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9" r:id="rId12"/>
    <p:sldId id="270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endParaRPr lang="cs-CZ" alt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endParaRPr lang="cs-CZ" altLang="cs-CZ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endParaRPr lang="cs-CZ" alt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fld id="{C14E34E9-123B-4E38-8A34-20974EB6C47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13375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43673E-ED44-4C42-95F3-2E1D2DBBEC6F}" type="slidenum">
              <a:rPr lang="cs-CZ" altLang="cs-CZ"/>
              <a:pPr/>
              <a:t>1</a:t>
            </a:fld>
            <a:endParaRPr lang="cs-CZ" altLang="cs-CZ"/>
          </a:p>
        </p:txBody>
      </p:sp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 altLang="cs-CZ"/>
          </a:p>
        </p:txBody>
      </p:sp>
      <p:sp>
        <p:nvSpPr>
          <p:cNvPr id="51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>
              <a:buFontTx/>
              <a:buNone/>
            </a:pPr>
            <a:fld id="{AFB40915-7F54-409C-B9E4-3544A6BB1B14}" type="slidenum">
              <a:rPr lang="cs-CZ" altLang="cs-CZ" sz="1200">
                <a:latin typeface="Calibri" pitchFamily="34" charset="0"/>
              </a:rPr>
              <a:pPr algn="r">
                <a:buFontTx/>
                <a:buNone/>
              </a:pPr>
              <a:t>1</a:t>
            </a:fld>
            <a:endParaRPr lang="cs-CZ" alt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D6755-6A63-428A-9817-38ED1E52552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8397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8C280-F03E-4670-8741-4775F8227BD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79145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CC1371-D07B-4CFC-AB04-4271F8CE1BD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28548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E2BE66-8BCE-4E5D-BD6C-17150D3B592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14066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9A9380-1653-4F49-AAFA-B6AC073CA7C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54955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E58FC6-95D8-41A3-A91B-B615A6D6CAC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37362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B4D7AD-DF88-403C-935F-1BE5C0AC54D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83079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49F5BE-3AA6-4F3F-8FA3-A78EFD432C3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3119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543007-23F5-4DC4-94EF-85B24078CB9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02454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1E844F-D044-45E9-8A6E-91ABBB8C200F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86818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8E115E-703A-4C4C-A0FC-8EB8ADB9DCA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08739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fld id="{BBED6A1A-8F3B-4EBA-BB9E-1BF2D006521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otels.com/articles/ar000221/a-lille-travel-guide-fine-arts-avant-garde-fashion-and-hearty-flemish-flavours/" TargetMode="External"/><Relationship Id="rId3" Type="http://schemas.openxmlformats.org/officeDocument/2006/relationships/hyperlink" Target="http://www.eurafecam.org/nord_pas-de-calais/NPDC/NPDC.htm" TargetMode="External"/><Relationship Id="rId7" Type="http://schemas.openxmlformats.org/officeDocument/2006/relationships/hyperlink" Target="http://www.tripadvisor.com/Tourism-g187178-Lille_Nord_Nord_Pas_de_Calais-Vacations.html" TargetMode="External"/><Relationship Id="rId2" Type="http://schemas.openxmlformats.org/officeDocument/2006/relationships/hyperlink" Target="http://en.wikipedia.org/wiki/File:Nord-Pas-de-Calais_in_Franc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ilternsaonb.org/ccbmaps/1347/137/charles-de-gaulle.html" TargetMode="External"/><Relationship Id="rId5" Type="http://schemas.openxmlformats.org/officeDocument/2006/relationships/hyperlink" Target="http://www.france.com/nord-pas_de_calais/" TargetMode="External"/><Relationship Id="rId10" Type="http://schemas.openxmlformats.org/officeDocument/2006/relationships/hyperlink" Target="http://farm4.static.flickr.com/3134/2704343334_0fc716d281.jpg" TargetMode="External"/><Relationship Id="rId4" Type="http://schemas.openxmlformats.org/officeDocument/2006/relationships/hyperlink" Target="http://frankrijk.blog.nl/achtergrondinformatie/2009/02/05/regionaal-nord-pas-de-calais" TargetMode="External"/><Relationship Id="rId9" Type="http://schemas.openxmlformats.org/officeDocument/2006/relationships/hyperlink" Target="http://www.aleou.fr/salle-seminaire/3306-le-palais-des-beaux-arts.html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intelligenttravel.nationalgeographic.com/2013/01/04/event-o-rama-12-must-dos-in-january/" TargetMode="External"/><Relationship Id="rId3" Type="http://schemas.openxmlformats.org/officeDocument/2006/relationships/hyperlink" Target="http://fc07.deviantart.net/fs71/f/2012/243/4/4/white_cliffs_of_dover_by_lizardlea-d5d2365.jpg" TargetMode="External"/><Relationship Id="rId7" Type="http://schemas.openxmlformats.org/officeDocument/2006/relationships/hyperlink" Target="http://www.nordmag.fr/fondecran/fonds_decran.htm" TargetMode="External"/><Relationship Id="rId2" Type="http://schemas.openxmlformats.org/officeDocument/2006/relationships/hyperlink" Target="http://en.wikipedia.org/wiki/File:Zone_portuaire_calais_pha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quelquejeu.pagesperso-orange.fr/chti/waterzoi_poisson.htm" TargetMode="External"/><Relationship Id="rId5" Type="http://schemas.openxmlformats.org/officeDocument/2006/relationships/hyperlink" Target="http://recettessimples.fr/news/moules-frites" TargetMode="External"/><Relationship Id="rId4" Type="http://schemas.openxmlformats.org/officeDocument/2006/relationships/hyperlink" Target="http://historiadelartecbe.blogspot.cz/2012/05/auguste-rodi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03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3429560"/>
              </p:ext>
            </p:extLst>
          </p:nvPr>
        </p:nvGraphicFramePr>
        <p:xfrm>
          <a:off x="250825" y="2205038"/>
          <a:ext cx="8501063" cy="4460558"/>
        </p:xfrm>
        <a:graphic>
          <a:graphicData uri="http://schemas.openxmlformats.org/drawingml/2006/table">
            <a:tbl>
              <a:tblPr/>
              <a:tblGrid>
                <a:gridCol w="2028825"/>
                <a:gridCol w="6472238"/>
              </a:tblGrid>
              <a:tr h="838200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</a:rPr>
                        <a:t>ŠKOLA:</a:t>
                      </a:r>
                      <a:endParaRPr kumimoji="0" lang="cs-CZ" alt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+mj-lt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</a:rPr>
                        <a:t>Gymnázium, Chomutov, Mostecká 3000, příspěvková organizace</a:t>
                      </a:r>
                      <a:endParaRPr kumimoji="0" lang="cs-CZ" alt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+mj-lt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9100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</a:rPr>
                        <a:t>AUTOR: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Mgr.Anzhela</a:t>
                      </a:r>
                      <a:r>
                        <a:rPr kumimoji="0" lang="cs-CZ" altLang="cs-CZ" sz="24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altLang="cs-CZ" sz="24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Sabadosh</a:t>
                      </a:r>
                      <a:endParaRPr kumimoji="0" lang="cs-CZ" altLang="cs-CZ" sz="24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2C3036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19100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</a:rPr>
                        <a:t>NÁZEV: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VY_32_INOVACE_07B_10_Nord_Pas_de_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Calais</a:t>
                      </a:r>
                      <a:endParaRPr kumimoji="0" lang="cs-CZ" altLang="cs-CZ" sz="24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2C3036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17513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</a:rPr>
                        <a:t>TEMA: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Civilisation</a:t>
                      </a:r>
                      <a:endParaRPr kumimoji="0" lang="cs-CZ" altLang="cs-CZ" sz="24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2C3036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1062038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</a:rPr>
                        <a:t>ČÍSLO PROJEKTU: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CZ.1.07/1.5.00/34.0816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754063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</a:rPr>
                        <a:t>DATUM TVORBY: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20.04.2013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2276475"/>
            <a:ext cx="64928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/>
            <a:r>
              <a:rPr lang="cs-CZ" altLang="cs-CZ" sz="4000">
                <a:latin typeface="Californian FB" pitchFamily="18" charset="0"/>
              </a:rPr>
              <a:t>Anotace: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50736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1800" dirty="0">
                <a:latin typeface="Californian FB" pitchFamily="18" charset="0"/>
              </a:rPr>
              <a:t> Materiál je určen k výuce tématu Reálie Francii – </a:t>
            </a:r>
            <a:r>
              <a:rPr lang="cs-CZ" altLang="cs-CZ" sz="1800" dirty="0" err="1">
                <a:latin typeface="Californian FB" pitchFamily="18" charset="0"/>
              </a:rPr>
              <a:t>Nord</a:t>
            </a:r>
            <a:r>
              <a:rPr lang="cs-CZ" altLang="cs-CZ" sz="1800" dirty="0">
                <a:latin typeface="Californian FB" pitchFamily="18" charset="0"/>
              </a:rPr>
              <a:t>-Pas de Calais.</a:t>
            </a:r>
          </a:p>
          <a:p>
            <a:pPr>
              <a:lnSpc>
                <a:spcPct val="80000"/>
              </a:lnSpc>
            </a:pPr>
            <a:r>
              <a:rPr lang="cs-CZ" altLang="cs-CZ" sz="1800" dirty="0">
                <a:latin typeface="Californian FB" pitchFamily="18" charset="0"/>
              </a:rPr>
              <a:t> Prezentace obsahuje přehled základních informací o regionu: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dirty="0">
                <a:latin typeface="Californian FB" pitchFamily="18" charset="0"/>
              </a:rPr>
              <a:t>		zeměpisná poloha a klima, průmysl, ekonomika, kultura, sport, zajímavosti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dirty="0">
                <a:latin typeface="Californian FB" pitchFamily="18" charset="0"/>
              </a:rPr>
              <a:t>                velká města….</a:t>
            </a:r>
          </a:p>
          <a:p>
            <a:pPr>
              <a:lnSpc>
                <a:spcPct val="80000"/>
              </a:lnSpc>
            </a:pPr>
            <a:r>
              <a:rPr lang="cs-CZ" altLang="cs-CZ" sz="1800" dirty="0">
                <a:latin typeface="Californian FB" pitchFamily="18" charset="0"/>
              </a:rPr>
              <a:t>Obrázky budou doplnění informacemi vyučujícího. </a:t>
            </a:r>
          </a:p>
          <a:p>
            <a:pPr>
              <a:lnSpc>
                <a:spcPct val="80000"/>
              </a:lnSpc>
            </a:pPr>
            <a:r>
              <a:rPr lang="cs-CZ" altLang="cs-CZ" sz="1800" dirty="0">
                <a:latin typeface="Californian FB" pitchFamily="18" charset="0"/>
              </a:rPr>
              <a:t>První část  výukově hodiny je z větší části výkladová s motivační prvky.</a:t>
            </a:r>
          </a:p>
          <a:p>
            <a:pPr>
              <a:lnSpc>
                <a:spcPct val="80000"/>
              </a:lnSpc>
            </a:pPr>
            <a:r>
              <a:rPr lang="cs-CZ" altLang="cs-CZ" sz="1800" dirty="0">
                <a:latin typeface="Californian FB" pitchFamily="18" charset="0"/>
              </a:rPr>
              <a:t>Na konci prezentace vytvořený kviz s pomocí kterého žáci mohou zkontrolovat své znalosti </a:t>
            </a:r>
            <a:r>
              <a:rPr lang="cs-CZ" altLang="cs-CZ" sz="1800" dirty="0" err="1">
                <a:latin typeface="Californian FB" pitchFamily="18" charset="0"/>
              </a:rPr>
              <a:t>konkrétného</a:t>
            </a:r>
            <a:r>
              <a:rPr lang="cs-CZ" altLang="cs-CZ" sz="1800" dirty="0">
                <a:latin typeface="Californian FB" pitchFamily="18" charset="0"/>
              </a:rPr>
              <a:t> regionu a řešení doplňují digitálním perem nebo fixem</a:t>
            </a:r>
            <a:r>
              <a:rPr lang="cs-CZ" altLang="cs-CZ" sz="1600" dirty="0">
                <a:latin typeface="Californian FB" pitchFamily="18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altLang="cs-CZ" sz="1800" dirty="0">
                <a:latin typeface="Californian FB" pitchFamily="18" charset="0"/>
              </a:rPr>
              <a:t>Tento materiál může být využit také k samostatnému studiu žáků.</a:t>
            </a:r>
          </a:p>
          <a:p>
            <a:pPr>
              <a:lnSpc>
                <a:spcPct val="80000"/>
              </a:lnSpc>
            </a:pPr>
            <a:r>
              <a:rPr lang="cs-CZ" altLang="cs-CZ" sz="1800" dirty="0">
                <a:latin typeface="Californian FB" pitchFamily="18" charset="0"/>
              </a:rPr>
              <a:t>Materiál je určen pro žáky 3.ročníků čtyřletého a 5. ročníků šestiletého gymnázia a časově je zamyšlen na 45 min.</a:t>
            </a:r>
          </a:p>
          <a:p>
            <a:pPr>
              <a:lnSpc>
                <a:spcPct val="80000"/>
              </a:lnSpc>
            </a:pPr>
            <a:endParaRPr lang="cs-CZ" altLang="cs-CZ" sz="1800" dirty="0">
              <a:latin typeface="Californian FB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b="1" dirty="0">
                <a:latin typeface="Californian FB" pitchFamily="18" charset="0"/>
              </a:rPr>
              <a:t>Vzdělávací cíle: </a:t>
            </a:r>
          </a:p>
          <a:p>
            <a:pPr>
              <a:lnSpc>
                <a:spcPct val="80000"/>
              </a:lnSpc>
            </a:pPr>
            <a:r>
              <a:rPr lang="cs-CZ" altLang="cs-CZ" sz="1800" dirty="0">
                <a:latin typeface="Californian FB" pitchFamily="18" charset="0"/>
              </a:rPr>
              <a:t>Seznámit žáky se základními informacemi o této zemi.</a:t>
            </a:r>
          </a:p>
          <a:p>
            <a:pPr>
              <a:lnSpc>
                <a:spcPct val="80000"/>
              </a:lnSpc>
            </a:pPr>
            <a:r>
              <a:rPr lang="cs-CZ" altLang="cs-CZ" sz="1800" dirty="0">
                <a:latin typeface="Californian FB" pitchFamily="18" charset="0"/>
              </a:rPr>
              <a:t>Rozšířit slovní zásobu žáků o nové pojmy a procvičit </a:t>
            </a:r>
            <a:r>
              <a:rPr lang="cs-CZ" altLang="cs-CZ" sz="1800" dirty="0" smtClean="0">
                <a:latin typeface="Californian FB" pitchFamily="18" charset="0"/>
              </a:rPr>
              <a:t>naučenu látku. </a:t>
            </a:r>
            <a:endParaRPr lang="cs-CZ" altLang="cs-CZ" sz="1800" dirty="0">
              <a:latin typeface="Californian FB" pitchFamily="18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endParaRPr lang="cs-CZ" altLang="cs-CZ" sz="1800" b="1" dirty="0">
              <a:latin typeface="Californian FB" pitchFamily="18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altLang="cs-CZ" sz="1800" b="1" dirty="0">
                <a:latin typeface="Californian FB" pitchFamily="18" charset="0"/>
              </a:rPr>
              <a:t>Materiál je určen k interaktivní výuce.</a:t>
            </a:r>
            <a:endParaRPr lang="cs-CZ" altLang="cs-CZ" sz="1800" dirty="0">
              <a:latin typeface="Californian FB" pitchFamily="18" charset="0"/>
            </a:endParaRPr>
          </a:p>
          <a:p>
            <a:pPr>
              <a:lnSpc>
                <a:spcPct val="80000"/>
              </a:lnSpc>
            </a:pPr>
            <a:endParaRPr lang="cs-CZ" altLang="cs-CZ" sz="1800" dirty="0">
              <a:latin typeface="Californian FB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Nord-Pas-de-Calais in France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938" y="1428750"/>
            <a:ext cx="3800475" cy="3643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85786" y="285728"/>
            <a:ext cx="7615262" cy="939784"/>
          </a:xfrm>
          <a:noFill/>
          <a:ln>
            <a:solidFill>
              <a:schemeClr val="bg1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kern="1200" dirty="0" err="1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Nord</a:t>
            </a:r>
            <a:r>
              <a:rPr lang="cs-CZ" b="1" kern="1200" dirty="0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-Pas de Calais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1571625"/>
            <a:ext cx="5614987" cy="4929188"/>
          </a:xfrm>
        </p:spPr>
        <p:txBody>
          <a:bodyPr>
            <a:normAutofit/>
          </a:bodyPr>
          <a:lstStyle/>
          <a:p>
            <a:r>
              <a:rPr lang="cs-CZ" altLang="cs-CZ" sz="2800">
                <a:latin typeface="Californian FB" pitchFamily="18" charset="0"/>
                <a:ea typeface="Batang" pitchFamily="18" charset="-127"/>
              </a:rPr>
              <a:t>la région plus 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nord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 </a:t>
            </a:r>
            <a:br>
              <a:rPr lang="cs-CZ" altLang="cs-CZ" sz="2800">
                <a:latin typeface="Californian FB" pitchFamily="18" charset="0"/>
                <a:ea typeface="Batang" pitchFamily="18" charset="-127"/>
              </a:rPr>
            </a:br>
            <a:endParaRPr lang="cs-CZ" altLang="cs-CZ" sz="2800">
              <a:latin typeface="Californian FB" pitchFamily="18" charset="0"/>
              <a:ea typeface="Batang" pitchFamily="18" charset="-127"/>
            </a:endParaRPr>
          </a:p>
          <a:p>
            <a:r>
              <a:rPr lang="cs-CZ" altLang="cs-CZ" sz="2800">
                <a:latin typeface="Californian FB" pitchFamily="18" charset="0"/>
                <a:ea typeface="Batang" pitchFamily="18" charset="-127"/>
              </a:rPr>
              <a:t>population: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 4 038 157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 </a:t>
            </a:r>
          </a:p>
          <a:p>
            <a:r>
              <a:rPr lang="cs-CZ" altLang="cs-CZ" sz="2800">
                <a:latin typeface="Californian FB" pitchFamily="18" charset="0"/>
                <a:ea typeface="Batang" pitchFamily="18" charset="-127"/>
              </a:rPr>
              <a:t>densité de population: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326 hab/km</a:t>
            </a:r>
            <a:r>
              <a:rPr lang="cs-CZ" altLang="cs-CZ" sz="2800" b="1" baseline="300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2</a:t>
            </a:r>
            <a:br>
              <a:rPr lang="cs-CZ" altLang="cs-CZ" sz="2800" b="1" baseline="300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</a:br>
            <a:endParaRPr lang="cs-CZ" altLang="cs-CZ" sz="2800" b="1" baseline="30000">
              <a:solidFill>
                <a:srgbClr val="A20000"/>
              </a:solidFill>
              <a:latin typeface="Californian FB" pitchFamily="18" charset="0"/>
              <a:ea typeface="Batang" pitchFamily="18" charset="-127"/>
            </a:endParaRPr>
          </a:p>
          <a:p>
            <a:r>
              <a:rPr lang="cs-CZ" altLang="cs-CZ" sz="2800" u="sng">
                <a:latin typeface="Californian FB" pitchFamily="18" charset="0"/>
                <a:ea typeface="Batang" pitchFamily="18" charset="-127"/>
              </a:rPr>
              <a:t>le climat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:</a:t>
            </a:r>
            <a:br>
              <a:rPr lang="cs-CZ" altLang="cs-CZ" sz="2800">
                <a:latin typeface="Californian FB" pitchFamily="18" charset="0"/>
                <a:ea typeface="Batang" pitchFamily="18" charset="-127"/>
              </a:rPr>
            </a:b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- pas tr</a:t>
            </a:r>
            <a:r>
              <a:rPr lang="fr-FR" altLang="cs-CZ" sz="2800">
                <a:latin typeface="Californian FB" pitchFamily="18" charset="0"/>
                <a:ea typeface="Batang" pitchFamily="18" charset="-127"/>
              </a:rPr>
              <a:t>è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s froid</a:t>
            </a:r>
            <a:br>
              <a:rPr lang="cs-CZ" altLang="cs-CZ" sz="2800">
                <a:latin typeface="Californian FB" pitchFamily="18" charset="0"/>
                <a:ea typeface="Batang" pitchFamily="18" charset="-127"/>
              </a:rPr>
            </a:b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-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océanique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 (sur de la m</a:t>
            </a:r>
            <a:r>
              <a:rPr lang="fr-FR" altLang="cs-CZ" sz="2800">
                <a:latin typeface="Californian FB" pitchFamily="18" charset="0"/>
                <a:ea typeface="Batang" pitchFamily="18" charset="-127"/>
              </a:rPr>
              <a:t>è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re)</a:t>
            </a:r>
            <a:br>
              <a:rPr lang="cs-CZ" altLang="cs-CZ" sz="2800">
                <a:latin typeface="Californian FB" pitchFamily="18" charset="0"/>
                <a:ea typeface="Batang" pitchFamily="18" charset="-127"/>
              </a:rPr>
            </a:b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-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continental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 (arrière-pays)</a:t>
            </a: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8572500" y="4714875"/>
            <a:ext cx="428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186738" cy="4525963"/>
          </a:xfrm>
        </p:spPr>
        <p:txBody>
          <a:bodyPr>
            <a:normAutofit/>
          </a:bodyPr>
          <a:lstStyle/>
          <a:p>
            <a:pPr>
              <a:tabLst>
                <a:tab pos="3238500" algn="r"/>
                <a:tab pos="3587750" algn="l"/>
              </a:tabLst>
            </a:pPr>
            <a:r>
              <a:rPr lang="cs-CZ" altLang="cs-CZ" u="sng">
                <a:latin typeface="Californian FB" pitchFamily="18" charset="0"/>
                <a:ea typeface="Batang" pitchFamily="18" charset="-127"/>
              </a:rPr>
              <a:t>Elle est bordée 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/>
            </a:r>
            <a:br>
              <a:rPr lang="cs-CZ" altLang="cs-CZ" sz="2800">
                <a:latin typeface="Californian FB" pitchFamily="18" charset="0"/>
                <a:ea typeface="Batang" pitchFamily="18" charset="-127"/>
              </a:rPr>
            </a:b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	</a:t>
            </a:r>
            <a:r>
              <a:rPr lang="fr-FR" altLang="cs-CZ" sz="2800">
                <a:latin typeface="Californian FB" pitchFamily="18" charset="0"/>
                <a:ea typeface="Batang" pitchFamily="18" charset="-127"/>
              </a:rPr>
              <a:t>au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sud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: 	la 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région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 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Picardie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/>
            </a:r>
            <a:br>
              <a:rPr lang="cs-CZ" altLang="cs-CZ" sz="2800">
                <a:latin typeface="Californian FB" pitchFamily="18" charset="0"/>
                <a:ea typeface="Batang" pitchFamily="18" charset="-127"/>
              </a:rPr>
            </a:b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	</a:t>
            </a:r>
            <a:r>
              <a:rPr lang="fr-FR" altLang="cs-CZ" sz="2800">
                <a:latin typeface="Californian FB" pitchFamily="18" charset="0"/>
                <a:ea typeface="Batang" pitchFamily="18" charset="-127"/>
              </a:rPr>
              <a:t>à 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l'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est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:	la 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Belgique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 </a:t>
            </a:r>
            <a:br>
              <a:rPr lang="cs-CZ" altLang="cs-CZ" sz="2800">
                <a:latin typeface="Californian FB" pitchFamily="18" charset="0"/>
                <a:ea typeface="Batang" pitchFamily="18" charset="-127"/>
              </a:rPr>
            </a:b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	</a:t>
            </a:r>
            <a:r>
              <a:rPr lang="fr-FR" altLang="cs-CZ" sz="2800">
                <a:latin typeface="Californian FB" pitchFamily="18" charset="0"/>
                <a:ea typeface="Batang" pitchFamily="18" charset="-127"/>
              </a:rPr>
              <a:t>à 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l'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ouest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 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et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 </a:t>
            </a:r>
            <a:r>
              <a:rPr lang="fr-FR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au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nord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:	la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 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Manche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 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(l’Anglettere)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785786" y="285728"/>
            <a:ext cx="7615262" cy="939784"/>
          </a:xfrm>
          <a:noFill/>
          <a:ln>
            <a:solidFill>
              <a:schemeClr val="bg1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kern="1200" dirty="0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Les </a:t>
            </a:r>
            <a:r>
              <a:rPr lang="cs-CZ" b="1" kern="1200" dirty="0" err="1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bornes</a:t>
            </a:r>
            <a:r>
              <a:rPr lang="cs-CZ" b="1" kern="1200" dirty="0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 de la </a:t>
            </a:r>
            <a:r>
              <a:rPr lang="cs-CZ" b="1" kern="1200" dirty="0" err="1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région</a:t>
            </a:r>
            <a:endParaRPr lang="cs-CZ" b="1" kern="1200" dirty="0">
              <a:ln w="12700">
                <a:solidFill>
                  <a:schemeClr val="accent5">
                    <a:lumMod val="40000"/>
                    <a:lumOff val="60000"/>
                  </a:schemeClr>
                </a:solidFill>
                <a:prstDash val="solid"/>
              </a:ln>
              <a:solidFill>
                <a:srgbClr val="A2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fornian FB" pitchFamily="18" charset="0"/>
              <a:ea typeface="Batang" pitchFamily="18" charset="-127"/>
              <a:cs typeface="+mj-cs"/>
            </a:endParaRPr>
          </a:p>
        </p:txBody>
      </p:sp>
      <p:pic>
        <p:nvPicPr>
          <p:cNvPr id="8196" name="Picture 4" descr="http://www.france.com/wp-content/uploads/2012/07/nordpasdecalai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" t="10001" r="1666" b="14999"/>
          <a:stretch>
            <a:fillRect/>
          </a:stretch>
        </p:blipFill>
        <p:spPr bwMode="auto">
          <a:xfrm>
            <a:off x="2500313" y="3571875"/>
            <a:ext cx="4000500" cy="310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ovéPole 5"/>
          <p:cNvSpPr txBox="1">
            <a:spLocks noChangeArrowheads="1"/>
          </p:cNvSpPr>
          <p:nvPr/>
        </p:nvSpPr>
        <p:spPr bwMode="auto">
          <a:xfrm>
            <a:off x="6072188" y="6286500"/>
            <a:ext cx="428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5114925" cy="4525963"/>
          </a:xfrm>
        </p:spPr>
        <p:txBody>
          <a:bodyPr/>
          <a:lstStyle/>
          <a:p>
            <a:r>
              <a:rPr lang="cs-CZ" altLang="cs-CZ" sz="2800">
                <a:latin typeface="Californian FB" pitchFamily="18" charset="0"/>
                <a:ea typeface="Batang" pitchFamily="18" charset="-127"/>
              </a:rPr>
              <a:t>composé de deux departements: </a:t>
            </a:r>
            <a:br>
              <a:rPr lang="cs-CZ" altLang="cs-CZ" sz="2800">
                <a:latin typeface="Californian FB" pitchFamily="18" charset="0"/>
                <a:ea typeface="Batang" pitchFamily="18" charset="-127"/>
              </a:rPr>
            </a:b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Nord 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et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Pas-de-Calais</a:t>
            </a:r>
            <a:b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</a:br>
            <a:endParaRPr lang="cs-CZ" altLang="cs-CZ" sz="2800" b="1">
              <a:solidFill>
                <a:srgbClr val="A20000"/>
              </a:solidFill>
              <a:latin typeface="Californian FB" pitchFamily="18" charset="0"/>
              <a:ea typeface="Batang" pitchFamily="18" charset="-127"/>
            </a:endParaRPr>
          </a:p>
          <a:p>
            <a:r>
              <a:rPr lang="cs-CZ" altLang="cs-CZ" sz="2800">
                <a:latin typeface="Californian FB" pitchFamily="18" charset="0"/>
                <a:ea typeface="Batang" pitchFamily="18" charset="-127"/>
              </a:rPr>
              <a:t>la capitale: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Lille</a:t>
            </a:r>
            <a:b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</a:b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(Arras)</a:t>
            </a:r>
          </a:p>
          <a:p>
            <a:endParaRPr lang="cs-CZ" altLang="cs-CZ">
              <a:latin typeface="Californian FB" pitchFamily="18" charset="0"/>
            </a:endParaRPr>
          </a:p>
        </p:txBody>
      </p:sp>
      <p:pic>
        <p:nvPicPr>
          <p:cNvPr id="9219" name="Picture 2" descr="http://frankrijk.blog.nl/files/2009/02/nord-pas-de-calai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1650" y="4071938"/>
            <a:ext cx="3316288" cy="262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ovéPole 4"/>
          <p:cNvSpPr txBox="1">
            <a:spLocks noChangeArrowheads="1"/>
          </p:cNvSpPr>
          <p:nvPr/>
        </p:nvSpPr>
        <p:spPr bwMode="auto">
          <a:xfrm>
            <a:off x="5857875" y="6286500"/>
            <a:ext cx="428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3</a:t>
            </a:r>
          </a:p>
        </p:txBody>
      </p:sp>
      <p:pic>
        <p:nvPicPr>
          <p:cNvPr id="9221" name="Picture 2" descr="http://www.eurafecam.org/nord_pas-de-calais/NPDC/Nord_Pas-de-Cala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177" b="-2702"/>
          <a:stretch>
            <a:fillRect/>
          </a:stretch>
        </p:blipFill>
        <p:spPr bwMode="auto">
          <a:xfrm>
            <a:off x="4895850" y="1285875"/>
            <a:ext cx="4248150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2" name="TextovéPole 6"/>
          <p:cNvSpPr txBox="1">
            <a:spLocks noChangeArrowheads="1"/>
          </p:cNvSpPr>
          <p:nvPr/>
        </p:nvSpPr>
        <p:spPr bwMode="auto">
          <a:xfrm>
            <a:off x="8643938" y="3643313"/>
            <a:ext cx="3571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2</a:t>
            </a:r>
          </a:p>
        </p:txBody>
      </p:sp>
      <p:sp>
        <p:nvSpPr>
          <p:cNvPr id="11" name="Čárový popisek 1 (bez ohraničení) 10"/>
          <p:cNvSpPr/>
          <p:nvPr/>
        </p:nvSpPr>
        <p:spPr>
          <a:xfrm>
            <a:off x="7572375" y="2000250"/>
            <a:ext cx="571500" cy="285750"/>
          </a:xfrm>
          <a:prstGeom prst="callout1">
            <a:avLst>
              <a:gd name="adj1" fmla="val 53448"/>
              <a:gd name="adj2" fmla="val 1306"/>
              <a:gd name="adj3" fmla="val 158765"/>
              <a:gd name="adj4" fmla="val -7881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r>
              <a:rPr lang="cs-CZ" sz="1800" dirty="0"/>
              <a:t>Lille</a:t>
            </a:r>
          </a:p>
        </p:txBody>
      </p:sp>
      <p:sp>
        <p:nvSpPr>
          <p:cNvPr id="15" name="Nadpis 1"/>
          <p:cNvSpPr>
            <a:spLocks noGrp="1"/>
          </p:cNvSpPr>
          <p:nvPr>
            <p:ph type="title" idx="4294967295"/>
          </p:nvPr>
        </p:nvSpPr>
        <p:spPr>
          <a:noFill/>
          <a:ln>
            <a:solidFill>
              <a:schemeClr val="bg1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kern="1200" dirty="0" err="1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Division</a:t>
            </a:r>
            <a:r>
              <a:rPr lang="cs-CZ" b="1" kern="1200" dirty="0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 de la </a:t>
            </a:r>
            <a:r>
              <a:rPr lang="cs-CZ" b="1" kern="1200" dirty="0" err="1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région</a:t>
            </a:r>
            <a:endParaRPr lang="cs-CZ" b="1" kern="1200" dirty="0">
              <a:ln w="12700">
                <a:solidFill>
                  <a:schemeClr val="accent5">
                    <a:lumMod val="40000"/>
                    <a:lumOff val="60000"/>
                  </a:schemeClr>
                </a:solidFill>
                <a:prstDash val="solid"/>
              </a:ln>
              <a:solidFill>
                <a:srgbClr val="A2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fornian FB" pitchFamily="18" charset="0"/>
              <a:ea typeface="Batang" pitchFamily="18" charset="-127"/>
              <a:cs typeface="+mj-cs"/>
            </a:endParaRPr>
          </a:p>
        </p:txBody>
      </p:sp>
      <p:sp>
        <p:nvSpPr>
          <p:cNvPr id="16" name="Čárový popisek 1 (bez ohraničení) 15"/>
          <p:cNvSpPr/>
          <p:nvPr/>
        </p:nvSpPr>
        <p:spPr>
          <a:xfrm>
            <a:off x="4929188" y="3429000"/>
            <a:ext cx="714375" cy="285750"/>
          </a:xfrm>
          <a:prstGeom prst="callout1">
            <a:avLst>
              <a:gd name="adj1" fmla="val 49593"/>
              <a:gd name="adj2" fmla="val 107330"/>
              <a:gd name="adj3" fmla="val -84125"/>
              <a:gd name="adj4" fmla="val 239321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r>
              <a:rPr lang="cs-CZ" sz="1800" dirty="0" err="1"/>
              <a:t>Arras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6" name="Picture 10" descr="http://farm4.static.flickr.com/3134/2704343334_0fc716d2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3923064"/>
            <a:ext cx="3670193" cy="3361897"/>
          </a:xfrm>
          <a:prstGeom prst="rect">
            <a:avLst/>
          </a:prstGeom>
          <a:noFill/>
          <a:effectLst>
            <a:softEdge rad="6350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5614988" cy="4972050"/>
          </a:xfrm>
        </p:spPr>
        <p:txBody>
          <a:bodyPr>
            <a:normAutofit/>
          </a:bodyPr>
          <a:lstStyle/>
          <a:p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4</a:t>
            </a:r>
            <a:r>
              <a:rPr lang="cs-CZ" altLang="cs-CZ" sz="2800" baseline="30000">
                <a:latin typeface="Californian FB" pitchFamily="18" charset="0"/>
                <a:ea typeface="Batang" pitchFamily="18" charset="-127"/>
                <a:cs typeface="Arial" charset="0"/>
              </a:rPr>
              <a:t>e</a:t>
            </a:r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 la plus 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  <a:cs typeface="Arial" charset="0"/>
              </a:rPr>
              <a:t>grand</a:t>
            </a:r>
            <a:r>
              <a:rPr lang="fr-FR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  <a:cs typeface="Arial" charset="0"/>
              </a:rPr>
              <a:t>e</a:t>
            </a:r>
            <a:endParaRPr lang="cs-CZ" altLang="cs-CZ" sz="2800" baseline="30000">
              <a:solidFill>
                <a:srgbClr val="A20000"/>
              </a:solidFill>
              <a:latin typeface="Californian FB" pitchFamily="18" charset="0"/>
              <a:ea typeface="Batang" pitchFamily="18" charset="-127"/>
              <a:cs typeface="Arial" charset="0"/>
            </a:endParaRPr>
          </a:p>
          <a:p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 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  <a:cs typeface="Arial" charset="0"/>
              </a:rPr>
              <a:t>Charles de Gaulle</a:t>
            </a:r>
          </a:p>
          <a:p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architecture trés belle</a:t>
            </a:r>
          </a:p>
          <a:p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monuments de moyen âge</a:t>
            </a:r>
            <a:b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</a:br>
            <a:r>
              <a:rPr lang="cs-CZ" altLang="cs-CZ" sz="2800" u="sng">
                <a:latin typeface="Californian FB" pitchFamily="18" charset="0"/>
                <a:ea typeface="Batang" pitchFamily="18" charset="-127"/>
                <a:cs typeface="Arial" charset="0"/>
              </a:rPr>
              <a:t>St-Maurice </a:t>
            </a:r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et </a:t>
            </a:r>
            <a:r>
              <a:rPr lang="cs-CZ" altLang="cs-CZ" sz="2800" u="sng">
                <a:latin typeface="Californian FB" pitchFamily="18" charset="0"/>
                <a:ea typeface="Batang" pitchFamily="18" charset="-127"/>
                <a:cs typeface="Arial" charset="0"/>
              </a:rPr>
              <a:t>St-Catherine</a:t>
            </a:r>
            <a:endParaRPr lang="cs-CZ" altLang="cs-CZ" sz="2800">
              <a:latin typeface="Californian FB" pitchFamily="18" charset="0"/>
              <a:ea typeface="Batang" pitchFamily="18" charset="-127"/>
              <a:cs typeface="Arial" charset="0"/>
            </a:endParaRPr>
          </a:p>
          <a:p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beaucoup des 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  <a:cs typeface="Arial" charset="0"/>
              </a:rPr>
              <a:t>musées</a:t>
            </a:r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 </a:t>
            </a:r>
            <a:b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</a:br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- </a:t>
            </a:r>
            <a:r>
              <a:rPr lang="fr-FR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  <a:cs typeface="Arial" charset="0"/>
              </a:rPr>
              <a:t>Palais des Beaux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  <a:cs typeface="Arial" charset="0"/>
              </a:rPr>
              <a:t/>
            </a:r>
            <a:b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  <a:cs typeface="Arial" charset="0"/>
              </a:rPr>
            </a:br>
            <a:r>
              <a:rPr lang="fr-FR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  <a:cs typeface="Arial" charset="0"/>
              </a:rPr>
              <a:t>Arts de Lille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  <a:cs typeface="Arial" charset="0"/>
              </a:rPr>
              <a:t> </a:t>
            </a:r>
            <a:b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  <a:cs typeface="Arial" charset="0"/>
              </a:rPr>
            </a:br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– 2</a:t>
            </a:r>
            <a:r>
              <a:rPr lang="cs-CZ" altLang="cs-CZ" sz="2800" baseline="30000">
                <a:latin typeface="Californian FB" pitchFamily="18" charset="0"/>
                <a:ea typeface="Batang" pitchFamily="18" charset="-127"/>
                <a:cs typeface="Arial" charset="0"/>
              </a:rPr>
              <a:t>e</a:t>
            </a:r>
            <a:r>
              <a:rPr lang="cs-CZ" altLang="cs-CZ" sz="2800">
                <a:latin typeface="Californian FB" pitchFamily="18" charset="0"/>
                <a:ea typeface="Batang" pitchFamily="18" charset="-127"/>
                <a:cs typeface="Arial" charset="0"/>
              </a:rPr>
              <a:t> grand musée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4543428" cy="108266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  <p:txBody>
          <a:bodyPr anchor="ctr">
            <a:normAutofit/>
          </a:bodyPr>
          <a:lstStyle/>
          <a:p>
            <a:pPr algn="ctr" fontAlgn="auto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sz="4400" b="1" dirty="0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askerville Old Face" pitchFamily="18" charset="0"/>
                <a:ea typeface="Batang" pitchFamily="18" charset="-127"/>
                <a:cs typeface="+mj-cs"/>
              </a:rPr>
              <a:t>Lille</a:t>
            </a:r>
          </a:p>
        </p:txBody>
      </p:sp>
      <p:pic>
        <p:nvPicPr>
          <p:cNvPr id="10245" name="Picture 2" descr="File:Blason ville fr Lille (Nord)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428625"/>
            <a:ext cx="785813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 descr="http://media-cdn.tripadvisor.com/media/photo-s/01/09/15/85/vieux-lil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4" y="1857364"/>
            <a:ext cx="4671906" cy="3500462"/>
          </a:xfrm>
          <a:prstGeom prst="rect">
            <a:avLst/>
          </a:prstGeom>
          <a:noFill/>
          <a:effectLst>
            <a:softEdge rad="635000"/>
          </a:effectLst>
        </p:spPr>
      </p:pic>
      <p:pic>
        <p:nvPicPr>
          <p:cNvPr id="9218" name="Picture 2" descr="http://www.aleou.fr/images/etablissements/3306/le-palais-des-beaux-arts-lille.jpg"/>
          <p:cNvPicPr>
            <a:picLocks noChangeAspect="1" noChangeArrowheads="1"/>
          </p:cNvPicPr>
          <p:nvPr/>
        </p:nvPicPr>
        <p:blipFill>
          <a:blip r:embed="rId5" cstate="print"/>
          <a:srcRect l="-2139" t="-3226" r="-2652" b="-3226"/>
          <a:stretch>
            <a:fillRect/>
          </a:stretch>
        </p:blipFill>
        <p:spPr bwMode="auto">
          <a:xfrm>
            <a:off x="6065704" y="4714884"/>
            <a:ext cx="2864014" cy="19288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222" name="Picture 6" descr="http://a1.cdn-hotels.com/images/themedcontent/en_GB/Lille_Overview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43372" y="642918"/>
            <a:ext cx="3750458" cy="2500306"/>
          </a:xfrm>
          <a:prstGeom prst="rect">
            <a:avLst/>
          </a:prstGeom>
          <a:noFill/>
          <a:effectLst>
            <a:softEdge rad="635000"/>
          </a:effectLst>
        </p:spPr>
      </p:pic>
      <p:pic>
        <p:nvPicPr>
          <p:cNvPr id="9224" name="Picture 8" descr="http://www.chilternsaonb.org/uploads/images/about_the_chilterns/people_and_history/Charles_de_Gaulle.jpg"/>
          <p:cNvPicPr>
            <a:picLocks noChangeAspect="1" noChangeArrowheads="1"/>
          </p:cNvPicPr>
          <p:nvPr/>
        </p:nvPicPr>
        <p:blipFill>
          <a:blip r:embed="rId7" cstate="print"/>
          <a:srcRect l="19803" r="12221"/>
          <a:stretch>
            <a:fillRect/>
          </a:stretch>
        </p:blipFill>
        <p:spPr bwMode="auto">
          <a:xfrm>
            <a:off x="7286644" y="214290"/>
            <a:ext cx="1719029" cy="23431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9" name="TextovéPole 8"/>
          <p:cNvSpPr txBox="1"/>
          <p:nvPr/>
        </p:nvSpPr>
        <p:spPr>
          <a:xfrm>
            <a:off x="8286750" y="2143125"/>
            <a:ext cx="357188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r>
              <a:rPr lang="cs-CZ" sz="1800" b="1" dirty="0">
                <a:solidFill>
                  <a:schemeClr val="bg1">
                    <a:lumMod val="75000"/>
                  </a:schemeClr>
                </a:solidFill>
                <a:latin typeface="Aparajita" pitchFamily="34" charset="0"/>
                <a:cs typeface="Aparajita" pitchFamily="34" charset="0"/>
              </a:rPr>
              <a:t>5</a:t>
            </a:r>
          </a:p>
        </p:txBody>
      </p:sp>
      <p:sp>
        <p:nvSpPr>
          <p:cNvPr id="10251" name="TextovéPole 9"/>
          <p:cNvSpPr txBox="1">
            <a:spLocks noChangeArrowheads="1"/>
          </p:cNvSpPr>
          <p:nvPr/>
        </p:nvSpPr>
        <p:spPr bwMode="auto">
          <a:xfrm>
            <a:off x="7072313" y="2357438"/>
            <a:ext cx="2857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715375" y="4286250"/>
            <a:ext cx="428625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r>
              <a:rPr lang="cs-CZ" sz="1800" b="1" dirty="0">
                <a:solidFill>
                  <a:schemeClr val="bg1">
                    <a:lumMod val="75000"/>
                  </a:schemeClr>
                </a:solidFill>
                <a:latin typeface="Aparajita" pitchFamily="34" charset="0"/>
                <a:cs typeface="Aparajita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501063" y="6215063"/>
            <a:ext cx="357187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r>
              <a:rPr lang="cs-CZ" sz="1800" b="1" dirty="0">
                <a:solidFill>
                  <a:schemeClr val="bg1">
                    <a:lumMod val="75000"/>
                  </a:schemeClr>
                </a:solidFill>
                <a:latin typeface="Aparajita" pitchFamily="34" charset="0"/>
                <a:cs typeface="Aparajita" pitchFamily="34" charset="0"/>
              </a:rPr>
              <a:t>8</a:t>
            </a:r>
          </a:p>
        </p:txBody>
      </p:sp>
      <p:sp>
        <p:nvSpPr>
          <p:cNvPr id="10254" name="TextovéPole 13"/>
          <p:cNvSpPr txBox="1">
            <a:spLocks noChangeArrowheads="1"/>
          </p:cNvSpPr>
          <p:nvPr/>
        </p:nvSpPr>
        <p:spPr bwMode="auto">
          <a:xfrm>
            <a:off x="5500688" y="6488113"/>
            <a:ext cx="428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File:Zone portuaire calais pha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-928718"/>
            <a:ext cx="5167381" cy="3875538"/>
          </a:xfrm>
          <a:prstGeom prst="rect">
            <a:avLst/>
          </a:prstGeom>
          <a:noFill/>
          <a:effectLst>
            <a:softEdge rad="635000"/>
          </a:effectLst>
        </p:spPr>
      </p:pic>
      <p:pic>
        <p:nvPicPr>
          <p:cNvPr id="1028" name="Picture 4" descr="http://fc07.deviantart.net/fs71/f/2012/243/4/4/white_cliffs_of_dover_by_lizardlea-d5d236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2428868"/>
            <a:ext cx="4167217" cy="3125413"/>
          </a:xfrm>
          <a:prstGeom prst="rect">
            <a:avLst/>
          </a:prstGeom>
          <a:noFill/>
          <a:effectLst>
            <a:softEdge rad="6350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625" y="1571625"/>
            <a:ext cx="5143500" cy="50006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le plus grand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port de transport 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(pour les 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bacs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)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/>
            </a:r>
            <a:b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</a:br>
            <a:endParaRPr lang="cs-CZ" altLang="cs-CZ" sz="2800">
              <a:solidFill>
                <a:srgbClr val="A20000"/>
              </a:solidFill>
              <a:latin typeface="Californian FB" pitchFamily="18" charset="0"/>
              <a:ea typeface="Batang" pitchFamily="18" charset="-127"/>
            </a:endParaRPr>
          </a:p>
          <a:p>
            <a:pPr>
              <a:lnSpc>
                <a:spcPct val="90000"/>
              </a:lnSpc>
            </a:pP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le plus 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proche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 point d‘Angleterre (voir le White Cliffs à Dover)</a:t>
            </a:r>
          </a:p>
          <a:p>
            <a:pPr>
              <a:lnSpc>
                <a:spcPct val="90000"/>
              </a:lnSpc>
            </a:pP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le tunnel sous La Manche</a:t>
            </a:r>
            <a:br>
              <a:rPr lang="cs-CZ" altLang="cs-CZ" sz="2800">
                <a:latin typeface="Californian FB" pitchFamily="18" charset="0"/>
                <a:ea typeface="Batang" pitchFamily="18" charset="-127"/>
              </a:rPr>
            </a:br>
            <a:endParaRPr lang="cs-CZ" altLang="cs-CZ" sz="2800">
              <a:latin typeface="Californian FB" pitchFamily="18" charset="0"/>
              <a:ea typeface="Batang" pitchFamily="18" charset="-127"/>
            </a:endParaRPr>
          </a:p>
          <a:p>
            <a:pPr>
              <a:lnSpc>
                <a:spcPct val="90000"/>
              </a:lnSpc>
            </a:pP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la statue </a:t>
            </a:r>
            <a:r>
              <a:rPr lang="cs-CZ" altLang="cs-CZ" sz="2800" b="1" i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Les Bourgeois </a:t>
            </a:r>
            <a:br>
              <a:rPr lang="cs-CZ" altLang="cs-CZ" sz="2800" b="1" i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</a:br>
            <a:r>
              <a:rPr lang="cs-CZ" altLang="cs-CZ" sz="2800" b="1" i="1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de Calais 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(de 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  <a:ea typeface="Batang" pitchFamily="18" charset="-127"/>
              </a:rPr>
              <a:t>A. Rodin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)</a:t>
            </a:r>
            <a:br>
              <a:rPr lang="cs-CZ" altLang="cs-CZ" sz="2800">
                <a:latin typeface="Californian FB" pitchFamily="18" charset="0"/>
                <a:ea typeface="Batang" pitchFamily="18" charset="-127"/>
              </a:rPr>
            </a:b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(á c</a:t>
            </a:r>
            <a:r>
              <a:rPr lang="fr-FR" altLang="cs-CZ" sz="2800">
                <a:latin typeface="Californian FB" pitchFamily="18" charset="0"/>
                <a:ea typeface="Batang" pitchFamily="18" charset="-127"/>
              </a:rPr>
              <a:t>au</a:t>
            </a:r>
            <a:r>
              <a:rPr lang="cs-CZ" altLang="cs-CZ" sz="2800">
                <a:latin typeface="Californian FB" pitchFamily="18" charset="0"/>
                <a:ea typeface="Batang" pitchFamily="18" charset="-127"/>
              </a:rPr>
              <a:t>se de </a:t>
            </a:r>
            <a:r>
              <a:rPr lang="cs-CZ" altLang="cs-CZ" i="1" u="sng">
                <a:latin typeface="Californian FB" pitchFamily="18" charset="0"/>
                <a:ea typeface="Batang" pitchFamily="18" charset="-127"/>
              </a:rPr>
              <a:t>Guerre de Cent Ans</a:t>
            </a:r>
            <a:r>
              <a:rPr lang="cs-CZ" altLang="cs-CZ">
                <a:latin typeface="Californian FB" pitchFamily="18" charset="0"/>
                <a:ea typeface="Batang" pitchFamily="18" charset="-127"/>
              </a:rPr>
              <a:t>)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4543428" cy="1082660"/>
          </a:xfrm>
          <a:noFill/>
          <a:ln>
            <a:solidFill>
              <a:schemeClr val="bg1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kern="1200" dirty="0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Calais</a:t>
            </a:r>
          </a:p>
        </p:txBody>
      </p:sp>
      <p:pic>
        <p:nvPicPr>
          <p:cNvPr id="1026" name="Picture 2" descr="http://4.bp.blogspot.com/-cIvugMbNGCw/T6TiHzuSu2I/AAAAAAAAFNs/wVj-J9paYqA/s1600/calais_statue_bourgeois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26662">
            <a:off x="5715008" y="3786190"/>
            <a:ext cx="3792495" cy="3571900"/>
          </a:xfrm>
          <a:prstGeom prst="rect">
            <a:avLst/>
          </a:prstGeom>
          <a:noFill/>
          <a:effectLst>
            <a:softEdge rad="635000"/>
          </a:effectLst>
        </p:spPr>
      </p:pic>
      <p:pic>
        <p:nvPicPr>
          <p:cNvPr id="11271" name="Picture 8" descr="File:Blason ville fr Calais (Pas-de-Calais)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75" y="428625"/>
            <a:ext cx="777875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8"/>
          <p:cNvSpPr txBox="1">
            <a:spLocks noChangeArrowheads="1"/>
          </p:cNvSpPr>
          <p:nvPr/>
        </p:nvSpPr>
        <p:spPr bwMode="auto">
          <a:xfrm>
            <a:off x="8643938" y="2214563"/>
            <a:ext cx="5000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10</a:t>
            </a:r>
          </a:p>
        </p:txBody>
      </p:sp>
      <p:sp>
        <p:nvSpPr>
          <p:cNvPr id="11273" name="TextovéPole 9"/>
          <p:cNvSpPr txBox="1">
            <a:spLocks noChangeArrowheads="1"/>
          </p:cNvSpPr>
          <p:nvPr/>
        </p:nvSpPr>
        <p:spPr bwMode="auto">
          <a:xfrm>
            <a:off x="7643813" y="3929063"/>
            <a:ext cx="428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11</a:t>
            </a:r>
          </a:p>
        </p:txBody>
      </p:sp>
      <p:sp>
        <p:nvSpPr>
          <p:cNvPr id="11274" name="TextovéPole 10"/>
          <p:cNvSpPr txBox="1">
            <a:spLocks noChangeArrowheads="1"/>
          </p:cNvSpPr>
          <p:nvPr/>
        </p:nvSpPr>
        <p:spPr bwMode="auto">
          <a:xfrm>
            <a:off x="8572500" y="6488113"/>
            <a:ext cx="5715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r>
              <a:rPr lang="cs-CZ" altLang="cs-CZ" sz="2800" u="sng">
                <a:latin typeface="Californian FB" pitchFamily="18" charset="0"/>
              </a:rPr>
              <a:t>L‘a</a:t>
            </a:r>
            <a:r>
              <a:rPr lang="fr-FR" altLang="cs-CZ" sz="2800" u="sng">
                <a:latin typeface="Californian FB" pitchFamily="18" charset="0"/>
              </a:rPr>
              <a:t>griculture</a:t>
            </a:r>
            <a:r>
              <a:rPr lang="cs-CZ" altLang="cs-CZ" sz="2800">
                <a:latin typeface="Californian FB" pitchFamily="18" charset="0"/>
              </a:rPr>
              <a:t> et </a:t>
            </a:r>
            <a:r>
              <a:rPr lang="fr-FR" altLang="cs-CZ" sz="2800" u="sng">
                <a:latin typeface="Californian FB" pitchFamily="18" charset="0"/>
              </a:rPr>
              <a:t>l'industrie</a:t>
            </a:r>
            <a:r>
              <a:rPr lang="cs-CZ" altLang="cs-CZ" sz="2800" u="sng">
                <a:latin typeface="Californian FB" pitchFamily="18" charset="0"/>
              </a:rPr>
              <a:t> alimentaire</a:t>
            </a:r>
            <a:r>
              <a:rPr lang="fr-FR" altLang="cs-CZ" sz="2800">
                <a:latin typeface="Californian FB" pitchFamily="18" charset="0"/>
              </a:rPr>
              <a:t> </a:t>
            </a:r>
            <a:r>
              <a:rPr lang="cs-CZ" altLang="cs-CZ" sz="2800">
                <a:latin typeface="Californian FB" pitchFamily="18" charset="0"/>
              </a:rPr>
              <a:t>= </a:t>
            </a:r>
            <a:r>
              <a:rPr lang="fr-FR" altLang="cs-CZ" sz="2800">
                <a:latin typeface="Californian FB" pitchFamily="18" charset="0"/>
              </a:rPr>
              <a:t>principale activité économique</a:t>
            </a:r>
            <a:endParaRPr lang="cs-CZ" altLang="cs-CZ" sz="2800">
              <a:latin typeface="Californian FB" pitchFamily="18" charset="0"/>
            </a:endParaRPr>
          </a:p>
          <a:p>
            <a:r>
              <a:rPr lang="fr-FR" altLang="cs-CZ" sz="2800" u="sng">
                <a:latin typeface="Californian FB" pitchFamily="18" charset="0"/>
              </a:rPr>
              <a:t>terre agricol</a:t>
            </a:r>
            <a:r>
              <a:rPr lang="cs-CZ" altLang="cs-CZ" sz="2800" u="sng">
                <a:latin typeface="Californian FB" pitchFamily="18" charset="0"/>
              </a:rPr>
              <a:t>e </a:t>
            </a:r>
            <a:r>
              <a:rPr lang="cs-CZ" altLang="cs-CZ" sz="2800">
                <a:latin typeface="Californian FB" pitchFamily="18" charset="0"/>
              </a:rPr>
              <a:t>= 2/3 de la surface</a:t>
            </a:r>
          </a:p>
          <a:p>
            <a:r>
              <a:rPr lang="cs-CZ" altLang="cs-CZ" sz="2800">
                <a:latin typeface="Californian FB" pitchFamily="18" charset="0"/>
              </a:rPr>
              <a:t>16 000 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</a:rPr>
              <a:t>fermes</a:t>
            </a:r>
          </a:p>
          <a:p>
            <a:r>
              <a:rPr lang="cs-CZ" altLang="cs-CZ" sz="2800">
                <a:latin typeface="Californian FB" pitchFamily="18" charset="0"/>
              </a:rPr>
              <a:t>industrie de la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</a:rPr>
              <a:t>pêche </a:t>
            </a:r>
            <a:r>
              <a:rPr lang="cs-CZ" altLang="cs-CZ" sz="2800">
                <a:latin typeface="Californian FB" pitchFamily="18" charset="0"/>
              </a:rPr>
              <a:t>(en </a:t>
            </a:r>
            <a:r>
              <a:rPr lang="cs-CZ" altLang="cs-CZ" sz="2800" u="sng">
                <a:latin typeface="Californian FB" pitchFamily="18" charset="0"/>
              </a:rPr>
              <a:t>bord de mer</a:t>
            </a:r>
            <a:r>
              <a:rPr lang="cs-CZ" altLang="cs-CZ" sz="2800">
                <a:latin typeface="Californian FB" pitchFamily="18" charset="0"/>
              </a:rPr>
              <a:t>)</a:t>
            </a:r>
          </a:p>
          <a:p>
            <a:r>
              <a:rPr lang="fr-FR" altLang="cs-CZ" sz="2800">
                <a:latin typeface="Californian FB" pitchFamily="18" charset="0"/>
              </a:rPr>
              <a:t>le plus grand </a:t>
            </a:r>
            <a:r>
              <a:rPr lang="fr-FR" altLang="cs-CZ" sz="2800" u="sng">
                <a:latin typeface="Californian FB" pitchFamily="18" charset="0"/>
              </a:rPr>
              <a:t>port de pêche</a:t>
            </a:r>
            <a:r>
              <a:rPr lang="cs-CZ" altLang="cs-CZ" sz="2800">
                <a:latin typeface="Californian FB" pitchFamily="18" charset="0"/>
              </a:rPr>
              <a:t>: </a:t>
            </a: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</a:rPr>
              <a:t>Boulogne-sur-Mer</a:t>
            </a:r>
          </a:p>
          <a:p>
            <a:r>
              <a:rPr lang="cs-CZ" altLang="cs-CZ" sz="2800">
                <a:latin typeface="Californian FB" pitchFamily="18" charset="0"/>
              </a:rPr>
              <a:t>cultures: </a:t>
            </a:r>
            <a:r>
              <a:rPr lang="cs-CZ" altLang="cs-CZ" sz="2800" b="1" u="sng">
                <a:latin typeface="Californian FB" pitchFamily="18" charset="0"/>
              </a:rPr>
              <a:t>les pommes de terre</a:t>
            </a:r>
            <a:r>
              <a:rPr lang="cs-CZ" altLang="cs-CZ" sz="2800">
                <a:latin typeface="Californian FB" pitchFamily="18" charset="0"/>
              </a:rPr>
              <a:t>, </a:t>
            </a:r>
            <a:r>
              <a:rPr lang="cs-CZ" altLang="cs-CZ" sz="2800" b="1" u="sng">
                <a:latin typeface="Californian FB" pitchFamily="18" charset="0"/>
              </a:rPr>
              <a:t>les endives</a:t>
            </a:r>
            <a:r>
              <a:rPr lang="cs-CZ" altLang="cs-CZ" sz="2800">
                <a:latin typeface="Californian FB" pitchFamily="18" charset="0"/>
              </a:rPr>
              <a:t>, </a:t>
            </a:r>
            <a:r>
              <a:rPr lang="cs-CZ" altLang="cs-CZ" sz="2800" b="1" u="sng">
                <a:latin typeface="Californian FB" pitchFamily="18" charset="0"/>
              </a:rPr>
              <a:t>les pois</a:t>
            </a:r>
            <a:r>
              <a:rPr lang="cs-CZ" altLang="cs-CZ" sz="2800">
                <a:latin typeface="Californian FB" pitchFamily="18" charset="0"/>
              </a:rPr>
              <a:t>, </a:t>
            </a:r>
            <a:r>
              <a:rPr lang="cs-CZ" altLang="cs-CZ" sz="2800" b="1" u="sng">
                <a:latin typeface="Californian FB" pitchFamily="18" charset="0"/>
              </a:rPr>
              <a:t>les haricots</a:t>
            </a:r>
            <a:r>
              <a:rPr lang="cs-CZ" altLang="cs-CZ" sz="2800">
                <a:latin typeface="Californian FB" pitchFamily="18" charset="0"/>
              </a:rPr>
              <a:t>, </a:t>
            </a:r>
            <a:r>
              <a:rPr lang="cs-CZ" altLang="cs-CZ" sz="2800" b="1" u="sng">
                <a:latin typeface="Californian FB" pitchFamily="18" charset="0"/>
              </a:rPr>
              <a:t>les pommes </a:t>
            </a:r>
            <a:r>
              <a:rPr lang="cs-CZ" altLang="cs-CZ" sz="2800">
                <a:latin typeface="Californian FB" pitchFamily="18" charset="0"/>
              </a:rPr>
              <a:t>et </a:t>
            </a:r>
            <a:r>
              <a:rPr lang="cs-CZ" altLang="cs-CZ" sz="2800" b="1" u="sng">
                <a:latin typeface="Californian FB" pitchFamily="18" charset="0"/>
              </a:rPr>
              <a:t>les chrysanthèmes</a:t>
            </a:r>
            <a:endParaRPr lang="cs-CZ" altLang="cs-CZ" b="1" u="sng">
              <a:latin typeface="Californian FB" pitchFamily="18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00034" y="357166"/>
            <a:ext cx="8229600" cy="114300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  <p:txBody>
          <a:bodyPr anchor="ctr">
            <a:normAutofit/>
          </a:bodyPr>
          <a:lstStyle/>
          <a:p>
            <a:pPr algn="ctr" fontAlgn="auto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sz="4400" b="1" dirty="0" err="1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Agriculture</a:t>
            </a:r>
            <a:endParaRPr lang="cs-CZ" sz="4400" b="1" dirty="0">
              <a:ln w="12700">
                <a:solidFill>
                  <a:schemeClr val="accent5">
                    <a:lumMod val="40000"/>
                    <a:lumOff val="60000"/>
                  </a:schemeClr>
                </a:solidFill>
                <a:prstDash val="solid"/>
              </a:ln>
              <a:solidFill>
                <a:srgbClr val="A2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fornian FB" pitchFamily="18" charset="0"/>
              <a:ea typeface="Batang" pitchFamily="18" charset="-127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/>
          </a:bodyPr>
          <a:lstStyle/>
          <a:p>
            <a:r>
              <a:rPr lang="cs-CZ" altLang="cs-CZ">
                <a:latin typeface="Californian FB" pitchFamily="18" charset="0"/>
              </a:rPr>
              <a:t>d</a:t>
            </a:r>
            <a:r>
              <a:rPr lang="fr-FR" altLang="cs-CZ">
                <a:latin typeface="Californian FB" pitchFamily="18" charset="0"/>
              </a:rPr>
              <a:t>ans le </a:t>
            </a:r>
            <a:r>
              <a:rPr lang="fr-FR" altLang="cs-CZ" u="sng">
                <a:latin typeface="Californian FB" pitchFamily="18" charset="0"/>
              </a:rPr>
              <a:t>passé</a:t>
            </a:r>
            <a:r>
              <a:rPr lang="cs-CZ" altLang="cs-CZ">
                <a:latin typeface="Californian FB" pitchFamily="18" charset="0"/>
              </a:rPr>
              <a:t>:</a:t>
            </a:r>
            <a:r>
              <a:rPr lang="fr-FR" altLang="cs-CZ">
                <a:latin typeface="Californian FB" pitchFamily="18" charset="0"/>
              </a:rPr>
              <a:t> </a:t>
            </a:r>
            <a:r>
              <a:rPr lang="fr-FR" altLang="cs-CZ" b="1">
                <a:latin typeface="Californian FB" pitchFamily="18" charset="0"/>
              </a:rPr>
              <a:t>l'industrie lourde</a:t>
            </a:r>
            <a:r>
              <a:rPr lang="cs-CZ" altLang="cs-CZ">
                <a:latin typeface="Californian FB" pitchFamily="18" charset="0"/>
              </a:rPr>
              <a:t> et </a:t>
            </a:r>
            <a:r>
              <a:rPr lang="cs-CZ" altLang="cs-CZ" b="1">
                <a:latin typeface="Californian FB" pitchFamily="18" charset="0"/>
              </a:rPr>
              <a:t>textile</a:t>
            </a:r>
          </a:p>
          <a:p>
            <a:r>
              <a:rPr lang="cs-CZ" altLang="cs-CZ">
                <a:latin typeface="Californian FB" pitchFamily="18" charset="0"/>
              </a:rPr>
              <a:t> </a:t>
            </a:r>
            <a:r>
              <a:rPr lang="cs-CZ" altLang="cs-CZ" u="sng">
                <a:latin typeface="Californian FB" pitchFamily="18" charset="0"/>
              </a:rPr>
              <a:t>maintenant</a:t>
            </a:r>
            <a:r>
              <a:rPr lang="cs-CZ" altLang="cs-CZ">
                <a:latin typeface="Californian FB" pitchFamily="18" charset="0"/>
              </a:rPr>
              <a:t>: </a:t>
            </a:r>
            <a:r>
              <a:rPr lang="cs-CZ" altLang="cs-CZ" b="1" u="sng">
                <a:solidFill>
                  <a:srgbClr val="A20000"/>
                </a:solidFill>
                <a:latin typeface="Californian FB" pitchFamily="18" charset="0"/>
              </a:rPr>
              <a:t>l</a:t>
            </a:r>
            <a:r>
              <a:rPr lang="fr-FR" altLang="cs-CZ" b="1" u="sng">
                <a:solidFill>
                  <a:srgbClr val="A20000"/>
                </a:solidFill>
                <a:latin typeface="Californian FB" pitchFamily="18" charset="0"/>
              </a:rPr>
              <a:t>'</a:t>
            </a:r>
            <a:r>
              <a:rPr lang="cs-CZ" altLang="cs-CZ" b="1" u="sng">
                <a:solidFill>
                  <a:srgbClr val="A20000"/>
                </a:solidFill>
                <a:latin typeface="Californian FB" pitchFamily="18" charset="0"/>
              </a:rPr>
              <a:t>industrie automobile </a:t>
            </a:r>
            <a:r>
              <a:rPr lang="cs-CZ" altLang="cs-CZ">
                <a:solidFill>
                  <a:srgbClr val="262626"/>
                </a:solidFill>
                <a:latin typeface="Californian FB" pitchFamily="18" charset="0"/>
              </a:rPr>
              <a:t>(</a:t>
            </a:r>
            <a:r>
              <a:rPr lang="cs-CZ" altLang="cs-CZ">
                <a:latin typeface="Californian FB" pitchFamily="18" charset="0"/>
              </a:rPr>
              <a:t>antennes des organisations: </a:t>
            </a:r>
            <a:r>
              <a:rPr lang="cs-CZ" altLang="cs-CZ">
                <a:solidFill>
                  <a:srgbClr val="262626"/>
                </a:solidFill>
                <a:latin typeface="Californian FB" pitchFamily="18" charset="0"/>
              </a:rPr>
              <a:t>Toyota, Renault et PSA Peugeot Citroën)</a:t>
            </a:r>
            <a:endParaRPr lang="cs-CZ" altLang="cs-CZ">
              <a:latin typeface="Californian FB" pitchFamily="18" charset="0"/>
            </a:endParaRPr>
          </a:p>
          <a:p>
            <a:r>
              <a:rPr lang="cs-CZ" altLang="cs-CZ">
                <a:latin typeface="Californian FB" pitchFamily="18" charset="0"/>
              </a:rPr>
              <a:t>le plus important: </a:t>
            </a:r>
            <a:r>
              <a:rPr lang="fr-FR" altLang="cs-CZ" b="1" u="sng">
                <a:solidFill>
                  <a:srgbClr val="A20000"/>
                </a:solidFill>
                <a:latin typeface="Californian FB" pitchFamily="18" charset="0"/>
              </a:rPr>
              <a:t>l'industrie alimentaire</a:t>
            </a:r>
            <a:r>
              <a:rPr lang="cs-CZ" altLang="cs-CZ" b="1" u="sng">
                <a:solidFill>
                  <a:srgbClr val="A20000"/>
                </a:solidFill>
                <a:latin typeface="Californian FB" pitchFamily="18" charset="0"/>
              </a:rPr>
              <a:t> </a:t>
            </a:r>
            <a:r>
              <a:rPr lang="cs-CZ" altLang="cs-CZ">
                <a:solidFill>
                  <a:srgbClr val="262626"/>
                </a:solidFill>
                <a:latin typeface="Californian FB" pitchFamily="18" charset="0"/>
              </a:rPr>
              <a:t>(M</a:t>
            </a:r>
            <a:r>
              <a:rPr lang="fr-FR" altLang="cs-CZ">
                <a:solidFill>
                  <a:srgbClr val="262626"/>
                </a:solidFill>
                <a:latin typeface="Californian FB" pitchFamily="18" charset="0"/>
              </a:rPr>
              <a:t>cCain Foods, Roquette</a:t>
            </a:r>
            <a:r>
              <a:rPr lang="cs-CZ" altLang="cs-CZ">
                <a:solidFill>
                  <a:srgbClr val="262626"/>
                </a:solidFill>
                <a:latin typeface="Californian FB" pitchFamily="18" charset="0"/>
              </a:rPr>
              <a:t> F</a:t>
            </a:r>
            <a:r>
              <a:rPr lang="fr-FR" altLang="cs-CZ">
                <a:solidFill>
                  <a:srgbClr val="262626"/>
                </a:solidFill>
                <a:latin typeface="Californian FB" pitchFamily="18" charset="0"/>
              </a:rPr>
              <a:t>rères, </a:t>
            </a:r>
            <a:r>
              <a:rPr lang="fr-FR" altLang="cs-CZ" b="1">
                <a:solidFill>
                  <a:srgbClr val="262626"/>
                </a:solidFill>
                <a:latin typeface="Californian FB" pitchFamily="18" charset="0"/>
              </a:rPr>
              <a:t>Bonduelle</a:t>
            </a:r>
            <a:r>
              <a:rPr lang="fr-FR" altLang="cs-CZ">
                <a:solidFill>
                  <a:srgbClr val="262626"/>
                </a:solidFill>
                <a:latin typeface="Californian FB" pitchFamily="18" charset="0"/>
              </a:rPr>
              <a:t>,</a:t>
            </a:r>
            <a:r>
              <a:rPr lang="cs-CZ" altLang="cs-CZ">
                <a:solidFill>
                  <a:srgbClr val="262626"/>
                </a:solidFill>
                <a:latin typeface="Californian FB" pitchFamily="18" charset="0"/>
              </a:rPr>
              <a:t> </a:t>
            </a:r>
            <a:r>
              <a:rPr lang="fr-FR" altLang="cs-CZ">
                <a:solidFill>
                  <a:srgbClr val="262626"/>
                </a:solidFill>
                <a:latin typeface="Californian FB" pitchFamily="18" charset="0"/>
              </a:rPr>
              <a:t>Pasquierem nebo Boulangeries Pavla</a:t>
            </a:r>
            <a:r>
              <a:rPr lang="cs-CZ" altLang="cs-CZ">
                <a:solidFill>
                  <a:srgbClr val="262626"/>
                </a:solidFill>
                <a:latin typeface="Californian FB" pitchFamily="18" charset="0"/>
              </a:rPr>
              <a:t>)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00034" y="357166"/>
            <a:ext cx="8229600" cy="1143000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  <p:txBody>
          <a:bodyPr anchor="ctr">
            <a:normAutofit/>
          </a:bodyPr>
          <a:lstStyle/>
          <a:p>
            <a:pPr algn="ctr" fontAlgn="auto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sz="4400" b="1" dirty="0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Industrie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Picture 12" descr="The Dunkirk Carnival is as colorful as it is boisterous. (Photograph by Jarek Buss, My Shot)"/>
          <p:cNvPicPr>
            <a:picLocks noChangeAspect="1" noChangeArrowheads="1"/>
          </p:cNvPicPr>
          <p:nvPr/>
        </p:nvPicPr>
        <p:blipFill>
          <a:blip r:embed="rId2" cstate="print">
            <a:lum bright="10000"/>
          </a:blip>
          <a:srcRect t="22009"/>
          <a:stretch>
            <a:fillRect/>
          </a:stretch>
        </p:blipFill>
        <p:spPr bwMode="auto">
          <a:xfrm>
            <a:off x="969945" y="4435484"/>
            <a:ext cx="8358278" cy="3290881"/>
          </a:xfrm>
          <a:prstGeom prst="rect">
            <a:avLst/>
          </a:prstGeom>
          <a:noFill/>
          <a:effectLst>
            <a:softEdge rad="635000"/>
          </a:effectLst>
        </p:spPr>
      </p:pic>
      <p:pic>
        <p:nvPicPr>
          <p:cNvPr id="3074" name="Picture 2" descr="http://recettes.viabloga.com/images/Moules_Frites_1_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2022" y="-26"/>
            <a:ext cx="3800475" cy="2847976"/>
          </a:xfrm>
          <a:prstGeom prst="rect">
            <a:avLst/>
          </a:prstGeom>
          <a:noFill/>
          <a:effectLst>
            <a:softEdge rad="635000"/>
          </a:effectLst>
        </p:spPr>
      </p:pic>
      <p:pic>
        <p:nvPicPr>
          <p:cNvPr id="3082" name="Picture 10" descr="http://www.nordmag.fr/fondecran/cote_opale.jpg"/>
          <p:cNvPicPr>
            <a:picLocks noChangeAspect="1" noChangeArrowheads="1"/>
          </p:cNvPicPr>
          <p:nvPr/>
        </p:nvPicPr>
        <p:blipFill>
          <a:blip r:embed="rId4" cstate="print">
            <a:lum bright="20000"/>
          </a:blip>
          <a:srcRect l="2929" b="3320"/>
          <a:stretch>
            <a:fillRect/>
          </a:stretch>
        </p:blipFill>
        <p:spPr bwMode="auto">
          <a:xfrm>
            <a:off x="4102099" y="1196963"/>
            <a:ext cx="5042158" cy="3766417"/>
          </a:xfrm>
          <a:prstGeom prst="rect">
            <a:avLst/>
          </a:prstGeom>
          <a:noFill/>
          <a:effectLst>
            <a:softEdge rad="635000"/>
          </a:effectLst>
        </p:spPr>
      </p:pic>
      <p:pic>
        <p:nvPicPr>
          <p:cNvPr id="14341" name="Picture 6" descr="http://quelquejeu.pagesperso-orange.fr/chti/photo/waterzoi-poissonw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688" y="1357313"/>
            <a:ext cx="1608137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07950" y="981075"/>
            <a:ext cx="8229600" cy="492918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altLang="cs-CZ" sz="2800" u="sng">
                <a:latin typeface="Californian FB" pitchFamily="18" charset="0"/>
              </a:rPr>
              <a:t>le plat typique:</a:t>
            </a:r>
            <a:r>
              <a:rPr lang="cs-CZ" altLang="cs-CZ" sz="2800">
                <a:latin typeface="Californian FB" pitchFamily="18" charset="0"/>
              </a:rPr>
              <a:t/>
            </a:r>
            <a:br>
              <a:rPr lang="cs-CZ" altLang="cs-CZ" sz="2800">
                <a:latin typeface="Californian FB" pitchFamily="18" charset="0"/>
              </a:rPr>
            </a:b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</a:rPr>
              <a:t>-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</a:rPr>
              <a:t>les moules et pommes frites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800">
                <a:solidFill>
                  <a:srgbClr val="A20000"/>
                </a:solidFill>
                <a:latin typeface="Californian FB" pitchFamily="18" charset="0"/>
              </a:rPr>
              <a:t>	-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</a:rPr>
              <a:t>waterzoï</a:t>
            </a:r>
            <a:r>
              <a:rPr lang="cs-CZ" altLang="cs-CZ" sz="2800">
                <a:latin typeface="Californian FB" pitchFamily="18" charset="0"/>
              </a:rPr>
              <a:t> </a:t>
            </a:r>
            <a:r>
              <a:rPr lang="cs-CZ" altLang="cs-CZ" sz="2400">
                <a:latin typeface="Californian FB" pitchFamily="18" charset="0"/>
              </a:rPr>
              <a:t>(</a:t>
            </a:r>
            <a:r>
              <a:rPr lang="fr-FR" altLang="cs-CZ" sz="2400">
                <a:latin typeface="Californian FB" pitchFamily="18" charset="0"/>
              </a:rPr>
              <a:t>soupe épicée avec </a:t>
            </a:r>
            <a:r>
              <a:rPr lang="cs-CZ" altLang="cs-CZ" sz="2400">
                <a:latin typeface="Californian FB" pitchFamily="18" charset="0"/>
              </a:rPr>
              <a:t/>
            </a:r>
            <a:br>
              <a:rPr lang="cs-CZ" altLang="cs-CZ" sz="2400">
                <a:latin typeface="Californian FB" pitchFamily="18" charset="0"/>
              </a:rPr>
            </a:br>
            <a:r>
              <a:rPr lang="fr-FR" altLang="cs-CZ" sz="2400">
                <a:latin typeface="Californian FB" pitchFamily="18" charset="0"/>
              </a:rPr>
              <a:t>du poisson et du poulet</a:t>
            </a:r>
            <a:r>
              <a:rPr lang="cs-CZ" altLang="cs-CZ" sz="2400">
                <a:latin typeface="Californian FB" pitchFamily="18" charset="0"/>
              </a:rPr>
              <a:t>)</a:t>
            </a:r>
            <a:endParaRPr lang="cs-CZ" altLang="cs-CZ" sz="2800">
              <a:latin typeface="Californian FB" pitchFamily="18" charset="0"/>
            </a:endParaRPr>
          </a:p>
          <a:p>
            <a:pPr>
              <a:lnSpc>
                <a:spcPct val="90000"/>
              </a:lnSpc>
            </a:pPr>
            <a:r>
              <a:rPr lang="cs-CZ" altLang="cs-CZ" sz="2800">
                <a:latin typeface="Californian FB" pitchFamily="18" charset="0"/>
              </a:rPr>
              <a:t>plus de 100 sorte de la bière </a:t>
            </a:r>
          </a:p>
          <a:p>
            <a:pPr>
              <a:lnSpc>
                <a:spcPct val="90000"/>
              </a:lnSpc>
            </a:pPr>
            <a:r>
              <a:rPr lang="cs-CZ" altLang="cs-CZ" sz="2800">
                <a:latin typeface="Californian FB" pitchFamily="18" charset="0"/>
              </a:rPr>
              <a:t>belle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</a:rPr>
              <a:t>natûre</a:t>
            </a:r>
            <a:r>
              <a:rPr lang="cs-CZ" altLang="cs-CZ" sz="2800">
                <a:latin typeface="Californian FB" pitchFamily="18" charset="0"/>
              </a:rPr>
              <a:t> avec les fôrretes (pour  </a:t>
            </a:r>
            <a:br>
              <a:rPr lang="cs-CZ" altLang="cs-CZ" sz="2800">
                <a:latin typeface="Californian FB" pitchFamily="18" charset="0"/>
              </a:rPr>
            </a:br>
            <a:r>
              <a:rPr lang="cs-CZ" altLang="cs-CZ" sz="2800">
                <a:latin typeface="Californian FB" pitchFamily="18" charset="0"/>
              </a:rPr>
              <a:t>une randonnée pédestre ou cyclisme)</a:t>
            </a:r>
          </a:p>
          <a:p>
            <a:pPr>
              <a:lnSpc>
                <a:spcPct val="90000"/>
              </a:lnSpc>
            </a:pPr>
            <a:r>
              <a:rPr lang="cs-CZ" altLang="cs-CZ" sz="2800">
                <a:latin typeface="Californian FB" pitchFamily="18" charset="0"/>
              </a:rPr>
              <a:t> long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</a:rPr>
              <a:t>cotes</a:t>
            </a:r>
            <a:r>
              <a:rPr lang="cs-CZ" altLang="cs-CZ" sz="2800">
                <a:latin typeface="Californian FB" pitchFamily="18" charset="0"/>
              </a:rPr>
              <a:t> (Côte d'Opale)</a:t>
            </a:r>
          </a:p>
          <a:p>
            <a:pPr>
              <a:lnSpc>
                <a:spcPct val="90000"/>
              </a:lnSpc>
            </a:pPr>
            <a:r>
              <a:rPr lang="cs-CZ" altLang="cs-CZ" sz="2800">
                <a:latin typeface="Californian FB" pitchFamily="18" charset="0"/>
              </a:rPr>
              <a:t>un </a:t>
            </a:r>
            <a:r>
              <a:rPr lang="cs-CZ" altLang="cs-CZ" sz="2800" b="1">
                <a:solidFill>
                  <a:srgbClr val="A20000"/>
                </a:solidFill>
                <a:latin typeface="Californian FB" pitchFamily="18" charset="0"/>
              </a:rPr>
              <a:t>festival à Dunkirk  </a:t>
            </a:r>
            <a:r>
              <a:rPr lang="cs-CZ" altLang="cs-CZ" sz="2800">
                <a:latin typeface="Californian FB" pitchFamily="18" charset="0"/>
              </a:rPr>
              <a:t>= le festival des pêcheurs </a:t>
            </a:r>
            <a:r>
              <a:rPr lang="cs-CZ" altLang="cs-CZ" sz="2400">
                <a:latin typeface="Californian FB" pitchFamily="18" charset="0"/>
              </a:rPr>
              <a:t>(les gent portent capuchon jaune et ils </a:t>
            </a:r>
            <a:r>
              <a:rPr lang="fr-FR" altLang="cs-CZ" sz="2400">
                <a:latin typeface="Californian FB" pitchFamily="18" charset="0"/>
              </a:rPr>
              <a:t>chantent et dansent </a:t>
            </a:r>
            <a:r>
              <a:rPr lang="cs-CZ" altLang="cs-CZ" sz="2400">
                <a:latin typeface="Californian FB" pitchFamily="18" charset="0"/>
              </a:rPr>
              <a:t>beaucoup)</a:t>
            </a:r>
            <a:endParaRPr lang="cs-CZ" altLang="cs-CZ" sz="2800">
              <a:latin typeface="Californian FB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71472" y="142852"/>
            <a:ext cx="4143404" cy="857256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  <p:txBody>
          <a:bodyPr anchor="ctr">
            <a:normAutofit/>
          </a:bodyPr>
          <a:lstStyle/>
          <a:p>
            <a:pPr algn="ctr" fontAlgn="auto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cs-CZ" sz="4400" b="1" dirty="0" err="1">
                <a:ln w="12700">
                  <a:solidFill>
                    <a:schemeClr val="accent5">
                      <a:lumMod val="40000"/>
                      <a:lumOff val="60000"/>
                    </a:schemeClr>
                  </a:solidFill>
                  <a:prstDash val="solid"/>
                </a:ln>
                <a:solidFill>
                  <a:srgbClr val="A2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fornian FB" pitchFamily="18" charset="0"/>
                <a:ea typeface="Batang" pitchFamily="18" charset="-127"/>
                <a:cs typeface="+mj-cs"/>
              </a:rPr>
              <a:t>Attachant</a:t>
            </a:r>
            <a:endParaRPr lang="cs-CZ" sz="4400" b="1" dirty="0">
              <a:ln w="12700">
                <a:solidFill>
                  <a:schemeClr val="accent5">
                    <a:lumMod val="40000"/>
                    <a:lumOff val="60000"/>
                  </a:schemeClr>
                </a:solidFill>
                <a:prstDash val="solid"/>
              </a:ln>
              <a:solidFill>
                <a:srgbClr val="A2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fornian FB" pitchFamily="18" charset="0"/>
              <a:ea typeface="Batang" pitchFamily="18" charset="-127"/>
              <a:cs typeface="+mj-cs"/>
            </a:endParaRPr>
          </a:p>
        </p:txBody>
      </p:sp>
      <p:sp>
        <p:nvSpPr>
          <p:cNvPr id="14344" name="TextovéPole 6"/>
          <p:cNvSpPr txBox="1">
            <a:spLocks noChangeArrowheads="1"/>
          </p:cNvSpPr>
          <p:nvPr/>
        </p:nvSpPr>
        <p:spPr bwMode="auto">
          <a:xfrm>
            <a:off x="8643938" y="1714500"/>
            <a:ext cx="5000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13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429375" y="2714625"/>
            <a:ext cx="57150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r>
              <a:rPr lang="cs-CZ" sz="1800" b="1" dirty="0">
                <a:solidFill>
                  <a:schemeClr val="bg1">
                    <a:lumMod val="75000"/>
                  </a:schemeClr>
                </a:solidFill>
                <a:latin typeface="Aparajita" pitchFamily="34" charset="0"/>
                <a:cs typeface="Aparajita" pitchFamily="34" charset="0"/>
              </a:rPr>
              <a:t>14</a:t>
            </a:r>
          </a:p>
        </p:txBody>
      </p:sp>
      <p:sp>
        <p:nvSpPr>
          <p:cNvPr id="14346" name="TextovéPole 13"/>
          <p:cNvSpPr txBox="1">
            <a:spLocks noChangeArrowheads="1"/>
          </p:cNvSpPr>
          <p:nvPr/>
        </p:nvSpPr>
        <p:spPr bwMode="auto">
          <a:xfrm>
            <a:off x="8643938" y="4572000"/>
            <a:ext cx="5000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15</a:t>
            </a:r>
          </a:p>
        </p:txBody>
      </p:sp>
      <p:sp>
        <p:nvSpPr>
          <p:cNvPr id="14347" name="TextovéPole 15"/>
          <p:cNvSpPr txBox="1">
            <a:spLocks noChangeArrowheads="1"/>
          </p:cNvSpPr>
          <p:nvPr/>
        </p:nvSpPr>
        <p:spPr bwMode="auto">
          <a:xfrm>
            <a:off x="2571750" y="6488113"/>
            <a:ext cx="428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0"/>
              </a:spcBef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1800" b="1">
                <a:latin typeface="Aparajita" pitchFamily="34" charset="0"/>
              </a:rPr>
              <a:t>16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/>
            <a:r>
              <a:rPr lang="cs-CZ" altLang="cs-CZ" sz="4000"/>
              <a:t>QUIZ: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fr-FR" altLang="cs-CZ" sz="2000"/>
              <a:t>Où se trouve cette région à la carte?</a:t>
            </a:r>
            <a:endParaRPr lang="cs-CZ" altLang="cs-CZ" sz="2000"/>
          </a:p>
          <a:p>
            <a:pPr marL="609600" indent="-609600">
              <a:buFontTx/>
              <a:buAutoNum type="arabicPeriod"/>
            </a:pPr>
            <a:r>
              <a:rPr lang="fr-FR" altLang="cs-CZ" sz="2000"/>
              <a:t>Quel est le climat?</a:t>
            </a:r>
            <a:endParaRPr lang="cs-CZ" altLang="cs-CZ" sz="2000"/>
          </a:p>
          <a:p>
            <a:pPr marL="609600" indent="-609600">
              <a:buFontTx/>
              <a:buAutoNum type="arabicPeriod"/>
            </a:pPr>
            <a:r>
              <a:rPr lang="cs-CZ" altLang="cs-CZ" sz="2000"/>
              <a:t>Par quoi est bordée cette région?</a:t>
            </a:r>
          </a:p>
          <a:p>
            <a:pPr marL="609600" indent="-609600">
              <a:buFontTx/>
              <a:buAutoNum type="arabicPeriod"/>
            </a:pPr>
            <a:r>
              <a:rPr lang="fr-FR" altLang="cs-CZ" sz="2000"/>
              <a:t>Combien de départements y-a-t-il ici?</a:t>
            </a:r>
            <a:endParaRPr lang="cs-CZ" altLang="cs-CZ" sz="2000"/>
          </a:p>
          <a:p>
            <a:pPr marL="609600" indent="-609600">
              <a:buFontTx/>
              <a:buAutoNum type="arabicPeriod"/>
            </a:pPr>
            <a:r>
              <a:rPr lang="cs-CZ" altLang="cs-CZ" sz="2000"/>
              <a:t>Quelle est la capitale de </a:t>
            </a:r>
            <a:r>
              <a:rPr lang="fr-FR" altLang="cs-CZ" sz="2000"/>
              <a:t>cette région</a:t>
            </a:r>
            <a:r>
              <a:rPr lang="cs-CZ" altLang="cs-CZ" sz="2000"/>
              <a:t>? </a:t>
            </a:r>
          </a:p>
          <a:p>
            <a:pPr marL="609600" indent="-609600">
              <a:buFontTx/>
              <a:buAutoNum type="arabicPeriod"/>
            </a:pPr>
            <a:r>
              <a:rPr lang="cs-CZ" altLang="cs-CZ" sz="2000"/>
              <a:t>Quels sont monuments </a:t>
            </a:r>
            <a:r>
              <a:rPr lang="fr-FR" altLang="cs-CZ" sz="2000"/>
              <a:t>à</a:t>
            </a:r>
            <a:r>
              <a:rPr lang="cs-CZ" altLang="cs-CZ" sz="2000"/>
              <a:t> Lille?</a:t>
            </a:r>
          </a:p>
          <a:p>
            <a:pPr marL="609600" indent="-609600">
              <a:buFontTx/>
              <a:buAutoNum type="arabicPeriod"/>
            </a:pPr>
            <a:r>
              <a:rPr lang="cs-CZ" altLang="cs-CZ" sz="2000"/>
              <a:t>Quel port est </a:t>
            </a:r>
            <a:r>
              <a:rPr lang="fr-FR" altLang="cs-CZ" sz="2000"/>
              <a:t>à Calais?</a:t>
            </a:r>
          </a:p>
          <a:p>
            <a:pPr marL="609600" indent="-609600">
              <a:buFontTx/>
              <a:buAutoNum type="arabicPeriod"/>
            </a:pPr>
            <a:r>
              <a:rPr lang="fr-FR" altLang="cs-CZ" sz="2000"/>
              <a:t>Où se trouve </a:t>
            </a:r>
            <a:r>
              <a:rPr lang="cs-CZ" altLang="cs-CZ" sz="2000">
                <a:ea typeface="Batang" pitchFamily="18" charset="-127"/>
              </a:rPr>
              <a:t>la statue </a:t>
            </a:r>
            <a:r>
              <a:rPr lang="cs-CZ" altLang="cs-CZ" sz="2000" b="1" i="1">
                <a:solidFill>
                  <a:srgbClr val="A20000"/>
                </a:solidFill>
                <a:ea typeface="Batang" pitchFamily="18" charset="-127"/>
              </a:rPr>
              <a:t>Les Bourgeois de Calais </a:t>
            </a:r>
            <a:r>
              <a:rPr lang="cs-CZ" altLang="cs-CZ" sz="2000">
                <a:ea typeface="Batang" pitchFamily="18" charset="-127"/>
              </a:rPr>
              <a:t>(de </a:t>
            </a:r>
            <a:r>
              <a:rPr lang="cs-CZ" altLang="cs-CZ" sz="2000">
                <a:solidFill>
                  <a:srgbClr val="A20000"/>
                </a:solidFill>
                <a:ea typeface="Batang" pitchFamily="18" charset="-127"/>
              </a:rPr>
              <a:t>A. Rodin</a:t>
            </a:r>
            <a:r>
              <a:rPr lang="cs-CZ" altLang="cs-CZ" sz="2000">
                <a:ea typeface="Batang" pitchFamily="18" charset="-127"/>
              </a:rPr>
              <a:t>)</a:t>
            </a:r>
            <a:r>
              <a:rPr lang="fr-FR" altLang="cs-CZ" sz="2000">
                <a:ea typeface="Batang" pitchFamily="18" charset="-127"/>
              </a:rPr>
              <a:t>?</a:t>
            </a:r>
          </a:p>
          <a:p>
            <a:pPr marL="609600" indent="-609600">
              <a:buFontTx/>
              <a:buAutoNum type="arabicPeriod"/>
            </a:pPr>
            <a:r>
              <a:rPr lang="fr-FR" altLang="cs-CZ" sz="2000">
                <a:ea typeface="Batang" pitchFamily="18" charset="-127"/>
              </a:rPr>
              <a:t>Quelle industrie est plus développée?</a:t>
            </a:r>
          </a:p>
          <a:p>
            <a:pPr marL="609600" indent="-609600">
              <a:buFontTx/>
              <a:buAutoNum type="arabicPeriod"/>
            </a:pPr>
            <a:r>
              <a:rPr lang="fr-FR" altLang="cs-CZ" sz="2000">
                <a:ea typeface="Batang" pitchFamily="18" charset="-127"/>
              </a:rPr>
              <a:t>Quelles sont les cultures d’agricoles les plus utilisées?</a:t>
            </a:r>
          </a:p>
          <a:p>
            <a:pPr marL="609600" indent="-609600">
              <a:buFontTx/>
              <a:buAutoNum type="arabicPeriod"/>
            </a:pPr>
            <a:r>
              <a:rPr lang="fr-FR" altLang="cs-CZ" sz="2000">
                <a:ea typeface="Batang" pitchFamily="18" charset="-127"/>
              </a:rPr>
              <a:t>Quelle industie est plus important?</a:t>
            </a:r>
          </a:p>
          <a:p>
            <a:pPr marL="609600" indent="-609600">
              <a:buFontTx/>
              <a:buAutoNum type="arabicPeriod"/>
            </a:pPr>
            <a:r>
              <a:rPr lang="fr-FR" altLang="cs-CZ" sz="2000">
                <a:ea typeface="Batang" pitchFamily="18" charset="-127"/>
              </a:rPr>
              <a:t>Qu’est-ce que c’est le festival à </a:t>
            </a:r>
            <a:r>
              <a:rPr lang="cs-CZ" altLang="cs-CZ" sz="2000" b="1">
                <a:solidFill>
                  <a:srgbClr val="A20000"/>
                </a:solidFill>
                <a:latin typeface="Californian FB" pitchFamily="18" charset="0"/>
              </a:rPr>
              <a:t>Dunkirk </a:t>
            </a:r>
            <a:r>
              <a:rPr lang="fr-FR" altLang="cs-CZ" sz="2000" b="1">
                <a:solidFill>
                  <a:srgbClr val="A20000"/>
                </a:solidFill>
                <a:latin typeface="Californian FB" pitchFamily="18" charset="0"/>
              </a:rPr>
              <a:t>?</a:t>
            </a:r>
            <a:endParaRPr lang="cs-CZ" altLang="cs-CZ" sz="2000"/>
          </a:p>
          <a:p>
            <a:pPr marL="609600" indent="-609600">
              <a:buFontTx/>
              <a:buAutoNum type="arabicPeriod"/>
            </a:pPr>
            <a:endParaRPr lang="cs-CZ" altLang="cs-CZ" sz="20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algn="l"/>
            <a:r>
              <a:rPr lang="cs-CZ" altLang="cs-CZ" sz="4000"/>
              <a:t>Réponses: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cs-CZ" altLang="cs-CZ" sz="1800"/>
              <a:t>N.pas de Calais est au Nord.</a:t>
            </a:r>
          </a:p>
          <a:p>
            <a:pPr marL="609600" indent="-609600">
              <a:buFontTx/>
              <a:buAutoNum type="arabicPeriod"/>
            </a:pPr>
            <a:r>
              <a:rPr lang="cs-CZ" altLang="cs-CZ" sz="1800" u="sng"/>
              <a:t>L</a:t>
            </a:r>
            <a:r>
              <a:rPr lang="cs-CZ" altLang="cs-CZ" sz="1800" u="sng">
                <a:ea typeface="Batang" pitchFamily="18" charset="-127"/>
              </a:rPr>
              <a:t>e climat</a:t>
            </a:r>
            <a:r>
              <a:rPr lang="cs-CZ" altLang="cs-CZ" sz="1800"/>
              <a:t> est 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océanique</a:t>
            </a:r>
            <a:r>
              <a:rPr lang="cs-CZ" altLang="cs-CZ" sz="1800"/>
              <a:t>,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continental</a:t>
            </a:r>
            <a:endParaRPr lang="cs-CZ" altLang="cs-CZ" sz="1800" b="1">
              <a:solidFill>
                <a:srgbClr val="A20000"/>
              </a:solidFill>
            </a:endParaRPr>
          </a:p>
          <a:p>
            <a:pPr marL="609600" indent="-609600">
              <a:buFontTx/>
              <a:buAutoNum type="arabicPeriod"/>
            </a:pPr>
            <a:r>
              <a:rPr lang="cs-CZ" altLang="cs-CZ" sz="1800"/>
              <a:t>A</a:t>
            </a:r>
            <a:r>
              <a:rPr lang="fr-FR" altLang="cs-CZ" sz="1800">
                <a:ea typeface="Batang" pitchFamily="18" charset="-127"/>
              </a:rPr>
              <a:t>u 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sud</a:t>
            </a:r>
            <a:r>
              <a:rPr lang="cs-CZ" altLang="cs-CZ" sz="1800"/>
              <a:t> par </a:t>
            </a:r>
            <a:r>
              <a:rPr lang="cs-CZ" altLang="cs-CZ" sz="1800">
                <a:ea typeface="Batang" pitchFamily="18" charset="-127"/>
              </a:rPr>
              <a:t>la </a:t>
            </a:r>
            <a:r>
              <a:rPr lang="cs-CZ" altLang="cs-CZ" sz="1800">
                <a:solidFill>
                  <a:srgbClr val="A20000"/>
                </a:solidFill>
                <a:ea typeface="Batang" pitchFamily="18" charset="-127"/>
              </a:rPr>
              <a:t>région</a:t>
            </a:r>
            <a:r>
              <a:rPr lang="cs-CZ" altLang="cs-CZ" sz="1800">
                <a:ea typeface="Batang" pitchFamily="18" charset="-127"/>
              </a:rPr>
              <a:t> 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Picardie</a:t>
            </a:r>
            <a:r>
              <a:rPr lang="cs-CZ" altLang="cs-CZ" sz="1800" b="1">
                <a:solidFill>
                  <a:srgbClr val="A20000"/>
                </a:solidFill>
              </a:rPr>
              <a:t>,</a:t>
            </a:r>
            <a:r>
              <a:rPr lang="cs-CZ" altLang="cs-CZ" sz="1800"/>
              <a:t> </a:t>
            </a:r>
            <a:r>
              <a:rPr lang="fr-FR" altLang="cs-CZ" sz="1800">
                <a:ea typeface="Batang" pitchFamily="18" charset="-127"/>
              </a:rPr>
              <a:t>à </a:t>
            </a:r>
            <a:r>
              <a:rPr lang="cs-CZ" altLang="cs-CZ" sz="1800">
                <a:ea typeface="Batang" pitchFamily="18" charset="-127"/>
              </a:rPr>
              <a:t>l'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est</a:t>
            </a:r>
            <a:r>
              <a:rPr lang="cs-CZ" altLang="cs-CZ" sz="1800" b="1">
                <a:solidFill>
                  <a:srgbClr val="A20000"/>
                </a:solidFill>
              </a:rPr>
              <a:t> par</a:t>
            </a:r>
            <a:r>
              <a:rPr lang="cs-CZ" altLang="cs-CZ" sz="1800"/>
              <a:t> </a:t>
            </a:r>
            <a:r>
              <a:rPr lang="cs-CZ" altLang="cs-CZ" sz="1800">
                <a:ea typeface="Batang" pitchFamily="18" charset="-127"/>
              </a:rPr>
              <a:t>la 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Belgique</a:t>
            </a:r>
            <a:r>
              <a:rPr lang="cs-CZ" altLang="cs-CZ" sz="1800"/>
              <a:t>,</a:t>
            </a:r>
            <a:r>
              <a:rPr lang="fr-FR" altLang="cs-CZ" sz="1800">
                <a:ea typeface="Batang" pitchFamily="18" charset="-127"/>
              </a:rPr>
              <a:t>à </a:t>
            </a:r>
            <a:r>
              <a:rPr lang="cs-CZ" altLang="cs-CZ" sz="1800">
                <a:ea typeface="Batang" pitchFamily="18" charset="-127"/>
              </a:rPr>
              <a:t>l'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ouest</a:t>
            </a:r>
            <a:r>
              <a:rPr lang="cs-CZ" altLang="cs-CZ" sz="1800">
                <a:solidFill>
                  <a:srgbClr val="A20000"/>
                </a:solidFill>
                <a:ea typeface="Batang" pitchFamily="18" charset="-127"/>
              </a:rPr>
              <a:t> </a:t>
            </a:r>
            <a:r>
              <a:rPr lang="cs-CZ" altLang="cs-CZ" sz="1800">
                <a:ea typeface="Batang" pitchFamily="18" charset="-127"/>
              </a:rPr>
              <a:t>et</a:t>
            </a:r>
            <a:r>
              <a:rPr lang="cs-CZ" altLang="cs-CZ" sz="1800">
                <a:solidFill>
                  <a:srgbClr val="A20000"/>
                </a:solidFill>
                <a:ea typeface="Batang" pitchFamily="18" charset="-127"/>
              </a:rPr>
              <a:t> </a:t>
            </a:r>
            <a:r>
              <a:rPr lang="fr-FR" altLang="cs-CZ" sz="1800">
                <a:solidFill>
                  <a:srgbClr val="A20000"/>
                </a:solidFill>
                <a:ea typeface="Batang" pitchFamily="18" charset="-127"/>
              </a:rPr>
              <a:t>au 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nord</a:t>
            </a:r>
            <a:r>
              <a:rPr lang="cs-CZ" altLang="cs-CZ" sz="1800"/>
              <a:t> par </a:t>
            </a:r>
            <a:r>
              <a:rPr lang="cs-CZ" altLang="cs-CZ" sz="1800">
                <a:ea typeface="Batang" pitchFamily="18" charset="-127"/>
              </a:rPr>
              <a:t>la</a:t>
            </a:r>
            <a:r>
              <a:rPr lang="cs-CZ" altLang="cs-CZ" sz="1800">
                <a:solidFill>
                  <a:srgbClr val="A20000"/>
                </a:solidFill>
                <a:ea typeface="Batang" pitchFamily="18" charset="-127"/>
              </a:rPr>
              <a:t> 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Manche</a:t>
            </a:r>
            <a:r>
              <a:rPr lang="cs-CZ" altLang="cs-CZ" sz="1800">
                <a:solidFill>
                  <a:srgbClr val="A20000"/>
                </a:solidFill>
                <a:ea typeface="Batang" pitchFamily="18" charset="-127"/>
              </a:rPr>
              <a:t> </a:t>
            </a:r>
            <a:r>
              <a:rPr lang="cs-CZ" altLang="cs-CZ" sz="1800">
                <a:ea typeface="Batang" pitchFamily="18" charset="-127"/>
              </a:rPr>
              <a:t>(l’Anglettere)</a:t>
            </a:r>
            <a:r>
              <a:rPr lang="cs-CZ" altLang="cs-CZ" sz="1800"/>
              <a:t>.</a:t>
            </a:r>
          </a:p>
          <a:p>
            <a:pPr marL="609600" indent="-609600">
              <a:buFontTx/>
              <a:buAutoNum type="arabicPeriod"/>
            </a:pPr>
            <a:r>
              <a:rPr lang="cs-CZ" altLang="cs-CZ" sz="1800"/>
              <a:t>C</a:t>
            </a:r>
            <a:r>
              <a:rPr lang="cs-CZ" altLang="cs-CZ" sz="1800">
                <a:ea typeface="Batang" pitchFamily="18" charset="-127"/>
              </a:rPr>
              <a:t>omposé de deux departements 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Nord </a:t>
            </a:r>
            <a:r>
              <a:rPr lang="cs-CZ" altLang="cs-CZ" sz="1800">
                <a:ea typeface="Batang" pitchFamily="18" charset="-127"/>
              </a:rPr>
              <a:t>et 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Pas-de-Calais</a:t>
            </a:r>
            <a:r>
              <a:rPr lang="cs-CZ" altLang="cs-CZ" sz="1800" b="1">
                <a:solidFill>
                  <a:srgbClr val="A20000"/>
                </a:solidFill>
              </a:rPr>
              <a:t>.</a:t>
            </a:r>
          </a:p>
          <a:p>
            <a:pPr marL="609600" indent="-609600">
              <a:buFontTx/>
              <a:buAutoNum type="arabicPeriod"/>
            </a:pPr>
            <a:r>
              <a:rPr lang="cs-CZ" altLang="cs-CZ" sz="1800"/>
              <a:t>L</a:t>
            </a:r>
            <a:r>
              <a:rPr lang="cs-CZ" altLang="cs-CZ" sz="1800">
                <a:ea typeface="Batang" pitchFamily="18" charset="-127"/>
              </a:rPr>
              <a:t>a capitale</a:t>
            </a:r>
            <a:r>
              <a:rPr lang="cs-CZ" altLang="cs-CZ" sz="1800"/>
              <a:t> est 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Lille</a:t>
            </a:r>
            <a:endParaRPr lang="fr-FR" altLang="cs-CZ" sz="1800" b="1">
              <a:solidFill>
                <a:srgbClr val="A20000"/>
              </a:solidFill>
              <a:ea typeface="Batang" pitchFamily="18" charset="-127"/>
            </a:endParaRPr>
          </a:p>
          <a:p>
            <a:pPr marL="609600" indent="-609600">
              <a:buFontTx/>
              <a:buAutoNum type="arabicPeriod"/>
            </a:pPr>
            <a:r>
              <a:rPr lang="fr-FR" altLang="cs-CZ" sz="1800">
                <a:ea typeface="Batang" pitchFamily="18" charset="-127"/>
              </a:rPr>
              <a:t>M</a:t>
            </a:r>
            <a:r>
              <a:rPr lang="cs-CZ" altLang="cs-CZ" sz="1800">
                <a:ea typeface="Batang" pitchFamily="18" charset="-127"/>
              </a:rPr>
              <a:t>onuments de moyen âg</a:t>
            </a:r>
            <a:r>
              <a:rPr lang="fr-FR" altLang="cs-CZ" sz="1800">
                <a:ea typeface="Batang" pitchFamily="18" charset="-127"/>
              </a:rPr>
              <a:t>e sont </a:t>
            </a:r>
            <a:r>
              <a:rPr lang="cs-CZ" altLang="cs-CZ" sz="1800" u="sng">
                <a:ea typeface="Batang" pitchFamily="18" charset="-127"/>
              </a:rPr>
              <a:t>St-Maurice </a:t>
            </a:r>
            <a:r>
              <a:rPr lang="cs-CZ" altLang="cs-CZ" sz="1800">
                <a:ea typeface="Batang" pitchFamily="18" charset="-127"/>
              </a:rPr>
              <a:t>et </a:t>
            </a:r>
            <a:r>
              <a:rPr lang="cs-CZ" altLang="cs-CZ" sz="1800" u="sng">
                <a:ea typeface="Batang" pitchFamily="18" charset="-127"/>
              </a:rPr>
              <a:t>St-Catherine</a:t>
            </a:r>
            <a:r>
              <a:rPr lang="fr-FR" altLang="cs-CZ" sz="1800" u="sng">
                <a:ea typeface="Batang" pitchFamily="18" charset="-127"/>
              </a:rPr>
              <a:t>.</a:t>
            </a:r>
            <a:r>
              <a:rPr lang="cs-CZ" altLang="cs-CZ" sz="1800" b="1">
                <a:solidFill>
                  <a:srgbClr val="A20000"/>
                </a:solidFill>
                <a:ea typeface="Batang" pitchFamily="18" charset="-127"/>
              </a:rPr>
              <a:t> </a:t>
            </a:r>
            <a:endParaRPr lang="fr-FR" altLang="cs-CZ" sz="1800" b="1">
              <a:solidFill>
                <a:srgbClr val="A20000"/>
              </a:solidFill>
              <a:ea typeface="Batang" pitchFamily="18" charset="-127"/>
            </a:endParaRPr>
          </a:p>
          <a:p>
            <a:pPr marL="609600" indent="-609600">
              <a:buFontTx/>
              <a:buAutoNum type="arabicPeriod"/>
            </a:pPr>
            <a:r>
              <a:rPr lang="fr-FR" altLang="cs-CZ" sz="1800" b="1">
                <a:ea typeface="Batang" pitchFamily="18" charset="-127"/>
              </a:rPr>
              <a:t>C’est le port</a:t>
            </a:r>
            <a:r>
              <a:rPr lang="fr-FR" altLang="cs-CZ" sz="1800" b="1">
                <a:solidFill>
                  <a:srgbClr val="A20000"/>
                </a:solidFill>
                <a:ea typeface="Batang" pitchFamily="18" charset="-127"/>
              </a:rPr>
              <a:t> de transport.</a:t>
            </a:r>
          </a:p>
          <a:p>
            <a:pPr marL="609600" indent="-609600">
              <a:buFontTx/>
              <a:buAutoNum type="arabicPeriod"/>
            </a:pPr>
            <a:r>
              <a:rPr lang="cs-CZ" altLang="cs-CZ" sz="1800" b="1" i="1">
                <a:solidFill>
                  <a:srgbClr val="A20000"/>
                </a:solidFill>
                <a:ea typeface="Batang" pitchFamily="18" charset="-127"/>
              </a:rPr>
              <a:t>Les Bourgeois de Calais </a:t>
            </a:r>
            <a:r>
              <a:rPr lang="cs-CZ" altLang="cs-CZ" sz="1800">
                <a:ea typeface="Batang" pitchFamily="18" charset="-127"/>
              </a:rPr>
              <a:t>(de </a:t>
            </a:r>
            <a:r>
              <a:rPr lang="cs-CZ" altLang="cs-CZ" sz="1800">
                <a:solidFill>
                  <a:srgbClr val="A20000"/>
                </a:solidFill>
                <a:ea typeface="Batang" pitchFamily="18" charset="-127"/>
              </a:rPr>
              <a:t>A. Rodin</a:t>
            </a:r>
            <a:r>
              <a:rPr lang="cs-CZ" altLang="cs-CZ" sz="1800">
                <a:ea typeface="Batang" pitchFamily="18" charset="-127"/>
              </a:rPr>
              <a:t>)</a:t>
            </a:r>
            <a:r>
              <a:rPr lang="fr-FR" altLang="cs-CZ" sz="1800">
                <a:ea typeface="Batang" pitchFamily="18" charset="-127"/>
              </a:rPr>
              <a:t> se trouve à Calais.</a:t>
            </a:r>
          </a:p>
          <a:p>
            <a:pPr marL="609600" indent="-609600">
              <a:buFontTx/>
              <a:buAutoNum type="arabicPeriod"/>
            </a:pPr>
            <a:r>
              <a:rPr lang="fr-FR" altLang="cs-CZ" sz="1800">
                <a:ea typeface="Batang" pitchFamily="18" charset="-127"/>
              </a:rPr>
              <a:t>L’industrie le plus développée est l’</a:t>
            </a:r>
            <a:r>
              <a:rPr lang="cs-CZ" altLang="cs-CZ" sz="1800"/>
              <a:t>industrie de la </a:t>
            </a:r>
            <a:r>
              <a:rPr lang="cs-CZ" altLang="cs-CZ" sz="1800" b="1">
                <a:solidFill>
                  <a:srgbClr val="A20000"/>
                </a:solidFill>
              </a:rPr>
              <a:t>pêch</a:t>
            </a:r>
            <a:r>
              <a:rPr lang="fr-FR" altLang="cs-CZ" sz="1800" b="1">
                <a:solidFill>
                  <a:srgbClr val="A20000"/>
                </a:solidFill>
              </a:rPr>
              <a:t>e.</a:t>
            </a:r>
            <a:r>
              <a:rPr lang="cs-CZ" altLang="cs-CZ" sz="1800" b="1">
                <a:solidFill>
                  <a:srgbClr val="A20000"/>
                </a:solidFill>
                <a:latin typeface="Californian FB" pitchFamily="18" charset="0"/>
              </a:rPr>
              <a:t> </a:t>
            </a:r>
            <a:endParaRPr lang="fr-FR" altLang="cs-CZ" sz="1800" b="1">
              <a:solidFill>
                <a:srgbClr val="A20000"/>
              </a:solidFill>
              <a:latin typeface="Californian FB" pitchFamily="18" charset="0"/>
            </a:endParaRPr>
          </a:p>
          <a:p>
            <a:pPr marL="609600" indent="-609600">
              <a:buFontTx/>
              <a:buAutoNum type="arabicPeriod"/>
            </a:pPr>
            <a:r>
              <a:rPr lang="cs-CZ" altLang="cs-CZ" sz="1800">
                <a:latin typeface="Californian FB" pitchFamily="18" charset="0"/>
              </a:rPr>
              <a:t>cultures: </a:t>
            </a:r>
            <a:r>
              <a:rPr lang="cs-CZ" altLang="cs-CZ" sz="1800" b="1">
                <a:latin typeface="Californian FB" pitchFamily="18" charset="0"/>
              </a:rPr>
              <a:t>les pommes de terre</a:t>
            </a:r>
            <a:r>
              <a:rPr lang="cs-CZ" altLang="cs-CZ" sz="1800">
                <a:latin typeface="Californian FB" pitchFamily="18" charset="0"/>
              </a:rPr>
              <a:t>, </a:t>
            </a:r>
            <a:r>
              <a:rPr lang="cs-CZ" altLang="cs-CZ" sz="1800" b="1">
                <a:latin typeface="Californian FB" pitchFamily="18" charset="0"/>
              </a:rPr>
              <a:t>les endives</a:t>
            </a:r>
            <a:r>
              <a:rPr lang="cs-CZ" altLang="cs-CZ" sz="1800">
                <a:latin typeface="Californian FB" pitchFamily="18" charset="0"/>
              </a:rPr>
              <a:t>, </a:t>
            </a:r>
            <a:r>
              <a:rPr lang="cs-CZ" altLang="cs-CZ" sz="1800" b="1">
                <a:latin typeface="Californian FB" pitchFamily="18" charset="0"/>
              </a:rPr>
              <a:t>les pois</a:t>
            </a:r>
            <a:r>
              <a:rPr lang="cs-CZ" altLang="cs-CZ" sz="1800">
                <a:latin typeface="Californian FB" pitchFamily="18" charset="0"/>
              </a:rPr>
              <a:t>, </a:t>
            </a:r>
            <a:r>
              <a:rPr lang="cs-CZ" altLang="cs-CZ" sz="1800" b="1">
                <a:latin typeface="Californian FB" pitchFamily="18" charset="0"/>
              </a:rPr>
              <a:t>les haricots</a:t>
            </a:r>
            <a:r>
              <a:rPr lang="cs-CZ" altLang="cs-CZ" sz="1800">
                <a:latin typeface="Californian FB" pitchFamily="18" charset="0"/>
              </a:rPr>
              <a:t>, </a:t>
            </a:r>
            <a:r>
              <a:rPr lang="cs-CZ" altLang="cs-CZ" sz="1800" b="1">
                <a:latin typeface="Californian FB" pitchFamily="18" charset="0"/>
              </a:rPr>
              <a:t>les pommes </a:t>
            </a:r>
            <a:r>
              <a:rPr lang="cs-CZ" altLang="cs-CZ" sz="1800">
                <a:latin typeface="Californian FB" pitchFamily="18" charset="0"/>
              </a:rPr>
              <a:t>et </a:t>
            </a:r>
            <a:r>
              <a:rPr lang="cs-CZ" altLang="cs-CZ" sz="1800" b="1">
                <a:latin typeface="Californian FB" pitchFamily="18" charset="0"/>
              </a:rPr>
              <a:t>les chrysanthèmes</a:t>
            </a:r>
            <a:r>
              <a:rPr lang="fr-FR" altLang="cs-CZ" sz="1800" b="1">
                <a:latin typeface="Californian FB" pitchFamily="18" charset="0"/>
              </a:rPr>
              <a:t>.</a:t>
            </a:r>
          </a:p>
          <a:p>
            <a:pPr marL="609600" indent="-609600">
              <a:buFontTx/>
              <a:buAutoNum type="arabicPeriod"/>
            </a:pPr>
            <a:r>
              <a:rPr lang="fr-FR" altLang="cs-CZ" sz="1800" b="1">
                <a:solidFill>
                  <a:srgbClr val="A20000"/>
                </a:solidFill>
                <a:latin typeface="Californian FB" pitchFamily="18" charset="0"/>
              </a:rPr>
              <a:t>l'industrie alimentaire </a:t>
            </a:r>
            <a:r>
              <a:rPr lang="fr-FR" altLang="cs-CZ" sz="1800">
                <a:latin typeface="Californian FB" pitchFamily="18" charset="0"/>
              </a:rPr>
              <a:t>est plus important.</a:t>
            </a:r>
          </a:p>
          <a:p>
            <a:pPr marL="609600" indent="-609600">
              <a:buFontTx/>
              <a:buAutoNum type="arabicPeriod"/>
            </a:pPr>
            <a:r>
              <a:rPr lang="fr-FR" altLang="cs-CZ" sz="1800">
                <a:ea typeface="Batang" pitchFamily="18" charset="-127"/>
              </a:rPr>
              <a:t>Le festival à </a:t>
            </a:r>
            <a:r>
              <a:rPr lang="cs-CZ" altLang="cs-CZ" sz="1800" b="1">
                <a:solidFill>
                  <a:srgbClr val="A20000"/>
                </a:solidFill>
                <a:latin typeface="Californian FB" pitchFamily="18" charset="0"/>
              </a:rPr>
              <a:t>Dunkirk</a:t>
            </a:r>
            <a:r>
              <a:rPr lang="fr-FR" altLang="cs-CZ" sz="1800" b="1">
                <a:solidFill>
                  <a:srgbClr val="A20000"/>
                </a:solidFill>
                <a:latin typeface="Californian FB" pitchFamily="18" charset="0"/>
              </a:rPr>
              <a:t>- </a:t>
            </a:r>
            <a:r>
              <a:rPr lang="cs-CZ" altLang="cs-CZ" sz="1800">
                <a:latin typeface="Californian FB" pitchFamily="18" charset="0"/>
              </a:rPr>
              <a:t>le festival des pêcheurs</a:t>
            </a:r>
            <a:r>
              <a:rPr lang="fr-FR" altLang="cs-CZ" sz="1800">
                <a:latin typeface="Californian FB" pitchFamily="18" charset="0"/>
              </a:rPr>
              <a:t>.</a:t>
            </a:r>
            <a:r>
              <a:rPr lang="cs-CZ" altLang="cs-CZ" sz="1800">
                <a:latin typeface="Californian FB" pitchFamily="18" charset="0"/>
              </a:rPr>
              <a:t> </a:t>
            </a:r>
            <a:endParaRPr lang="fr-FR" altLang="cs-CZ" sz="1800">
              <a:latin typeface="Californian FB" pitchFamily="18" charset="0"/>
            </a:endParaRPr>
          </a:p>
          <a:p>
            <a:pPr marL="609600" indent="-609600">
              <a:buFontTx/>
              <a:buAutoNum type="arabicPeriod"/>
            </a:pPr>
            <a:endParaRPr lang="cs-CZ" altLang="cs-CZ" sz="1800" b="1" u="sng">
              <a:latin typeface="Californian FB" pitchFamily="18" charset="0"/>
            </a:endParaRPr>
          </a:p>
          <a:p>
            <a:pPr marL="609600" indent="-609600">
              <a:buFontTx/>
              <a:buAutoNum type="arabicPeriod"/>
            </a:pPr>
            <a:endParaRPr lang="fr-FR" altLang="cs-CZ" sz="1400" b="1">
              <a:solidFill>
                <a:srgbClr val="A20000"/>
              </a:solidFill>
              <a:latin typeface="Californian FB" pitchFamily="18" charset="0"/>
            </a:endParaRPr>
          </a:p>
          <a:p>
            <a:pPr marL="609600" indent="-609600">
              <a:buFontTx/>
              <a:buAutoNum type="arabicPeriod"/>
            </a:pPr>
            <a:endParaRPr lang="fr-FR" altLang="cs-CZ" sz="1600" b="1">
              <a:solidFill>
                <a:srgbClr val="A20000"/>
              </a:solidFill>
              <a:ea typeface="Batang" pitchFamily="18" charset="-127"/>
            </a:endParaRPr>
          </a:p>
          <a:p>
            <a:pPr marL="609600" indent="-609600">
              <a:buFontTx/>
              <a:buAutoNum type="arabicPeriod"/>
            </a:pPr>
            <a:endParaRPr lang="fr-FR" altLang="cs-CZ" sz="1600" b="1">
              <a:ea typeface="Batang" pitchFamily="18" charset="-127"/>
            </a:endParaRPr>
          </a:p>
          <a:p>
            <a:pPr marL="609600" indent="-609600">
              <a:buFontTx/>
              <a:buAutoNum type="arabicPeriod"/>
            </a:pPr>
            <a:endParaRPr lang="cs-CZ" altLang="cs-CZ" sz="1600"/>
          </a:p>
          <a:p>
            <a:pPr marL="609600" indent="-609600">
              <a:buFontTx/>
              <a:buAutoNum type="arabicPeriod"/>
            </a:pPr>
            <a:endParaRPr lang="cs-CZ" altLang="cs-CZ" sz="16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algn="l"/>
            <a:r>
              <a:rPr lang="cs-CZ" altLang="cs-CZ" sz="4000"/>
              <a:t>Sourses: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z="1400"/>
              <a:t>TUBS. </a:t>
            </a:r>
            <a:r>
              <a:rPr lang="cs-CZ" altLang="cs-CZ" sz="1400" i="1"/>
              <a:t>http://en.wikipedia.org/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2"/>
              </a:rPr>
              <a:t>http://en.wikipedia.org/wiki/File:Nord-Pas-de-Calais_in_France.svg</a:t>
            </a:r>
            <a:endParaRPr lang="cs-CZ" altLang="cs-CZ" sz="1400"/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z="1400"/>
              <a:t>AUTOR NEUVEDEN. </a:t>
            </a:r>
            <a:r>
              <a:rPr lang="cs-CZ" altLang="cs-CZ" sz="1400" i="1"/>
              <a:t>http://www.eurafecam.org/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3"/>
              </a:rPr>
              <a:t>http://www.eurafecam.org/nord_pas-de-calais/NPDC/NPDC.htm</a:t>
            </a:r>
            <a:endParaRPr lang="cs-CZ" altLang="cs-CZ" sz="1400"/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z="1400"/>
              <a:t>AUTOR NEUVEDEN. </a:t>
            </a:r>
            <a:r>
              <a:rPr lang="cs-CZ" altLang="cs-CZ" sz="1400" i="1"/>
              <a:t>http://frankrijk.blog.nl/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4"/>
              </a:rPr>
              <a:t>http://frankrijk.blog.nl/achtergrondinformatie/2009/02/05/regionaal-nord-pas-de-calais</a:t>
            </a:r>
            <a:endParaRPr lang="cs-CZ" altLang="cs-CZ"/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z="1600"/>
              <a:t>AUTOR NEUVEDEN. </a:t>
            </a:r>
            <a:r>
              <a:rPr lang="cs-CZ" altLang="cs-CZ" sz="1600" i="1"/>
              <a:t>http://www.france.com/</a:t>
            </a:r>
            <a:r>
              <a:rPr lang="cs-CZ" altLang="cs-CZ" sz="1600"/>
              <a:t> [online]. [cit. 8.4.2013]. Dostupný na WWW: </a:t>
            </a:r>
            <a:r>
              <a:rPr lang="cs-CZ" altLang="cs-CZ" sz="1600">
                <a:hlinkClick r:id="rId5"/>
              </a:rPr>
              <a:t>http://www.france.com/nord-pas_de_calais/</a:t>
            </a:r>
            <a:endParaRPr lang="cs-CZ" altLang="cs-CZ" sz="1600"/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z="1600"/>
              <a:t>AUTOR NEUVEDEN. </a:t>
            </a:r>
            <a:r>
              <a:rPr lang="cs-CZ" altLang="cs-CZ" sz="1600" i="1"/>
              <a:t>http://www.chilternsaonb.org/</a:t>
            </a:r>
            <a:r>
              <a:rPr lang="cs-CZ" altLang="cs-CZ" sz="1600"/>
              <a:t> [online]. [cit. 8.4.2013]. Dostupný na WWW: </a:t>
            </a:r>
            <a:r>
              <a:rPr lang="cs-CZ" altLang="cs-CZ" sz="1600">
                <a:hlinkClick r:id="rId6"/>
              </a:rPr>
              <a:t>http://www.chilternsaonb.org/ccbmaps/1347/137/charles-de-gaulle.html</a:t>
            </a:r>
            <a:endParaRPr lang="cs-CZ" altLang="cs-CZ" sz="1600"/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z="1600"/>
              <a:t>AUTOR NEUVEDEN. </a:t>
            </a:r>
            <a:r>
              <a:rPr lang="cs-CZ" altLang="cs-CZ" sz="1600" i="1"/>
              <a:t>www.tripadvisor.com</a:t>
            </a:r>
            <a:r>
              <a:rPr lang="cs-CZ" altLang="cs-CZ" sz="1600"/>
              <a:t> [online]. [cit. 8.4.2013]. Dostupný na WWW: </a:t>
            </a:r>
            <a:r>
              <a:rPr lang="cs-CZ" altLang="cs-CZ" sz="1600">
                <a:hlinkClick r:id="rId7"/>
              </a:rPr>
              <a:t>http://www.tripadvisor.com/Tourism-g187178-Lille_Nord_Nord_Pas_de_Calais-Vacations.html</a:t>
            </a:r>
            <a:endParaRPr lang="cs-CZ" altLang="cs-CZ" sz="1600"/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z="1400"/>
              <a:t>AUTOR NEUVEDEN. </a:t>
            </a:r>
            <a:r>
              <a:rPr lang="cs-CZ" altLang="cs-CZ" sz="1400" i="1"/>
              <a:t>http://www.hotels.com/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8"/>
              </a:rPr>
              <a:t>http://www.hotels.com/articles/ar000221/a-lille-travel-guide-fine-arts-avant-garde-fashion-and-hearty-flemish-flavours/</a:t>
            </a:r>
            <a:endParaRPr lang="cs-CZ" altLang="cs-CZ" sz="1800"/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z="1600"/>
              <a:t>AUTOR NEUVEDEN. </a:t>
            </a:r>
            <a:r>
              <a:rPr lang="cs-CZ" altLang="cs-CZ" sz="1600" i="1"/>
              <a:t>http://www.aleou.fr/</a:t>
            </a:r>
            <a:r>
              <a:rPr lang="cs-CZ" altLang="cs-CZ" sz="1600"/>
              <a:t> [online]. [cit. 8.4.2013]. Dostupný na WWW: </a:t>
            </a:r>
            <a:r>
              <a:rPr lang="cs-CZ" altLang="cs-CZ" sz="1600">
                <a:hlinkClick r:id="rId9"/>
              </a:rPr>
              <a:t>http://www.aleou.fr/salle-seminaire/3306-le-palais-des-beaux-arts.html</a:t>
            </a:r>
            <a:endParaRPr lang="cs-CZ" altLang="cs-CZ" sz="1600"/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r>
              <a:rPr lang="cs-CZ" altLang="cs-CZ" sz="1600"/>
              <a:t>AUTOR NEUVEDEN. </a:t>
            </a:r>
            <a:r>
              <a:rPr lang="cs-CZ" altLang="cs-CZ" sz="1600" i="1"/>
              <a:t>http://farm4.static.flickr.com/</a:t>
            </a:r>
            <a:r>
              <a:rPr lang="cs-CZ" altLang="cs-CZ" sz="1600"/>
              <a:t> [online]. [cit. 8.4.2013]. Dostupný na WWW: </a:t>
            </a:r>
            <a:r>
              <a:rPr lang="cs-CZ" altLang="cs-CZ" sz="1600">
                <a:hlinkClick r:id="rId10"/>
              </a:rPr>
              <a:t>http://farm4.static.flickr.com/3134/2704343334_0fc716d281.jpg</a:t>
            </a:r>
            <a:endParaRPr lang="cs-CZ" altLang="cs-CZ" sz="1600"/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altLang="cs-CZ"/>
          </a:p>
          <a:p>
            <a:pPr marL="609600" indent="-609600">
              <a:lnSpc>
                <a:spcPct val="90000"/>
              </a:lnSpc>
              <a:buFontTx/>
              <a:buAutoNum type="arabicPeriod"/>
            </a:pPr>
            <a:endParaRPr lang="cs-CZ" alt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cs-CZ" altLang="cs-CZ" sz="1400"/>
              <a:t>10. ROMAINBERTH. </a:t>
            </a:r>
            <a:r>
              <a:rPr lang="cs-CZ" altLang="cs-CZ" sz="1400" i="1"/>
              <a:t>http://en.wikipedia.org/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2"/>
              </a:rPr>
              <a:t>http://en.wikipedia.org/wiki/File:Zone_portuaire_calais_phare.jpg</a:t>
            </a:r>
            <a:endParaRPr lang="cs-CZ" altLang="cs-CZ" sz="1400"/>
          </a:p>
          <a:p>
            <a:pPr marL="609600" indent="-609600">
              <a:buFontTx/>
              <a:buNone/>
            </a:pPr>
            <a:r>
              <a:rPr lang="cs-CZ" altLang="cs-CZ" sz="1400"/>
              <a:t>11. AUTOR NEUVEDEN. </a:t>
            </a:r>
            <a:r>
              <a:rPr lang="cs-CZ" altLang="cs-CZ" sz="1400" i="1"/>
              <a:t>http://fc07.deviantart.net/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3"/>
              </a:rPr>
              <a:t>http://fc07.deviantart.net/fs71/f/2012/243/4/4/white_cliffs_of_dover_by_lizardlea-d5d2365.jpg</a:t>
            </a:r>
            <a:endParaRPr lang="cs-CZ" altLang="cs-CZ" sz="1400"/>
          </a:p>
          <a:p>
            <a:pPr marL="609600" indent="-609600">
              <a:buFontTx/>
              <a:buNone/>
            </a:pPr>
            <a:r>
              <a:rPr lang="cs-CZ" altLang="cs-CZ" sz="1400"/>
              <a:t>12. AUTOR NEUVEDEN. </a:t>
            </a:r>
            <a:r>
              <a:rPr lang="cs-CZ" altLang="cs-CZ" sz="1400" i="1"/>
              <a:t>http://historiadelartecbe.blogspot.cz/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4"/>
              </a:rPr>
              <a:t>http://historiadelartecbe.blogspot.cz/2012/05/auguste-rodin.html</a:t>
            </a:r>
            <a:endParaRPr lang="cs-CZ" altLang="cs-CZ"/>
          </a:p>
          <a:p>
            <a:pPr marL="609600" indent="-609600">
              <a:buFontTx/>
              <a:buNone/>
            </a:pPr>
            <a:r>
              <a:rPr lang="cs-CZ" altLang="cs-CZ" sz="1400"/>
              <a:t>13. AUTOR NEUVEDEN. </a:t>
            </a:r>
            <a:r>
              <a:rPr lang="cs-CZ" altLang="cs-CZ" sz="1400" i="1"/>
              <a:t>http://recettessimples.fr/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5"/>
              </a:rPr>
              <a:t>http://recettessimples.fr/news/moules-frites</a:t>
            </a:r>
            <a:endParaRPr lang="cs-CZ" altLang="cs-CZ" sz="1400"/>
          </a:p>
          <a:p>
            <a:pPr marL="609600" indent="-609600">
              <a:buFontTx/>
              <a:buNone/>
            </a:pPr>
            <a:r>
              <a:rPr lang="cs-CZ" altLang="cs-CZ" sz="1400"/>
              <a:t>14. AUTOR NEUVEDEN. </a:t>
            </a:r>
            <a:r>
              <a:rPr lang="cs-CZ" altLang="cs-CZ" sz="1400" i="1"/>
              <a:t>http://quelquejeu.pagesperso-orange.fr/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6"/>
              </a:rPr>
              <a:t>http://quelquejeu.pagesperso-orange.fr/chti/waterzoi_poisson.htm</a:t>
            </a:r>
            <a:endParaRPr lang="cs-CZ" altLang="cs-CZ"/>
          </a:p>
          <a:p>
            <a:pPr marL="609600" indent="-609600">
              <a:buFontTx/>
              <a:buNone/>
            </a:pPr>
            <a:r>
              <a:rPr lang="cs-CZ" altLang="cs-CZ" sz="1400"/>
              <a:t>15. AUTOR NEUVEDEN. </a:t>
            </a:r>
            <a:r>
              <a:rPr lang="cs-CZ" altLang="cs-CZ" sz="1400" i="1"/>
              <a:t>http://www.nordmag.fr/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7"/>
              </a:rPr>
              <a:t>http://www.nordmag.fr/fondecran/fonds_decran.htm</a:t>
            </a:r>
            <a:endParaRPr lang="cs-CZ" altLang="cs-CZ"/>
          </a:p>
          <a:p>
            <a:pPr marL="609600" indent="-609600">
              <a:buFontTx/>
              <a:buNone/>
            </a:pPr>
            <a:r>
              <a:rPr lang="cs-CZ" altLang="cs-CZ" sz="1400"/>
              <a:t>16. JAREK BUSS. </a:t>
            </a:r>
            <a:r>
              <a:rPr lang="cs-CZ" altLang="cs-CZ" sz="1400" i="1"/>
              <a:t>http://intelligenttravel.nationalgeographic.com/</a:t>
            </a:r>
            <a:r>
              <a:rPr lang="cs-CZ" altLang="cs-CZ" sz="1400"/>
              <a:t> [online]. [cit. 8.4.2013]. Dostupný na WWW: </a:t>
            </a:r>
            <a:r>
              <a:rPr lang="cs-CZ" altLang="cs-CZ" sz="1400">
                <a:hlinkClick r:id="rId8"/>
              </a:rPr>
              <a:t>http://intelligenttravel.nationalgeographic.com/2013/01/04/event-o-rama-12-must-dos-in-january/</a:t>
            </a:r>
            <a:endParaRPr lang="cs-CZ" altLang="cs-CZ" sz="1400"/>
          </a:p>
          <a:p>
            <a:pPr marL="609600" indent="-609600">
              <a:buFontTx/>
              <a:buNone/>
            </a:pPr>
            <a:endParaRPr lang="cs-CZ" altLang="cs-CZ" sz="1400"/>
          </a:p>
          <a:p>
            <a:pPr marL="609600" indent="-609600">
              <a:buFontTx/>
              <a:buNone/>
            </a:pPr>
            <a:endParaRPr lang="cs-CZ" altLang="cs-CZ" sz="1400"/>
          </a:p>
          <a:p>
            <a:pPr marL="609600" indent="-609600"/>
            <a:endParaRPr lang="cs-CZ" altLang="cs-CZ"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alt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alt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320</Words>
  <Application>Microsoft Office PowerPoint</Application>
  <PresentationFormat>Předvádění na obrazovce (4:3)</PresentationFormat>
  <Paragraphs>136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Výchozí návrh</vt:lpstr>
      <vt:lpstr>Prezentace aplikace PowerPoint</vt:lpstr>
      <vt:lpstr>Anotace:</vt:lpstr>
      <vt:lpstr>Nord-Pas de Calais</vt:lpstr>
      <vt:lpstr>Les bornes de la région</vt:lpstr>
      <vt:lpstr>Division de la région</vt:lpstr>
      <vt:lpstr>Prezentace aplikace PowerPoint</vt:lpstr>
      <vt:lpstr>Calais</vt:lpstr>
      <vt:lpstr>Prezentace aplikace PowerPoint</vt:lpstr>
      <vt:lpstr>Prezentace aplikace PowerPoint</vt:lpstr>
      <vt:lpstr>Prezentace aplikace PowerPoint</vt:lpstr>
      <vt:lpstr>QUIZ:</vt:lpstr>
      <vt:lpstr>Réponses:</vt:lpstr>
      <vt:lpstr>Sourses: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Anžela Sabadošová</cp:lastModifiedBy>
  <cp:revision>10</cp:revision>
  <dcterms:created xsi:type="dcterms:W3CDTF">2013-04-08T18:43:09Z</dcterms:created>
  <dcterms:modified xsi:type="dcterms:W3CDTF">2014-01-13T20:12:36Z</dcterms:modified>
</cp:coreProperties>
</file>