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6" r:id="rId2"/>
    <p:sldId id="257" r:id="rId3"/>
    <p:sldId id="259" r:id="rId4"/>
    <p:sldId id="260" r:id="rId5"/>
    <p:sldId id="261" r:id="rId6"/>
    <p:sldId id="263" r:id="rId7"/>
    <p:sldId id="262" r:id="rId8"/>
    <p:sldId id="258" r:id="rId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1" latinLnBrk="0" hangingPunct="1"/>
            <a:fld id="{E6F9B8CD-342D-4579-98EC-A8FD6B7370E1}" type="datetimeFigureOut">
              <a:rPr lang="en-US" smtClean="0"/>
              <a:pPr eaLnBrk="1" latinLnBrk="0" hangingPunct="1"/>
              <a:t>3/24/2012</a:t>
            </a:fld>
            <a:endParaRPr lang="en-US" dirty="0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B5E19-F10A-4C2F-BF6F-11C513378A2E}" type="slidenum">
              <a:rPr kumimoji="0" lang="en-US" smtClean="0"/>
              <a:pPr eaLnBrk="1" latinLnBrk="0" hangingPunct="1"/>
              <a:t>‹#›</a:t>
            </a:fld>
            <a:endParaRPr kumimoji="0" lang="en-US" dirty="0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 eaLnBrk="1" latinLnBrk="0" hangingPunct="1"/>
            <a:fld id="{E6F9B8CD-342D-4579-98EC-A8FD6B7370E1}" type="datetimeFigureOut">
              <a:rPr lang="en-US" smtClean="0"/>
              <a:pPr algn="r" eaLnBrk="1" latinLnBrk="0" hangingPunct="1"/>
              <a:t>3/24/2012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 eaLnBrk="1" latinLnBrk="0" hangingPunct="1"/>
            <a:fld id="{2BBB5E19-F10A-4C2F-BF6F-11C513378A2E}" type="slidenum">
              <a:rPr kumimoji="0" lang="en-US" smtClean="0"/>
              <a:pPr algn="ctr" eaLnBrk="1" latinLnBrk="0" hangingPunct="1"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1" latinLnBrk="0" hangingPunct="1"/>
            <a:fld id="{E6F9B8CD-342D-4579-98EC-A8FD6B7370E1}" type="datetimeFigureOut">
              <a:rPr lang="en-US" smtClean="0"/>
              <a:pPr eaLnBrk="1" latinLnBrk="0" hangingPunct="1"/>
              <a:t>3/24/2012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2BBB5E19-F10A-4C2F-BF6F-11C513378A2E}" type="slidenum">
              <a:rPr kumimoji="0" lang="en-US" smtClean="0"/>
              <a:pPr eaLnBrk="1" latinLnBrk="0" hangingPunct="1"/>
              <a:t>‹#›</a:t>
            </a:fld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1" latinLnBrk="0" hangingPunct="1"/>
            <a:fld id="{E6F9B8CD-342D-4579-98EC-A8FD6B7370E1}" type="datetimeFigureOut">
              <a:rPr lang="en-US" smtClean="0"/>
              <a:pPr eaLnBrk="1" latinLnBrk="0" hangingPunct="1"/>
              <a:t>3/24/2012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B5E19-F10A-4C2F-BF6F-11C513378A2E}" type="slidenum">
              <a:rPr kumimoji="0" lang="en-US" smtClean="0"/>
              <a:pPr eaLnBrk="1" latinLnBrk="0" hangingPunct="1"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1" latinLnBrk="0" hangingPunct="1"/>
            <a:fld id="{E6F9B8CD-342D-4579-98EC-A8FD6B7370E1}" type="datetimeFigureOut">
              <a:rPr lang="en-US" smtClean="0"/>
              <a:pPr eaLnBrk="1" latinLnBrk="0" hangingPunct="1"/>
              <a:t>3/24/2012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B5E19-F10A-4C2F-BF6F-11C513378A2E}" type="slidenum">
              <a:rPr kumimoji="0" lang="en-US" smtClean="0"/>
              <a:pPr eaLnBrk="1" latinLnBrk="0" hangingPunct="1"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 eaLnBrk="1" latinLnBrk="0" hangingPunct="1"/>
            <a:fld id="{E6F9B8CD-342D-4579-98EC-A8FD6B7370E1}" type="datetimeFigureOut">
              <a:rPr lang="en-US" smtClean="0"/>
              <a:pPr algn="r" eaLnBrk="1" latinLnBrk="0" hangingPunct="1"/>
              <a:t>3/24/2012</a:t>
            </a:fld>
            <a:endParaRPr 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 eaLnBrk="1" latinLnBrk="0" hangingPunct="1"/>
            <a:fld id="{2BBB5E19-F10A-4C2F-BF6F-11C513378A2E}" type="slidenum">
              <a:rPr kumimoji="0" lang="en-US" smtClean="0"/>
              <a:pPr algn="ctr" eaLnBrk="1" latinLnBrk="0" hangingPunct="1"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1" latinLnBrk="0" hangingPunct="1"/>
            <a:fld id="{E6F9B8CD-342D-4579-98EC-A8FD6B7370E1}" type="datetimeFigureOut">
              <a:rPr lang="en-US" smtClean="0"/>
              <a:pPr eaLnBrk="1" latinLnBrk="0" hangingPunct="1"/>
              <a:t>3/24/2012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B5E19-F10A-4C2F-BF6F-11C513378A2E}" type="slidenum">
              <a:rPr kumimoji="0" lang="en-US" smtClean="0"/>
              <a:pPr eaLnBrk="1" latinLnBrk="0" hangingPunct="1"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 eaLnBrk="1" latinLnBrk="0" hangingPunct="1"/>
            <a:fld id="{E6F9B8CD-342D-4579-98EC-A8FD6B7370E1}" type="datetimeFigureOut">
              <a:rPr lang="en-US" smtClean="0"/>
              <a:pPr algn="r" eaLnBrk="1" latinLnBrk="0" hangingPunct="1"/>
              <a:t>3/24/2012</a:t>
            </a:fld>
            <a:endParaRPr lang="en-US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 eaLnBrk="1" latinLnBrk="0" hangingPunct="1"/>
            <a:fld id="{2BBB5E19-F10A-4C2F-BF6F-11C513378A2E}" type="slidenum">
              <a:rPr kumimoji="0" lang="en-US" smtClean="0"/>
              <a:pPr algn="ctr" eaLnBrk="1" latinLnBrk="0" hangingPunct="1"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 eaLnBrk="1" latinLnBrk="0" hangingPunct="1"/>
            <a:fld id="{E6F9B8CD-342D-4579-98EC-A8FD6B7370E1}" type="datetimeFigureOut">
              <a:rPr lang="en-US" smtClean="0"/>
              <a:pPr algn="r" eaLnBrk="1" latinLnBrk="0" hangingPunct="1"/>
              <a:t>3/24/2012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 eaLnBrk="1" latinLnBrk="0" hangingPunct="1"/>
            <a:fld id="{2BBB5E19-F10A-4C2F-BF6F-11C513378A2E}" type="slidenum">
              <a:rPr kumimoji="0" lang="en-US" smtClean="0"/>
              <a:pPr algn="ctr" eaLnBrk="1" latinLnBrk="0" hangingPunct="1"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1" latinLnBrk="0" hangingPunct="1"/>
            <a:fld id="{E6F9B8CD-342D-4579-98EC-A8FD6B7370E1}" type="datetimeFigureOut">
              <a:rPr lang="en-US" smtClean="0"/>
              <a:pPr eaLnBrk="1" latinLnBrk="0" hangingPunct="1"/>
              <a:t>3/24/2012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B5E19-F10A-4C2F-BF6F-11C513378A2E}" type="slidenum">
              <a:rPr kumimoji="0" lang="en-US" smtClean="0"/>
              <a:pPr eaLnBrk="1" latinLnBrk="0" hangingPunct="1"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1" latinLnBrk="0" hangingPunct="1"/>
            <a:fld id="{E6F9B8CD-342D-4579-98EC-A8FD6B7370E1}" type="datetimeFigureOut">
              <a:rPr lang="en-US" smtClean="0"/>
              <a:pPr eaLnBrk="1" latinLnBrk="0" hangingPunct="1"/>
              <a:t>3/24/2012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B5E19-F10A-4C2F-BF6F-11C513378A2E}" type="slidenum">
              <a:rPr kumimoji="0" lang="en-US" smtClean="0"/>
              <a:pPr eaLnBrk="1" latinLnBrk="0" hangingPunct="1"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pPr algn="r" eaLnBrk="1" latinLnBrk="0" hangingPunct="1"/>
            <a:fld id="{E6F9B8CD-342D-4579-98EC-A8FD6B7370E1}" type="datetimeFigureOut">
              <a:rPr lang="en-US" smtClean="0"/>
              <a:pPr algn="r" eaLnBrk="1" latinLnBrk="0" hangingPunct="1"/>
              <a:t>3/24/2012</a:t>
            </a:fld>
            <a:endParaRPr lang="en-US" dirty="0">
              <a:solidFill>
                <a:schemeClr val="tx2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pPr algn="l" eaLnBrk="1" latinLnBrk="0" hangingPunct="1"/>
            <a:endParaRPr kumimoji="0" lang="en-US" dirty="0">
              <a:solidFill>
                <a:schemeClr val="tx2"/>
              </a:solidFill>
            </a:endParaRPr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pPr algn="ctr" eaLnBrk="1" latinLnBrk="0" hangingPunct="1"/>
            <a:fld id="{2BBB5E19-F10A-4C2F-BF6F-11C513378A2E}" type="slidenum">
              <a:rPr kumimoji="0" lang="en-US" smtClean="0"/>
              <a:pPr algn="ctr" eaLnBrk="1" latinLnBrk="0" hangingPunct="1"/>
              <a:t>‹#›</a:t>
            </a:fld>
            <a:endParaRPr kumimoji="0" lang="en-US" sz="1400" b="1" dirty="0">
              <a:solidFill>
                <a:srgbClr val="FFFFFF"/>
              </a:solidFill>
            </a:endParaRPr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http://cs.wikipedia.org/w/index.php?title=P%C3%AD%C5%A1%C5%A5ala_(hudebn%C3%AD_n%C3%A1stroj)&amp;action=edit&amp;redlink=1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Folk" TargetMode="External"/><Relationship Id="rId13" Type="http://schemas.openxmlformats.org/officeDocument/2006/relationships/image" Target="../media/image6.jpeg"/><Relationship Id="rId3" Type="http://schemas.openxmlformats.org/officeDocument/2006/relationships/hyperlink" Target="http://cs.wikipedia.org/wiki/Hudebn%C3%AD_n%C3%A1stroj" TargetMode="External"/><Relationship Id="rId7" Type="http://schemas.openxmlformats.org/officeDocument/2006/relationships/hyperlink" Target="http://cs.wikipedia.org/wiki/Dechovka" TargetMode="External"/><Relationship Id="rId12" Type="http://schemas.openxmlformats.org/officeDocument/2006/relationships/image" Target="../media/image5.png"/><Relationship Id="rId2" Type="http://schemas.openxmlformats.org/officeDocument/2006/relationships/hyperlink" Target="http://cs.wikipedia.org/wiki/D%C5%99ev%C4%9Bn%C3%BD_n%C3%A1stroj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Jazz" TargetMode="External"/><Relationship Id="rId11" Type="http://schemas.openxmlformats.org/officeDocument/2006/relationships/hyperlink" Target="http://cs.wikipedia.org/w/index.php?title=Zimostr%C3%A1z&amp;action=edit&amp;redlink=1" TargetMode="External"/><Relationship Id="rId5" Type="http://schemas.openxmlformats.org/officeDocument/2006/relationships/hyperlink" Target="http://cs.wikipedia.org/wiki/Klasick%C3%A1_hudba" TargetMode="External"/><Relationship Id="rId10" Type="http://schemas.openxmlformats.org/officeDocument/2006/relationships/hyperlink" Target="http://cs.wikipedia.org/wiki/Eben_(d%C5%99evo)" TargetMode="External"/><Relationship Id="rId4" Type="http://schemas.openxmlformats.org/officeDocument/2006/relationships/hyperlink" Target="http://cs.wikipedia.org/wiki/Saxofon" TargetMode="External"/><Relationship Id="rId9" Type="http://schemas.openxmlformats.org/officeDocument/2006/relationships/hyperlink" Target="http://cs.wikipedia.org/w/index.php?title=Grenadilla&amp;action=edit&amp;redlink=1" TargetMode="External"/><Relationship Id="rId14" Type="http://schemas.openxmlformats.org/officeDocument/2006/relationships/image" Target="../media/image7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P%C5%99%C3%AD%C4%8Dn%C3%A1_fl%C3%A9tna" TargetMode="External"/><Relationship Id="rId2" Type="http://schemas.openxmlformats.org/officeDocument/2006/relationships/hyperlink" Target="http://cs.wikipedia.org/wiki/Klarinet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jpeg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3528" y="620688"/>
            <a:ext cx="8229600" cy="3371800"/>
          </a:xfrm>
        </p:spPr>
        <p:txBody>
          <a:bodyPr>
            <a:noAutofit/>
          </a:bodyPr>
          <a:lstStyle/>
          <a:p>
            <a:pPr marL="45720" indent="0" algn="l"/>
            <a:r>
              <a:rPr lang="cs-CZ" sz="2400" dirty="0"/>
              <a:t>NÁZEV ŠKOLY:</a:t>
            </a:r>
            <a:br>
              <a:rPr lang="cs-CZ" sz="2400" dirty="0"/>
            </a:br>
            <a:r>
              <a:rPr lang="cs-CZ" sz="2400" dirty="0"/>
              <a:t>SPECIÁLNÍ ZÁKLADNÍ ŠKOLA A MATEŘSKÁ ŠKOLA VARNSDORF</a:t>
            </a:r>
            <a:br>
              <a:rPr lang="cs-CZ" sz="2400" dirty="0"/>
            </a:br>
            <a:r>
              <a:rPr lang="cs-CZ" sz="2400" dirty="0"/>
              <a:t>AUTOR: </a:t>
            </a:r>
            <a:r>
              <a:rPr lang="cs-CZ" sz="2400"/>
              <a:t>Petr </a:t>
            </a:r>
            <a:r>
              <a:rPr lang="cs-CZ" sz="2400" smtClean="0"/>
              <a:t>Smetana, 2011 - 10 - 26</a:t>
            </a:r>
            <a:r>
              <a:rPr lang="cs-CZ" sz="2400" dirty="0"/>
              <a:t/>
            </a:r>
            <a:br>
              <a:rPr lang="cs-CZ" sz="2400" dirty="0"/>
            </a:br>
            <a:r>
              <a:rPr lang="cs-CZ" sz="2400" dirty="0"/>
              <a:t>NÁZEV: </a:t>
            </a:r>
            <a:r>
              <a:rPr lang="cs-CZ" sz="2400" dirty="0" smtClean="0"/>
              <a:t>VY_32_INOVACE_09_ </a:t>
            </a:r>
            <a:r>
              <a:rPr lang="cs-CZ" sz="2400" dirty="0"/>
              <a:t>Hudební nástroje</a:t>
            </a:r>
            <a:br>
              <a:rPr lang="cs-CZ" sz="2400" dirty="0"/>
            </a:br>
            <a:r>
              <a:rPr lang="cs-CZ" sz="2400" dirty="0" smtClean="0"/>
              <a:t>TÉMA: Dechové nástroje, trio, kvarteto, kvinteto</a:t>
            </a:r>
            <a:br>
              <a:rPr lang="cs-CZ" sz="2400" dirty="0" smtClean="0"/>
            </a:br>
            <a:r>
              <a:rPr lang="cs-CZ" sz="2400" dirty="0" smtClean="0"/>
              <a:t>ČÍSLO </a:t>
            </a:r>
            <a:r>
              <a:rPr lang="cs-CZ" sz="2400" dirty="0"/>
              <a:t>PROJEKTU: CZ.1.07/1.4.00/21.0640</a:t>
            </a:r>
            <a:br>
              <a:rPr lang="cs-CZ" sz="2400" dirty="0"/>
            </a:br>
            <a:endParaRPr lang="cs-CZ" sz="2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67544" y="4653136"/>
            <a:ext cx="7264896" cy="1752600"/>
          </a:xfrm>
        </p:spPr>
        <p:txBody>
          <a:bodyPr>
            <a:normAutofit fontScale="70000" lnSpcReduction="20000"/>
          </a:bodyPr>
          <a:lstStyle/>
          <a:p>
            <a:pPr algn="l"/>
            <a:r>
              <a:rPr lang="cs-CZ" dirty="0"/>
              <a:t>Anotace: Materiál je určen pro výklad látky pro </a:t>
            </a:r>
            <a:endParaRPr lang="cs-CZ" dirty="0" smtClean="0"/>
          </a:p>
          <a:p>
            <a:pPr algn="l"/>
            <a:r>
              <a:rPr lang="cs-CZ" dirty="0"/>
              <a:t>	</a:t>
            </a:r>
            <a:r>
              <a:rPr lang="cs-CZ" dirty="0" smtClean="0"/>
              <a:t>5. </a:t>
            </a:r>
            <a:r>
              <a:rPr lang="cs-CZ" dirty="0"/>
              <a:t>třídu ZŠ, slouží k rozšíření  probrané 		      </a:t>
            </a:r>
            <a:r>
              <a:rPr lang="cs-CZ" dirty="0" smtClean="0"/>
              <a:t>	látky </a:t>
            </a:r>
            <a:r>
              <a:rPr lang="cs-CZ" dirty="0"/>
              <a:t>o hudebních nástrojích.</a:t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250151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189405" y="158020"/>
            <a:ext cx="2592288" cy="1143000"/>
          </a:xfrm>
        </p:spPr>
        <p:txBody>
          <a:bodyPr/>
          <a:lstStyle/>
          <a:p>
            <a:pPr marL="571500" indent="-571500">
              <a:buFont typeface="Wingdings" pitchFamily="2" charset="2"/>
              <a:buChar char="v"/>
            </a:pPr>
            <a:r>
              <a:rPr lang="cs-CZ" dirty="0"/>
              <a:t>F</a:t>
            </a:r>
            <a:r>
              <a:rPr lang="cs-CZ" dirty="0" smtClean="0"/>
              <a:t>létna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16883" y="1301020"/>
            <a:ext cx="4572000" cy="4278094"/>
          </a:xfrm>
          <a:prstGeom prst="rect">
            <a:avLst/>
          </a:prstGeom>
        </p:spPr>
        <p:txBody>
          <a:bodyPr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2000" dirty="0"/>
              <a:t> </a:t>
            </a:r>
            <a:r>
              <a:rPr lang="cs-CZ" sz="2000" dirty="0" smtClean="0"/>
              <a:t>Vyvinula se z</a:t>
            </a:r>
            <a:r>
              <a:rPr lang="cs-CZ" sz="2000" dirty="0"/>
              <a:t> </a:t>
            </a:r>
            <a:r>
              <a:rPr lang="cs-CZ" sz="2000" dirty="0">
                <a:hlinkClick r:id="rId2" tooltip="Píšťala (hudební nástroj) (stránka neexistuje)"/>
              </a:rPr>
              <a:t>píšťaly</a:t>
            </a:r>
            <a:r>
              <a:rPr lang="cs-CZ" sz="2000" dirty="0"/>
              <a:t> a patří tak k nejstarším hudebním </a:t>
            </a:r>
            <a:r>
              <a:rPr lang="cs-CZ" sz="2000" dirty="0" smtClean="0"/>
              <a:t>nástrojům.</a:t>
            </a:r>
          </a:p>
          <a:p>
            <a:pPr marL="285750" indent="-285750">
              <a:buFont typeface="Wingdings" pitchFamily="2" charset="2"/>
              <a:buChar char="v"/>
            </a:pPr>
            <a:endParaRPr lang="cs-CZ" dirty="0" smtClean="0"/>
          </a:p>
          <a:p>
            <a:pPr marL="285750" indent="-285750">
              <a:buFont typeface="Wingdings" pitchFamily="2" charset="2"/>
              <a:buChar char="v"/>
            </a:pPr>
            <a:r>
              <a:rPr lang="cs-CZ" sz="2000" dirty="0" smtClean="0"/>
              <a:t>Zvukové </a:t>
            </a:r>
            <a:r>
              <a:rPr lang="cs-CZ" sz="2000" dirty="0"/>
              <a:t>vlastnosti ji </a:t>
            </a:r>
            <a:r>
              <a:rPr lang="cs-CZ" sz="2000" dirty="0" smtClean="0"/>
              <a:t>řadí </a:t>
            </a:r>
            <a:r>
              <a:rPr lang="cs-CZ" sz="2000" dirty="0"/>
              <a:t>k dřevěným dechovým </a:t>
            </a:r>
            <a:r>
              <a:rPr lang="cs-CZ" sz="2000" dirty="0" smtClean="0"/>
              <a:t>nástrojům, </a:t>
            </a:r>
            <a:r>
              <a:rPr lang="cs-CZ" sz="2000" dirty="0"/>
              <a:t>ačkoli se dnes příčné flétny vyrábějí téměř výhradně z </a:t>
            </a:r>
            <a:r>
              <a:rPr lang="cs-CZ" sz="2000" dirty="0" smtClean="0"/>
              <a:t>kovu.</a:t>
            </a:r>
          </a:p>
          <a:p>
            <a:pPr marL="285750" indent="-285750">
              <a:buFont typeface="Wingdings" pitchFamily="2" charset="2"/>
              <a:buChar char="v"/>
            </a:pPr>
            <a:endParaRPr lang="cs-CZ" dirty="0"/>
          </a:p>
          <a:p>
            <a:pPr marL="285750" indent="-285750">
              <a:buFont typeface="Wingdings" pitchFamily="2" charset="2"/>
              <a:buChar char="v"/>
            </a:pPr>
            <a:r>
              <a:rPr lang="cs-CZ" sz="2000" dirty="0"/>
              <a:t>Proud vzduchu z úst je namířen na hranu, která ho rozděluje (ostrá hrana nebo ret). Při tom vznikají vzduchové </a:t>
            </a:r>
            <a:r>
              <a:rPr lang="cs-CZ" sz="2000" dirty="0" smtClean="0"/>
              <a:t>víry a následně tón.</a:t>
            </a:r>
          </a:p>
          <a:p>
            <a:pPr marL="285750" indent="-285750">
              <a:buFont typeface="Wingdings" pitchFamily="2" charset="2"/>
              <a:buChar char="v"/>
            </a:pPr>
            <a:endParaRPr lang="cs-CZ" dirty="0"/>
          </a:p>
          <a:p>
            <a:pPr marL="285750" indent="-285750">
              <a:buFont typeface="Wingdings" pitchFamily="2" charset="2"/>
              <a:buChar char="v"/>
            </a:pPr>
            <a:endParaRPr lang="cs-CZ" dirty="0"/>
          </a:p>
        </p:txBody>
      </p:sp>
      <p:pic>
        <p:nvPicPr>
          <p:cNvPr id="1026" name="Picture 2" descr="Soubor:Flute-in-case-takedown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56819" y="4488489"/>
            <a:ext cx="4293623" cy="21629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Soubor:Traverso 007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14139" y="2585458"/>
            <a:ext cx="2736303" cy="16452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Soubor:Flute player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220900"/>
            <a:ext cx="2322258" cy="2160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323254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116632"/>
            <a:ext cx="2890664" cy="926976"/>
          </a:xfrm>
        </p:spPr>
        <p:txBody>
          <a:bodyPr/>
          <a:lstStyle/>
          <a:p>
            <a:pPr marL="571500" indent="-571500">
              <a:buFont typeface="Wingdings" pitchFamily="2" charset="2"/>
              <a:buChar char="v"/>
            </a:pPr>
            <a:r>
              <a:rPr lang="cs-CZ" dirty="0"/>
              <a:t>K</a:t>
            </a:r>
            <a:r>
              <a:rPr lang="cs-CZ" dirty="0" smtClean="0"/>
              <a:t>larinet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980728"/>
            <a:ext cx="4559324" cy="5184576"/>
          </a:xfrm>
        </p:spPr>
        <p:txBody>
          <a:bodyPr>
            <a:noAutofit/>
          </a:bodyPr>
          <a:lstStyle/>
          <a:p>
            <a:pPr>
              <a:buFont typeface="Wingdings" pitchFamily="2" charset="2"/>
              <a:buChar char="v"/>
            </a:pPr>
            <a:r>
              <a:rPr lang="cs-CZ" sz="2000" b="1" dirty="0"/>
              <a:t>Klarinet</a:t>
            </a:r>
            <a:r>
              <a:rPr lang="cs-CZ" sz="2000" dirty="0"/>
              <a:t> je </a:t>
            </a:r>
            <a:r>
              <a:rPr lang="cs-CZ" sz="2000" dirty="0" err="1" smtClean="0"/>
              <a:t>jednoplátkový</a:t>
            </a:r>
            <a:r>
              <a:rPr lang="cs-CZ" sz="2000" dirty="0"/>
              <a:t> </a:t>
            </a:r>
            <a:r>
              <a:rPr lang="cs-CZ" sz="2000" dirty="0">
                <a:hlinkClick r:id="rId2" tooltip="Dřevěný nástroj"/>
              </a:rPr>
              <a:t>dřevěný</a:t>
            </a:r>
            <a:r>
              <a:rPr lang="cs-CZ" sz="2000" dirty="0"/>
              <a:t> </a:t>
            </a:r>
            <a:r>
              <a:rPr lang="cs-CZ" sz="2000" dirty="0">
                <a:hlinkClick r:id="rId3" tooltip="Hudební nástroj"/>
              </a:rPr>
              <a:t>hudební </a:t>
            </a:r>
            <a:r>
              <a:rPr lang="cs-CZ" sz="2000" dirty="0" smtClean="0">
                <a:hlinkClick r:id="rId3" tooltip="Hudební nástroj"/>
              </a:rPr>
              <a:t>nástroj</a:t>
            </a:r>
            <a:r>
              <a:rPr lang="cs-CZ" sz="2000" dirty="0" smtClean="0"/>
              <a:t>.</a:t>
            </a:r>
            <a:endParaRPr lang="cs-CZ" sz="2000" dirty="0" smtClean="0"/>
          </a:p>
          <a:p>
            <a:pPr>
              <a:buFont typeface="Wingdings" pitchFamily="2" charset="2"/>
              <a:buChar char="v"/>
            </a:pPr>
            <a:endParaRPr lang="cs-CZ" sz="2000" dirty="0" smtClean="0"/>
          </a:p>
          <a:p>
            <a:pPr>
              <a:buFont typeface="Wingdings" pitchFamily="2" charset="2"/>
              <a:buChar char="v"/>
            </a:pPr>
            <a:endParaRPr lang="cs-CZ" sz="2000" dirty="0" smtClean="0"/>
          </a:p>
          <a:p>
            <a:pPr>
              <a:buFont typeface="Wingdings" pitchFamily="2" charset="2"/>
              <a:buChar char="v"/>
            </a:pPr>
            <a:endParaRPr lang="cs-CZ" sz="2000" dirty="0"/>
          </a:p>
          <a:p>
            <a:pPr>
              <a:buFont typeface="Wingdings" pitchFamily="2" charset="2"/>
              <a:buChar char="v"/>
            </a:pPr>
            <a:r>
              <a:rPr lang="cs-CZ" sz="2000" dirty="0" smtClean="0"/>
              <a:t>Z </a:t>
            </a:r>
            <a:r>
              <a:rPr lang="cs-CZ" sz="2000" dirty="0"/>
              <a:t>klarinetu se vyvinuly další nástroje, například </a:t>
            </a:r>
            <a:r>
              <a:rPr lang="cs-CZ" sz="2000" dirty="0">
                <a:hlinkClick r:id="rId4" tooltip="Saxofon"/>
              </a:rPr>
              <a:t>saxofon</a:t>
            </a:r>
            <a:r>
              <a:rPr lang="cs-CZ" sz="2000" dirty="0"/>
              <a:t>. </a:t>
            </a:r>
            <a:endParaRPr lang="cs-CZ" sz="2000" dirty="0" smtClean="0"/>
          </a:p>
          <a:p>
            <a:pPr>
              <a:buFont typeface="Wingdings" pitchFamily="2" charset="2"/>
              <a:buChar char="v"/>
            </a:pPr>
            <a:r>
              <a:rPr lang="cs-CZ" sz="2000" dirty="0" smtClean="0"/>
              <a:t>Hraje </a:t>
            </a:r>
            <a:r>
              <a:rPr lang="cs-CZ" sz="2000" dirty="0"/>
              <a:t>důležitou roli v mnoha hudebních žánrech: </a:t>
            </a:r>
            <a:r>
              <a:rPr lang="cs-CZ" sz="2000" dirty="0">
                <a:hlinkClick r:id="rId5" tooltip="Klasická hudba"/>
              </a:rPr>
              <a:t>klasická hudba</a:t>
            </a:r>
            <a:r>
              <a:rPr lang="cs-CZ" sz="2000" dirty="0"/>
              <a:t>, </a:t>
            </a:r>
            <a:r>
              <a:rPr lang="cs-CZ" sz="2000" dirty="0">
                <a:hlinkClick r:id="rId6" tooltip="Jazz"/>
              </a:rPr>
              <a:t>jazz</a:t>
            </a:r>
            <a:r>
              <a:rPr lang="cs-CZ" sz="2000" dirty="0"/>
              <a:t>, </a:t>
            </a:r>
            <a:r>
              <a:rPr lang="cs-CZ" sz="2000" dirty="0">
                <a:hlinkClick r:id="rId7" tooltip="Dechovka"/>
              </a:rPr>
              <a:t>dechovka</a:t>
            </a:r>
            <a:r>
              <a:rPr lang="cs-CZ" sz="2000" dirty="0"/>
              <a:t>, </a:t>
            </a:r>
            <a:r>
              <a:rPr lang="cs-CZ" sz="2000" dirty="0">
                <a:hlinkClick r:id="rId8" tooltip="Folk"/>
              </a:rPr>
              <a:t>folk</a:t>
            </a:r>
            <a:r>
              <a:rPr lang="cs-CZ" sz="2000" dirty="0"/>
              <a:t> a další</a:t>
            </a:r>
            <a:r>
              <a:rPr lang="cs-CZ" sz="2000" dirty="0" smtClean="0"/>
              <a:t>.</a:t>
            </a:r>
          </a:p>
          <a:p>
            <a:pPr>
              <a:buFont typeface="Wingdings" pitchFamily="2" charset="2"/>
              <a:buChar char="v"/>
            </a:pPr>
            <a:r>
              <a:rPr lang="cs-CZ" sz="2000" dirty="0" smtClean="0"/>
              <a:t>Klarinety </a:t>
            </a:r>
            <a:r>
              <a:rPr lang="cs-CZ" sz="2000" dirty="0"/>
              <a:t>se nejčastěji vyrábějí z </a:t>
            </a:r>
            <a:r>
              <a:rPr lang="cs-CZ" sz="2000" dirty="0" err="1">
                <a:hlinkClick r:id="rId9" tooltip="Grenadilla (stránka neexistuje)"/>
              </a:rPr>
              <a:t>grenadillového</a:t>
            </a:r>
            <a:r>
              <a:rPr lang="cs-CZ" sz="2000" dirty="0"/>
              <a:t>, </a:t>
            </a:r>
            <a:r>
              <a:rPr lang="cs-CZ" sz="2000" dirty="0">
                <a:hlinkClick r:id="rId10" tooltip="Eben (dřevo)"/>
              </a:rPr>
              <a:t>ebenového</a:t>
            </a:r>
            <a:r>
              <a:rPr lang="cs-CZ" sz="2000" dirty="0"/>
              <a:t> </a:t>
            </a:r>
            <a:endParaRPr lang="cs-CZ" sz="2000" dirty="0" smtClean="0"/>
          </a:p>
          <a:p>
            <a:pPr marL="13716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nebo</a:t>
            </a:r>
            <a:r>
              <a:rPr lang="cs-CZ" sz="2000" dirty="0"/>
              <a:t> </a:t>
            </a:r>
            <a:r>
              <a:rPr lang="cs-CZ" sz="2000" dirty="0">
                <a:hlinkClick r:id="rId11" tooltip="Zimostráz (stránka neexistuje)"/>
              </a:rPr>
              <a:t>zimostrázového</a:t>
            </a:r>
            <a:r>
              <a:rPr lang="cs-CZ" sz="2000" dirty="0"/>
              <a:t> </a:t>
            </a:r>
            <a:r>
              <a:rPr lang="cs-CZ" sz="2000" dirty="0" smtClean="0"/>
              <a:t>dřeva</a:t>
            </a:r>
            <a:r>
              <a:rPr lang="cs-CZ" sz="2000" dirty="0"/>
              <a:t>.</a:t>
            </a:r>
          </a:p>
        </p:txBody>
      </p:sp>
      <p:pic>
        <p:nvPicPr>
          <p:cNvPr id="2050" name="Picture 2" descr="Soubor:Klarinetove dily.PNG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931515"/>
            <a:ext cx="1771650" cy="5695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http://upload.wikimedia.org/wikipedia/commons/3/3a/Diderot_clarinette.jpg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4184" y="2132856"/>
            <a:ext cx="3286522" cy="7687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http://www.birdz.sk/uploady/maslo/velky-023.jpg"/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3205311"/>
            <a:ext cx="2281436" cy="34221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693069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4616"/>
            <a:ext cx="2448272" cy="1143000"/>
          </a:xfrm>
        </p:spPr>
        <p:txBody>
          <a:bodyPr>
            <a:normAutofit/>
          </a:bodyPr>
          <a:lstStyle/>
          <a:p>
            <a:pPr marL="571500" indent="-571500">
              <a:buFont typeface="Wingdings" pitchFamily="2" charset="2"/>
              <a:buChar char="v"/>
            </a:pPr>
            <a:r>
              <a:rPr lang="cs-CZ" dirty="0"/>
              <a:t>H</a:t>
            </a:r>
            <a:r>
              <a:rPr lang="cs-CZ" dirty="0" smtClean="0"/>
              <a:t>oboj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256938"/>
            <a:ext cx="4402832" cy="4709160"/>
          </a:xfrm>
          <a:ln>
            <a:noFill/>
          </a:ln>
        </p:spPr>
        <p:txBody>
          <a:bodyPr>
            <a:normAutofit fontScale="92500" lnSpcReduction="20000"/>
          </a:bodyPr>
          <a:lstStyle/>
          <a:p>
            <a:pPr>
              <a:buFont typeface="Wingdings" pitchFamily="2" charset="2"/>
              <a:buChar char="v"/>
            </a:pPr>
            <a:r>
              <a:rPr lang="cs-CZ" sz="2200" dirty="0"/>
              <a:t>Má široké uplatnění v klasické </a:t>
            </a:r>
            <a:r>
              <a:rPr lang="cs-CZ" sz="2200" dirty="0" smtClean="0"/>
              <a:t>hudbě.</a:t>
            </a:r>
          </a:p>
          <a:p>
            <a:pPr>
              <a:buFont typeface="Wingdings" pitchFamily="2" charset="2"/>
              <a:buChar char="v"/>
            </a:pPr>
            <a:endParaRPr lang="cs-CZ" sz="2200" dirty="0"/>
          </a:p>
          <a:p>
            <a:pPr>
              <a:buFont typeface="Wingdings" pitchFamily="2" charset="2"/>
              <a:buChar char="v"/>
            </a:pPr>
            <a:r>
              <a:rPr lang="cs-CZ" sz="2200" dirty="0"/>
              <a:t>Na hoboj je </a:t>
            </a:r>
            <a:r>
              <a:rPr lang="cs-CZ" sz="2200" dirty="0" smtClean="0"/>
              <a:t>složitější </a:t>
            </a:r>
            <a:r>
              <a:rPr lang="cs-CZ" sz="2200" dirty="0"/>
              <a:t>vytvořit </a:t>
            </a:r>
            <a:r>
              <a:rPr lang="cs-CZ" sz="2200" dirty="0" smtClean="0"/>
              <a:t>tón </a:t>
            </a:r>
            <a:r>
              <a:rPr lang="cs-CZ" sz="2200" dirty="0"/>
              <a:t>než například na </a:t>
            </a:r>
            <a:r>
              <a:rPr lang="cs-CZ" sz="2200" dirty="0">
                <a:hlinkClick r:id="rId2" tooltip="Klarinet"/>
              </a:rPr>
              <a:t>klarinet</a:t>
            </a:r>
            <a:r>
              <a:rPr lang="cs-CZ" sz="2200" dirty="0"/>
              <a:t> nebo </a:t>
            </a:r>
            <a:r>
              <a:rPr lang="cs-CZ" sz="2200" dirty="0">
                <a:hlinkClick r:id="rId3" tooltip="Příčná flétna"/>
              </a:rPr>
              <a:t>příčnou flétnu</a:t>
            </a:r>
            <a:r>
              <a:rPr lang="cs-CZ" sz="2200" dirty="0"/>
              <a:t>. </a:t>
            </a:r>
            <a:endParaRPr lang="cs-CZ" sz="2200" dirty="0" smtClean="0"/>
          </a:p>
          <a:p>
            <a:pPr>
              <a:buFont typeface="Wingdings" pitchFamily="2" charset="2"/>
              <a:buChar char="v"/>
            </a:pPr>
            <a:endParaRPr lang="cs-CZ" sz="2200" dirty="0"/>
          </a:p>
          <a:p>
            <a:pPr>
              <a:buFont typeface="Wingdings" pitchFamily="2" charset="2"/>
              <a:buChar char="v"/>
            </a:pPr>
            <a:endParaRPr lang="cs-CZ" sz="2200" dirty="0" smtClean="0"/>
          </a:p>
          <a:p>
            <a:pPr>
              <a:buFont typeface="Wingdings" pitchFamily="2" charset="2"/>
              <a:buChar char="v"/>
            </a:pPr>
            <a:endParaRPr lang="cs-CZ" sz="2200" dirty="0"/>
          </a:p>
          <a:p>
            <a:pPr>
              <a:buFont typeface="Wingdings" pitchFamily="2" charset="2"/>
              <a:buChar char="v"/>
            </a:pPr>
            <a:endParaRPr lang="cs-CZ" sz="2200" dirty="0" smtClean="0"/>
          </a:p>
          <a:p>
            <a:pPr>
              <a:buFont typeface="Wingdings" pitchFamily="2" charset="2"/>
              <a:buChar char="v"/>
            </a:pPr>
            <a:endParaRPr lang="cs-CZ" sz="2200" dirty="0"/>
          </a:p>
          <a:p>
            <a:pPr>
              <a:buFont typeface="Wingdings" pitchFamily="2" charset="2"/>
              <a:buChar char="v"/>
            </a:pPr>
            <a:endParaRPr lang="cs-CZ" sz="2200" dirty="0" smtClean="0"/>
          </a:p>
          <a:p>
            <a:pPr>
              <a:buFont typeface="Wingdings" pitchFamily="2" charset="2"/>
              <a:buChar char="v"/>
            </a:pPr>
            <a:endParaRPr lang="cs-CZ" sz="2200" dirty="0"/>
          </a:p>
          <a:p>
            <a:pPr>
              <a:buFont typeface="Wingdings" pitchFamily="2" charset="2"/>
              <a:buChar char="v"/>
            </a:pPr>
            <a:r>
              <a:rPr lang="cs-CZ" sz="2200" dirty="0" smtClean="0"/>
              <a:t>O</a:t>
            </a:r>
            <a:r>
              <a:rPr lang="pt-BR" sz="2200" dirty="0" smtClean="0"/>
              <a:t>statní </a:t>
            </a:r>
            <a:r>
              <a:rPr lang="pt-BR" sz="2200" dirty="0"/>
              <a:t>nástroje </a:t>
            </a:r>
            <a:r>
              <a:rPr lang="cs-CZ" sz="2200" dirty="0" smtClean="0"/>
              <a:t>v orchestru </a:t>
            </a:r>
            <a:r>
              <a:rPr lang="pt-BR" sz="2200" dirty="0" smtClean="0"/>
              <a:t>se </a:t>
            </a:r>
            <a:r>
              <a:rPr lang="pt-BR" sz="2200" dirty="0"/>
              <a:t>ladí podle </a:t>
            </a:r>
            <a:r>
              <a:rPr lang="pt-BR" sz="2200" dirty="0" smtClean="0"/>
              <a:t>hoboje</a:t>
            </a:r>
            <a:r>
              <a:rPr lang="cs-CZ" sz="2200" dirty="0" smtClean="0"/>
              <a:t>.</a:t>
            </a:r>
          </a:p>
          <a:p>
            <a:endParaRPr lang="cs-CZ" dirty="0"/>
          </a:p>
        </p:txBody>
      </p:sp>
      <p:pic>
        <p:nvPicPr>
          <p:cNvPr id="3074" name="Picture 2" descr="http://www.tasset.com/images/pisoni/hr51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1568" y="260648"/>
            <a:ext cx="2603898" cy="25435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http://1.bp.blogspot.com/_XILJIfIsMs4/TFy7Am9kb0I/AAAAAAAAAIc/LHvL0dZ0Qo0/s320/oboe-1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2033" y="3645024"/>
            <a:ext cx="2603898" cy="25058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Buffet Crampon C hoboj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2542083" y="1498476"/>
            <a:ext cx="1428750" cy="48577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594053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260648"/>
            <a:ext cx="2674640" cy="1143000"/>
          </a:xfrm>
        </p:spPr>
        <p:txBody>
          <a:bodyPr/>
          <a:lstStyle/>
          <a:p>
            <a:pPr marL="571500" indent="-571500">
              <a:buFont typeface="Wingdings" pitchFamily="2" charset="2"/>
              <a:buChar char="v"/>
            </a:pPr>
            <a:r>
              <a:rPr lang="cs-CZ" dirty="0"/>
              <a:t>F</a:t>
            </a:r>
            <a:r>
              <a:rPr lang="cs-CZ" dirty="0" smtClean="0"/>
              <a:t>agot</a:t>
            </a:r>
            <a:endParaRPr lang="cs-CZ" dirty="0"/>
          </a:p>
        </p:txBody>
      </p:sp>
      <p:pic>
        <p:nvPicPr>
          <p:cNvPr id="7" name="Picture 6" descr="http://upload.wikimedia.org/wikipedia/commons/archive/a/ab/20050814204316%21FoxBassoon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260648"/>
            <a:ext cx="1917128" cy="6388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539552" y="1268760"/>
            <a:ext cx="6336704" cy="375487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2000" b="1" dirty="0"/>
              <a:t>Fagot</a:t>
            </a:r>
            <a:r>
              <a:rPr lang="cs-CZ" sz="2000" dirty="0"/>
              <a:t> je dechový dřevěný hudební nástroj se strojkem z dvojitého třtinového plátku</a:t>
            </a:r>
            <a:r>
              <a:rPr lang="cs-CZ" sz="2000" dirty="0" smtClean="0"/>
              <a:t>.</a:t>
            </a:r>
            <a:endParaRPr lang="en-US" sz="2000" dirty="0" smtClean="0"/>
          </a:p>
          <a:p>
            <a:pPr marL="285750" indent="-285750">
              <a:buFont typeface="Wingdings" pitchFamily="2" charset="2"/>
              <a:buChar char="v"/>
            </a:pPr>
            <a:endParaRPr lang="en-US" sz="2000" dirty="0" smtClean="0"/>
          </a:p>
          <a:p>
            <a:pPr marL="285750" indent="-285750">
              <a:buFont typeface="Wingdings" pitchFamily="2" charset="2"/>
              <a:buChar char="v"/>
            </a:pPr>
            <a:r>
              <a:rPr lang="cs-CZ" sz="2000" dirty="0" smtClean="0"/>
              <a:t>Fagot </a:t>
            </a:r>
            <a:r>
              <a:rPr lang="cs-CZ" sz="2000" dirty="0"/>
              <a:t>má důležitou úlohu v mnoha dechových komorních dílech, kde je nejčastěji nejhlubším nástrojem. </a:t>
            </a:r>
            <a:endParaRPr lang="en-US" sz="2000" dirty="0" smtClean="0"/>
          </a:p>
          <a:p>
            <a:pPr marL="285750" indent="-285750">
              <a:buFont typeface="Wingdings" pitchFamily="2" charset="2"/>
              <a:buChar char="v"/>
            </a:pPr>
            <a:endParaRPr lang="en-US" sz="2000" dirty="0"/>
          </a:p>
          <a:p>
            <a:pPr marL="285750" indent="-285750">
              <a:buFont typeface="Wingdings" pitchFamily="2" charset="2"/>
              <a:buChar char="v"/>
            </a:pPr>
            <a:r>
              <a:rPr lang="cs-CZ" sz="2000" dirty="0"/>
              <a:t>Samotný zvuk fagotu se tvoří ve strojku připevněném na esu.</a:t>
            </a:r>
            <a:endParaRPr lang="en-US" sz="2000" dirty="0" smtClean="0"/>
          </a:p>
          <a:p>
            <a:pPr marL="285750" indent="-285750">
              <a:buFont typeface="Wingdings" pitchFamily="2" charset="2"/>
              <a:buChar char="v"/>
            </a:pPr>
            <a:endParaRPr lang="en-US" sz="2000" dirty="0"/>
          </a:p>
          <a:p>
            <a:pPr marL="285750" indent="-285750">
              <a:buFont typeface="Wingdings" pitchFamily="2" charset="2"/>
              <a:buChar char="v"/>
            </a:pPr>
            <a:endParaRPr lang="en-US" sz="2000" dirty="0" smtClean="0"/>
          </a:p>
          <a:p>
            <a:pPr marL="285750" indent="-285750">
              <a:buFont typeface="Wingdings" pitchFamily="2" charset="2"/>
              <a:buChar char="v"/>
            </a:pPr>
            <a:endParaRPr lang="cs-CZ" dirty="0"/>
          </a:p>
        </p:txBody>
      </p:sp>
      <p:pic>
        <p:nvPicPr>
          <p:cNvPr id="4104" name="Picture 8" descr="Soubor:Bassoon Reeds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4833589"/>
            <a:ext cx="1765970" cy="18601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6" name="Picture 10" descr="http://img.9am.ro/article_pictures/206407_articol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4293096"/>
            <a:ext cx="3568452" cy="23789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918296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571500" indent="-571500">
              <a:buFont typeface="Wingdings" pitchFamily="2" charset="2"/>
              <a:buChar char="v"/>
            </a:pPr>
            <a:r>
              <a:rPr lang="cs-CZ" dirty="0" smtClean="0"/>
              <a:t>Dechové trio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v"/>
            </a:pPr>
            <a:r>
              <a:rPr lang="cs-CZ" sz="2000" dirty="0" smtClean="0"/>
              <a:t>Hudební </a:t>
            </a:r>
            <a:r>
              <a:rPr lang="cs-CZ" sz="2000" dirty="0"/>
              <a:t>uskupení složené ze tří </a:t>
            </a:r>
            <a:r>
              <a:rPr lang="cs-CZ" sz="2000" dirty="0" smtClean="0"/>
              <a:t>hudebníků hrajících na dechové nástroje.</a:t>
            </a:r>
            <a:endParaRPr lang="cs-CZ" sz="2000" dirty="0"/>
          </a:p>
        </p:txBody>
      </p:sp>
      <p:pic>
        <p:nvPicPr>
          <p:cNvPr id="6146" name="Picture 2" descr="http://www.atlasceska.cz/images/foto_kalendar/stredni/s13951_trio02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62871" y="4581128"/>
            <a:ext cx="2978274" cy="20437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http://www.eyeshotjazz.com/wp-content/uploads/2010/04/Gebhard-Ullman-trio-3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374032"/>
            <a:ext cx="3083554" cy="20525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6" descr="http://www.windtrio.co.uk/Tartan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2354370"/>
            <a:ext cx="2763000" cy="414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9763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marL="571500" indent="-571500">
              <a:buFont typeface="Wingdings" pitchFamily="2" charset="2"/>
              <a:buChar char="v"/>
            </a:pPr>
            <a:r>
              <a:rPr lang="en-US" dirty="0" err="1" smtClean="0"/>
              <a:t>Dechov</a:t>
            </a:r>
            <a:r>
              <a:rPr lang="cs-CZ" dirty="0"/>
              <a:t>é</a:t>
            </a:r>
            <a:r>
              <a:rPr lang="en-US" dirty="0" smtClean="0"/>
              <a:t> </a:t>
            </a:r>
            <a:r>
              <a:rPr lang="cs-CZ" dirty="0" smtClean="0"/>
              <a:t>kvinteto</a:t>
            </a:r>
            <a:r>
              <a:rPr lang="en-US" dirty="0" smtClean="0"/>
              <a:t/>
            </a:r>
            <a:br>
              <a:rPr lang="en-US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v"/>
            </a:pPr>
            <a:r>
              <a:rPr lang="cs-CZ" sz="2000" dirty="0"/>
              <a:t>H</a:t>
            </a:r>
            <a:r>
              <a:rPr lang="cs-CZ" sz="2000" dirty="0" smtClean="0"/>
              <a:t>udební </a:t>
            </a:r>
            <a:r>
              <a:rPr lang="cs-CZ" sz="2000" dirty="0"/>
              <a:t>soubor složený z pěti dechových nástrojů, nejčastěji z příčné flétny, hoboje, klarinetu, fagotu a lesního </a:t>
            </a:r>
            <a:r>
              <a:rPr lang="cs-CZ" sz="2000" dirty="0" smtClean="0"/>
              <a:t>rohu.</a:t>
            </a:r>
            <a:endParaRPr lang="cs-CZ" sz="2000" dirty="0"/>
          </a:p>
        </p:txBody>
      </p:sp>
      <p:pic>
        <p:nvPicPr>
          <p:cNvPr id="5122" name="Picture 2" descr="http://parnas-quintet.cz/wp-content/uploads/2011/03/str.2-uvnit%C5%99-CD_web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2695775"/>
            <a:ext cx="3745252" cy="36308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http://jicin.tpc.cz/lsk/img/lsk84115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708920"/>
            <a:ext cx="4751507" cy="3604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482205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79512" y="4536771"/>
            <a:ext cx="7992888" cy="2462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000" dirty="0"/>
              <a:t>http://upload.wikimedia.org/wikipedia/commons/thumb/7/7b/Flute-in-case-takedown.jpg/800px-Flute-in-case-takedown.jpg</a:t>
            </a:r>
          </a:p>
        </p:txBody>
      </p:sp>
      <p:sp>
        <p:nvSpPr>
          <p:cNvPr id="5" name="Obdélník 4"/>
          <p:cNvSpPr/>
          <p:nvPr/>
        </p:nvSpPr>
        <p:spPr>
          <a:xfrm>
            <a:off x="179512" y="569585"/>
            <a:ext cx="7920880" cy="2462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000" dirty="0"/>
              <a:t>http://upload.wikimedia.org/wikipedia/commons/thumb/b/bb/Traverso_007.jpg/800px-Traverso_007.jpg</a:t>
            </a:r>
          </a:p>
        </p:txBody>
      </p:sp>
      <p:sp>
        <p:nvSpPr>
          <p:cNvPr id="6" name="Obdélník 5"/>
          <p:cNvSpPr/>
          <p:nvPr/>
        </p:nvSpPr>
        <p:spPr>
          <a:xfrm>
            <a:off x="179512" y="815806"/>
            <a:ext cx="7776864" cy="2462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000" dirty="0"/>
              <a:t>http://upload.wikimedia.org/wikipedia/commons/thumb/b/b2/Flute_player.jpg/645px-Flute_player.jpg</a:t>
            </a:r>
          </a:p>
        </p:txBody>
      </p:sp>
      <p:sp>
        <p:nvSpPr>
          <p:cNvPr id="7" name="Obdélník 6"/>
          <p:cNvSpPr/>
          <p:nvPr/>
        </p:nvSpPr>
        <p:spPr>
          <a:xfrm>
            <a:off x="179512" y="1124744"/>
            <a:ext cx="7776864" cy="2462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000" dirty="0"/>
              <a:t>http://upload.wikimedia.org/wikipedia/commons/thumb/1/1b/Klarinetove_dily.PNG/186px-Klarinetove_dily.PNG</a:t>
            </a:r>
          </a:p>
        </p:txBody>
      </p:sp>
      <p:sp>
        <p:nvSpPr>
          <p:cNvPr id="8" name="Obdélník 7"/>
          <p:cNvSpPr/>
          <p:nvPr/>
        </p:nvSpPr>
        <p:spPr>
          <a:xfrm>
            <a:off x="179512" y="1370965"/>
            <a:ext cx="6678488" cy="2462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000" dirty="0"/>
              <a:t>http://www.birdz.sk/uploady/maslo/velky-023.jpg</a:t>
            </a:r>
          </a:p>
        </p:txBody>
      </p:sp>
      <p:sp>
        <p:nvSpPr>
          <p:cNvPr id="9" name="Obdélník 8"/>
          <p:cNvSpPr/>
          <p:nvPr/>
        </p:nvSpPr>
        <p:spPr>
          <a:xfrm>
            <a:off x="179512" y="1685161"/>
            <a:ext cx="4572000" cy="24622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000" dirty="0"/>
              <a:t>http://www.tasset.com/images/pisoni/hr51-min.jpg</a:t>
            </a:r>
          </a:p>
        </p:txBody>
      </p:sp>
      <p:sp>
        <p:nvSpPr>
          <p:cNvPr id="10" name="Obdélník 9"/>
          <p:cNvSpPr/>
          <p:nvPr/>
        </p:nvSpPr>
        <p:spPr>
          <a:xfrm>
            <a:off x="179512" y="1931382"/>
            <a:ext cx="6030416" cy="2462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000" dirty="0"/>
              <a:t>http://im9.cz/iR/importprodukt-orig/834/834b180ce38b5eb94760e46e4fbcec4e.jpg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179512" y="2276872"/>
            <a:ext cx="6425888" cy="2462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000" dirty="0"/>
              <a:t>http://img.9am.ro/article_pictures/206407_articol.jpg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179512" y="2636912"/>
            <a:ext cx="6318448" cy="2462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000" dirty="0"/>
              <a:t>http://upload.wikimedia.org/wikipedia/commons/9/97/Bassoon_Reeds.jpg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179512" y="2952167"/>
            <a:ext cx="4572000" cy="24622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000" dirty="0"/>
              <a:t>http://img.9am.ro/article_pictures/206407_articol.jpg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179512" y="3244332"/>
            <a:ext cx="7944816" cy="2462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000" dirty="0"/>
              <a:t>http://parnas-quintet.cz/wp-content/uploads/2011/03/str.2-uvnit%C5%99-CD_web.jpg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179512" y="3490555"/>
            <a:ext cx="2512226" cy="24622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000" dirty="0"/>
              <a:t>http://jicin.tpc.cz/lsk/img/lsk84115.jpg</a:t>
            </a:r>
          </a:p>
        </p:txBody>
      </p:sp>
      <p:sp>
        <p:nvSpPr>
          <p:cNvPr id="16" name="Obdélník 15"/>
          <p:cNvSpPr/>
          <p:nvPr/>
        </p:nvSpPr>
        <p:spPr>
          <a:xfrm>
            <a:off x="179512" y="3736776"/>
            <a:ext cx="4572000" cy="24622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000" dirty="0"/>
              <a:t>http://www.atlasceska.cz/images/foto_kalendar/stredni/s13951_trio02.jpg</a:t>
            </a:r>
          </a:p>
        </p:txBody>
      </p:sp>
      <p:sp>
        <p:nvSpPr>
          <p:cNvPr id="17" name="Obdélník 16"/>
          <p:cNvSpPr/>
          <p:nvPr/>
        </p:nvSpPr>
        <p:spPr>
          <a:xfrm>
            <a:off x="179512" y="3982997"/>
            <a:ext cx="8150576" cy="2462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000" dirty="0"/>
              <a:t>http://www.eyeshotjazz.com/wp-content/uploads/2010/04/Gebhard-Ullman-trio-3.jpg</a:t>
            </a:r>
          </a:p>
        </p:txBody>
      </p:sp>
      <p:sp>
        <p:nvSpPr>
          <p:cNvPr id="18" name="Obdélník 17"/>
          <p:cNvSpPr/>
          <p:nvPr/>
        </p:nvSpPr>
        <p:spPr>
          <a:xfrm>
            <a:off x="179512" y="4254553"/>
            <a:ext cx="2460930" cy="24622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000" dirty="0"/>
              <a:t>http://www.windtrio.co.uk/Tartan.jpg</a:t>
            </a:r>
          </a:p>
        </p:txBody>
      </p:sp>
      <p:sp>
        <p:nvSpPr>
          <p:cNvPr id="19" name="TextovéPole 18"/>
          <p:cNvSpPr txBox="1"/>
          <p:nvPr/>
        </p:nvSpPr>
        <p:spPr>
          <a:xfrm>
            <a:off x="179512" y="200253"/>
            <a:ext cx="36150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err="1" smtClean="0"/>
              <a:t>Pou</a:t>
            </a:r>
            <a:r>
              <a:rPr lang="cs-CZ" dirty="0" smtClean="0"/>
              <a:t>žité z</a:t>
            </a:r>
            <a:r>
              <a:rPr lang="en-US" dirty="0" err="1" smtClean="0"/>
              <a:t>droje</a:t>
            </a:r>
            <a:r>
              <a:rPr lang="en-US" dirty="0" smtClean="0"/>
              <a:t>:</a:t>
            </a:r>
            <a:r>
              <a:rPr lang="cs-CZ" dirty="0" smtClean="0"/>
              <a:t> </a:t>
            </a:r>
            <a:r>
              <a:rPr lang="cs-CZ" dirty="0" smtClean="0"/>
              <a:t>citace 26</a:t>
            </a:r>
            <a:r>
              <a:rPr lang="cs-CZ" dirty="0" smtClean="0"/>
              <a:t>. 10. 2011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524757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138</TotalTime>
  <Words>128</Words>
  <Application>Microsoft Office PowerPoint</Application>
  <PresentationFormat>Předvádění na obrazovce (4:3)</PresentationFormat>
  <Paragraphs>57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Vrchol</vt:lpstr>
      <vt:lpstr>NÁZEV ŠKOLY: SPECIÁLNÍ ZÁKLADNÍ ŠKOLA A MATEŘSKÁ ŠKOLA VARNSDORF AUTOR: Petr Smetana, 2011 - 10 - 26 NÁZEV: VY_32_INOVACE_09_ Hudební nástroje TÉMA: Dechové nástroje, trio, kvarteto, kvinteto ČÍSLO PROJEKTU: CZ.1.07/1.4.00/21.0640 </vt:lpstr>
      <vt:lpstr>Flétna</vt:lpstr>
      <vt:lpstr>Klarinet</vt:lpstr>
      <vt:lpstr>Hoboj</vt:lpstr>
      <vt:lpstr>Fagot</vt:lpstr>
      <vt:lpstr>Dechové trio</vt:lpstr>
      <vt:lpstr>Dechové kvinteto 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SPECIÁLNÍ ZÁKLADNÍ ŠKOLA A MATEŘSKÁ ŠKOLA VARNSDORF AUTOR: Petr Smetana NÁZEV: VY_32_INOVACE_01_ Hudební nástroje TÉMA: Dechové nástroje, trio, kvarteto, kvinteto ČÍSLO PROJEKTU: CZ.1.07/1.4.00/21.0640 </dc:title>
  <dc:creator>OEM</dc:creator>
  <cp:lastModifiedBy>Martin Králík</cp:lastModifiedBy>
  <cp:revision>22</cp:revision>
  <dcterms:created xsi:type="dcterms:W3CDTF">2011-10-26T10:26:16Z</dcterms:created>
  <dcterms:modified xsi:type="dcterms:W3CDTF">2012-03-24T20:22:46Z</dcterms:modified>
</cp:coreProperties>
</file>