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3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1" r:id="rId16"/>
    <p:sldId id="273" r:id="rId17"/>
    <p:sldId id="275" r:id="rId18"/>
    <p:sldId id="277" r:id="rId19"/>
    <p:sldId id="279" r:id="rId20"/>
    <p:sldId id="281" r:id="rId21"/>
    <p:sldId id="282" r:id="rId22"/>
    <p:sldId id="288" r:id="rId23"/>
    <p:sldId id="289" r:id="rId24"/>
    <p:sldId id="28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69E50-B885-4E68-BE1F-2ACFAF634772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6B1B0-BA8A-458F-93A7-163DC83A380E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6B1B0-BA8A-458F-93A7-163DC83A380E}" type="slidenum">
              <a:rPr lang="de-DE" smtClean="0"/>
              <a:pPr/>
              <a:t>21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6B1B0-BA8A-458F-93A7-163DC83A380E}" type="slidenum">
              <a:rPr lang="de-DE" smtClean="0"/>
              <a:pPr/>
              <a:t>23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62774-3877-4194-BB38-8726750A2E10}" type="datetimeFigureOut">
              <a:rPr lang="de-DE" smtClean="0"/>
              <a:pPr/>
              <a:t>13.01.2014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39F61-D9B5-44EF-8550-8B86EC614BC9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 </a:t>
            </a:r>
            <a:r>
              <a:rPr lang="cs-CZ" b="1" dirty="0" smtClean="0"/>
              <a:t>Sada: </a:t>
            </a:r>
            <a:r>
              <a:rPr lang="cs-CZ" dirty="0" smtClean="0"/>
              <a:t>A2_46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dirty="0" smtClean="0"/>
              <a:t>27. 9. 2013                </a:t>
            </a:r>
            <a:r>
              <a:rPr lang="cs-CZ" b="1" dirty="0" smtClean="0"/>
              <a:t>Třída: </a:t>
            </a:r>
            <a:r>
              <a:rPr lang="cs-CZ" dirty="0" smtClean="0"/>
              <a:t>2/3P</a:t>
            </a:r>
            <a:r>
              <a:rPr lang="cs-CZ" b="1" dirty="0" smtClean="0"/>
              <a:t>  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Tematická oblast: Prodavačské práce</a:t>
            </a:r>
          </a:p>
          <a:p>
            <a:pPr>
              <a:buNone/>
            </a:pPr>
            <a:r>
              <a:rPr lang="cs-CZ" b="1" dirty="0" smtClean="0"/>
              <a:t>Předmět: Matematika</a:t>
            </a:r>
          </a:p>
          <a:p>
            <a:pPr>
              <a:buNone/>
            </a:pPr>
            <a:r>
              <a:rPr lang="cs-CZ" b="1" dirty="0" smtClean="0"/>
              <a:t>Ročník: 3.</a:t>
            </a:r>
          </a:p>
          <a:p>
            <a:pPr>
              <a:buNone/>
            </a:pPr>
            <a:r>
              <a:rPr lang="cs-CZ" b="1" dirty="0" smtClean="0"/>
              <a:t>Klíčová slova: výrazy, proměnná, dosazování, rozdíl</a:t>
            </a:r>
          </a:p>
          <a:p>
            <a:pPr>
              <a:buNone/>
            </a:pPr>
            <a:r>
              <a:rPr lang="cs-CZ" b="1" dirty="0" smtClean="0"/>
              <a:t>Jméno autora (vč. titulu): Mgr. Marie Benedová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Zapište výrazem s proměnnou cenu jednotlivých nákupů, dosaďte do výrazů a spočítejte cenu jednotlivých nákupů:</a:t>
            </a:r>
            <a:endParaRPr lang="de-DE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16013"/>
            <a:ext cx="3034680" cy="37772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h</a:t>
            </a:r>
            <a:r>
              <a:rPr lang="cs-CZ" dirty="0" smtClean="0"/>
              <a:t> = 33 Kč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b</a:t>
            </a:r>
            <a:r>
              <a:rPr lang="cs-CZ" dirty="0" smtClean="0"/>
              <a:t> = 27 Kč</a:t>
            </a:r>
          </a:p>
          <a:p>
            <a:endParaRPr lang="de-DE" dirty="0"/>
          </a:p>
        </p:txBody>
      </p:sp>
      <p:pic>
        <p:nvPicPr>
          <p:cNvPr id="4" name="Obrázek 3" descr="Hamburger - Tento vektorový klipart (obrázek) má název Hamburger. Obrázek Hamburger je stejn&amp;ecaron; jako všechny jiné vektorové obrázky dostupný v&#10;r&amp;uring;zných rozlišeních a grafických formátech. Vyberte si ten, který se vám&#10;nejvíce hodí. Co se dá d&amp;ecaron;lat s tímto klipartem? Obrázek m&amp;uring;&amp;zcaron;ete vlo&amp;zcaron;it nap&amp;rcaron;íklad na své webové stránky, do dokument&amp;uring; z balíku Open Office &amp;ccaron;i Libre Offi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924944"/>
            <a:ext cx="129614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3131840" y="2564904"/>
            <a:ext cx="2880320" cy="3777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8 Kč		</a:t>
            </a:r>
            <a:endParaRPr lang="cs-CZ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20 Kč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Obrázek 5" descr="Bábovka - Bábovka je název dalšího obrázku resp. klipartu. Toto zajímavé dílo je primárn&amp;ecaron; dostupné ve vektorovém grafickém formátu SVG.&#10;Pro velký zájem však obrázek Bábovka nabízíme i ve formátech JPEG nebo PNG a&#10;to v nejednom rozm&amp;ecaron;ru. Pro &amp;rcaron;adu pou&amp;zcaron;ití tak vysta&amp;ccaron;íte, doufejme, s uvedenými&#10;soubory - nejsou nutné další konverze a úpravy. Tento vektorový obrázek lze stejn&amp;ecaron; jako další kliparty pou&amp;zcaron;ít v nejr&amp;uring;zn&amp;ecaron;jších dokumentech. Od školních referát&amp;uring;, seminárních prací a&amp;zcaron; po virtuální prezentace.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013176"/>
            <a:ext cx="1656184" cy="108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&amp;Ccaron;ervená paprika - Nacházíte se na stránce, která obsahuje vektorový obrázek&#10; nazvaný &amp;Ccaron;ervená paprika. Vyberte si nejlepší formát a rozlišení obrázku s názvem &amp;Ccaron;ervená paprika. Ideální je&#10;pou&amp;zcaron;ít originální vektorový formát .svg. Ne všechny programy ho ale umí&#10;korektn&amp;ecaron; zobrazit. Pokud si vyberete jpeg nebo png soubor, zvolte správnou&#10;velikost. P&amp;rcaron;íliš malé rozlišení zp&amp;uring;sobí horší vyslednou kvalitu. P&amp;rcaron;íliš velký&#10;obrázek se bude zbyte&amp;ccaron;n&amp;ecaron; dlouho nahrávat, stahovat mnoho dat a zabírat místo na&#10;disku nebo v pam&amp;ecaron;ti. Klipart (jednoduchý vektorový obrázek) nazvaný &amp;Ccaron;ervená paprika lze pou&amp;zcaron;ít do webových prezentací, do wordovských dokument&amp;uring;, jako avatar k profilu, apod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212976"/>
            <a:ext cx="93610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Zmrzlina - Nacházíte se na stránce, která obsahuje vektorový obrázek&#10; nazvaný Zmrzlina. Obrázek Zmrzlina je stejn&amp;ecaron; jako všechny jiné vektorové obrázky dostupný v&#10;r&amp;uring;zných rozlišeních a grafických formátech. Vyberte si ten, který se vám&#10;nejvíce hodí. Líbí se vám obrázek (klipart) Zmrzlina? Pou&amp;zcaron;ijte ho nap&amp;rcaron;íklad jako Avatar k profilu v n&amp;ecaron;jakém diskuzním fóru.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869160"/>
            <a:ext cx="79208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Veka - Jednoduchý klipart (clipart) pojmenovaný výsti&amp;zcaron;n&amp;ecaron; - Veka. Stahujte klipart Veka v originálním vektorovém formátu SVG, který zaru&amp;ccaron;í&#10;nejlepší výsledkou grafickou kvalitu obrázku. Z d&amp;uring;vodu kompatibility a&#10;usnadn&amp;ecaron;ní konverze nabízíme ke sta&amp;zcaron;ení i soubory ve formátu JPG nebo PNG a to&#10;hned v n&amp;ecaron;kolika r&amp;uring;zných rozm&amp;ecaron;rech. Pokud vytvá&amp;rcaron;íte prezentace v programu Power point nebo v podobných programech jako je Open Office Impress, m&amp;uring;&amp;zcaron;e vám práv&amp;ecaron; tento obrázek hodit.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861048"/>
            <a:ext cx="15121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5940152" y="2924944"/>
            <a:ext cx="288032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3200" b="1" dirty="0" smtClean="0"/>
              <a:t>v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3200" dirty="0" smtClean="0"/>
              <a:t>= 15,50 Kč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lang="cs-CZ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3_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3524" y="764704"/>
            <a:ext cx="7508916" cy="5176264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_1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3076" y="800918"/>
            <a:ext cx="7677356" cy="5292378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692697"/>
            <a:ext cx="7834346" cy="5400599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_2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8091" y="692696"/>
            <a:ext cx="7834349" cy="5400600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776864" cy="5360973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_3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4221" y="792088"/>
            <a:ext cx="7828219" cy="5373216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890396"/>
            <a:ext cx="7704856" cy="5311335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_4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95442" y="908720"/>
            <a:ext cx="7520974" cy="5184576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75968" y="895296"/>
            <a:ext cx="7540448" cy="5198000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_3_5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8342" y="836712"/>
            <a:ext cx="7652090" cy="5252323"/>
          </a:xfr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2232248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Do výrazů dosaďte hodnoty: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126" y="1916832"/>
            <a:ext cx="8439338" cy="2637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445782"/>
            <a:ext cx="8136903" cy="236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173" y="1772816"/>
            <a:ext cx="8436307" cy="262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325367"/>
            <a:ext cx="8208912" cy="241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60641"/>
            <a:ext cx="8363274" cy="243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371125"/>
            <a:ext cx="8352928" cy="251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98" y="1916832"/>
            <a:ext cx="8294674" cy="2477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949" y="4442893"/>
            <a:ext cx="8338523" cy="2370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891" y="1916832"/>
            <a:ext cx="8281573" cy="2373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764" y="4437113"/>
            <a:ext cx="8133700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818811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002060"/>
                </a:solidFill>
              </a:rPr>
              <a:t>x = 2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y = 5</a:t>
            </a:r>
            <a:endParaRPr lang="de-DE" b="1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437112"/>
            <a:ext cx="8136904" cy="239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Na prodejnu se bude kupovat nový posuvný pás na pokladnu o rozměrech 70 cm a 6 m. </a:t>
            </a:r>
            <a:br>
              <a:rPr lang="cs-CZ" sz="4000" b="1" dirty="0" smtClean="0">
                <a:solidFill>
                  <a:srgbClr val="002060"/>
                </a:solidFill>
              </a:rPr>
            </a:br>
            <a:r>
              <a:rPr lang="cs-CZ" sz="4000" b="1" dirty="0" smtClean="0">
                <a:solidFill>
                  <a:srgbClr val="002060"/>
                </a:solidFill>
              </a:rPr>
              <a:t>Jaký obsah bude mít nový pás (použijte vzorec pro výpočet obsahu obdélníku)?</a:t>
            </a:r>
            <a:endParaRPr lang="de-DE" sz="4000" b="1" dirty="0" smtClean="0">
              <a:solidFill>
                <a:srgbClr val="002060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293096"/>
            <a:ext cx="8712968" cy="1658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 r="30236"/>
          <a:stretch>
            <a:fillRect/>
          </a:stretch>
        </p:blipFill>
        <p:spPr bwMode="auto">
          <a:xfrm>
            <a:off x="467544" y="2204864"/>
            <a:ext cx="8280920" cy="226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059832" y="2268161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000" b="1" dirty="0" smtClean="0"/>
              <a:t>70 cm = 0,70 m</a:t>
            </a:r>
            <a:endParaRPr lang="de-DE" sz="3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31840" y="2780928"/>
            <a:ext cx="15121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6 m</a:t>
            </a:r>
            <a:endParaRPr lang="de-DE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3284984"/>
            <a:ext cx="15121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a ∙ b</a:t>
            </a:r>
            <a:endParaRPr lang="de-DE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04248" y="3717032"/>
            <a:ext cx="15121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4,2</a:t>
            </a:r>
            <a:endParaRPr lang="de-DE" sz="3200" b="1" dirty="0"/>
          </a:p>
        </p:txBody>
      </p:sp>
      <p:sp>
        <p:nvSpPr>
          <p:cNvPr id="10" name="Obdélník 9"/>
          <p:cNvSpPr/>
          <p:nvPr/>
        </p:nvSpPr>
        <p:spPr>
          <a:xfrm>
            <a:off x="2915816" y="548680"/>
            <a:ext cx="26642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ŘEŠENÍ</a:t>
            </a:r>
            <a:endParaRPr lang="de-DE" sz="6600" b="1" dirty="0" smtClean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2240" y="2276872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 = a ∙ b</a:t>
            </a:r>
          </a:p>
          <a:p>
            <a:r>
              <a:rPr lang="cs-CZ" sz="3200" b="1" dirty="0" smtClean="0"/>
              <a:t>S = 0,70 ∙ 6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01008"/>
            <a:ext cx="8332760" cy="227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2808312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Ve skladu prodejny měli připraveno x krabiček čaje. V každé krabičce je y sáčků čaje.  Kolik sáčků čaje měli ve skladu připraveno, jestliže zjistili, že mají 80 krabiček a v jedné krabičce je 20 sáčků?</a:t>
            </a:r>
            <a:endParaRPr lang="de-DE" sz="3600" b="1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62161" y="3573016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000" b="1" dirty="0" smtClean="0"/>
              <a:t>x</a:t>
            </a:r>
            <a:endParaRPr lang="de-DE" sz="3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912" y="4077072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000" b="1" dirty="0" smtClean="0"/>
              <a:t>y</a:t>
            </a:r>
            <a:endParaRPr lang="de-DE" sz="3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9912" y="4572417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x · </a:t>
            </a:r>
            <a:r>
              <a:rPr lang="cs-CZ" sz="3000" b="1" dirty="0" smtClean="0"/>
              <a:t>y</a:t>
            </a:r>
            <a:endParaRPr lang="de-DE" sz="3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3573016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000" b="1" dirty="0" smtClean="0"/>
              <a:t>80</a:t>
            </a:r>
            <a:endParaRPr lang="de-DE" sz="3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4077072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</a:t>
            </a:r>
            <a:r>
              <a:rPr lang="cs-CZ" sz="3000" b="1" dirty="0" smtClean="0"/>
              <a:t>20</a:t>
            </a:r>
            <a:endParaRPr lang="de-DE" sz="3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4581128"/>
            <a:ext cx="297007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80 · </a:t>
            </a:r>
            <a:r>
              <a:rPr lang="cs-CZ" sz="3000" b="1" dirty="0" smtClean="0"/>
              <a:t>20 = 1 600</a:t>
            </a:r>
            <a:endParaRPr lang="de-DE" sz="3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62361" y="5107250"/>
            <a:ext cx="2970079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1 600</a:t>
            </a:r>
            <a:endParaRPr lang="de-DE" sz="3000" b="1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76872"/>
            <a:ext cx="8749268" cy="289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3563888" y="2852936"/>
            <a:ext cx="15121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 + 100</a:t>
            </a:r>
            <a:endParaRPr lang="de-DE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91880" y="3356992"/>
            <a:ext cx="280831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(x + 100) ∙ y</a:t>
            </a:r>
            <a:endParaRPr lang="de-DE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48672" y="2852936"/>
            <a:ext cx="305983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80 + 100 = 180</a:t>
            </a:r>
            <a:endParaRPr lang="de-DE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34888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100</a:t>
            </a:r>
          </a:p>
        </p:txBody>
      </p:sp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872208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O týden později jim dovezli ještě dalších 100 krabiček. Kolik sáčků čaje mají nyní ve skladu? Zapište výrazy, poté dosaďte a spočítejte.</a:t>
            </a:r>
            <a:endParaRPr lang="de-DE" sz="3600" b="1" dirty="0" smtClean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48672" y="3420289"/>
            <a:ext cx="3059832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(80 + 100) ∙ 20 = 180 ∙ 20 = 3 600</a:t>
            </a:r>
            <a:endParaRPr lang="de-DE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27984" y="4365104"/>
            <a:ext cx="122413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3 600</a:t>
            </a:r>
            <a:endParaRPr lang="de-DE" sz="3200" b="1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1. GERALD_G.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http://obrazky.superia.cz/jidlo/hamburger.php</a:t>
            </a:r>
          </a:p>
          <a:p>
            <a:r>
              <a:rPr lang="cs-CZ" dirty="0" smtClean="0"/>
              <a:t>2. PETRA_THURLOVA.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http://obrazky.superia.cz/jidlo/babovka.php</a:t>
            </a:r>
          </a:p>
          <a:p>
            <a:r>
              <a:rPr lang="cs-CZ" dirty="0" smtClean="0"/>
              <a:t>3. CHRISDESIGN.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http://obrazky.superia.cz/jidlo/cervena_paprika.php</a:t>
            </a:r>
          </a:p>
          <a:p>
            <a:r>
              <a:rPr lang="cs-CZ" dirty="0" smtClean="0"/>
              <a:t>4. SARKA_SLUKOVA.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http://obrazky.superia.cz/jidlo/zmrzlina.php</a:t>
            </a:r>
          </a:p>
          <a:p>
            <a:r>
              <a:rPr lang="cs-CZ" dirty="0" smtClean="0"/>
              <a:t>5. JEAN_VICTOR_BALIN.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http://obrazky.superia.cz/jidlo/veka.php</a:t>
            </a:r>
          </a:p>
          <a:p>
            <a:r>
              <a:rPr lang="cs-CZ" dirty="0" smtClean="0"/>
              <a:t>6. MICROSOFT. </a:t>
            </a:r>
            <a:r>
              <a:rPr lang="cs-CZ" i="1" dirty="0" smtClean="0"/>
              <a:t>Klipart - Office.</a:t>
            </a:r>
            <a:r>
              <a:rPr lang="cs-CZ" i="1" dirty="0" err="1" smtClean="0"/>
              <a:t>com</a:t>
            </a:r>
            <a:r>
              <a:rPr lang="cs-CZ" dirty="0" smtClean="0"/>
              <a:t> [online]. [cit. 16.09.2013]. Dostupný na WWW: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=mouka&amp;ex=1#</a:t>
            </a:r>
            <a:r>
              <a:rPr lang="cs-CZ" dirty="0" err="1" smtClean="0"/>
              <a:t>ai</a:t>
            </a:r>
            <a:r>
              <a:rPr lang="cs-CZ" dirty="0" smtClean="0"/>
              <a:t>:MC900325372|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cover dir="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388</Words>
  <Application>Microsoft Office PowerPoint</Application>
  <PresentationFormat>Předvádění na obrazovce (4:3)</PresentationFormat>
  <Paragraphs>90</Paragraphs>
  <Slides>24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DUM - Digitální Učební Materiál </vt:lpstr>
      <vt:lpstr>DUM - Digitální Učební Materiál</vt:lpstr>
      <vt:lpstr>Zapište výrazem s proměnnou cenu jednotlivých nákupů, dosaďte do výrazů a spočítejte cenu jednotlivých nákupů: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Do výrazů dosaďte hodnoty: x = 2 y = 5</vt:lpstr>
      <vt:lpstr>x = 2 y = 5</vt:lpstr>
      <vt:lpstr>x = 2 y = 5</vt:lpstr>
      <vt:lpstr>x = 2 y = 5</vt:lpstr>
      <vt:lpstr>x = 2 y = 5</vt:lpstr>
      <vt:lpstr>x = 2 y = 5</vt:lpstr>
      <vt:lpstr>Na prodejnu se bude kupovat nový posuvný pás na pokladnu o rozměrech 70 cm a 6 m.  Jaký obsah bude mít nový pás (použijte vzorec pro výpočet obsahu obdélníku)?</vt:lpstr>
      <vt:lpstr>Snímek 21</vt:lpstr>
      <vt:lpstr>Ve skladu prodejny měli připraveno x krabiček čaje. V každé krabičce je y sáčků čaje.  Kolik sáčků čaje měli ve skladu připraveno, jestliže zjistili, že mají 80 krabiček a v jedné krabičce je 20 sáčků?</vt:lpstr>
      <vt:lpstr>O týden později jim dovezli ještě dalších 100 krabiček. Kolik sáčků čaje mají nyní ve skladu? Zapište výrazy, poté dosaďte a spočítejte.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tbenedova</dc:creator>
  <cp:lastModifiedBy>Maruška</cp:lastModifiedBy>
  <cp:revision>43</cp:revision>
  <dcterms:created xsi:type="dcterms:W3CDTF">2013-10-22T17:38:08Z</dcterms:created>
  <dcterms:modified xsi:type="dcterms:W3CDTF">2014-01-13T20:32:20Z</dcterms:modified>
</cp:coreProperties>
</file>