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3/24/2012</a:t>
            </a:fld>
            <a:endParaRPr lang="en-US" dirty="0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BB5E19-F10A-4C2F-BF6F-11C513378A2E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3/24/2012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3/24/2012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BB5E19-F10A-4C2F-BF6F-11C513378A2E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3/24/2012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BB5E19-F10A-4C2F-BF6F-11C513378A2E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3/24/2012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BB5E19-F10A-4C2F-BF6F-11C513378A2E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3/24/2012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3/24/2012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BB5E19-F10A-4C2F-BF6F-11C513378A2E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3/24/2012</a:t>
            </a:fld>
            <a:endParaRPr lang="en-US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3/24/2012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3/24/2012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BB5E19-F10A-4C2F-BF6F-11C513378A2E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eaLnBrk="1" latinLnBrk="0" hangingPunct="1"/>
            <a:fld id="{E6F9B8CD-342D-4579-98EC-A8FD6B7370E1}" type="datetimeFigureOut">
              <a:rPr lang="en-US" smtClean="0"/>
              <a:pPr eaLnBrk="1" latinLnBrk="0" hangingPunct="1"/>
              <a:t>3/24/2012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BB5E19-F10A-4C2F-BF6F-11C513378A2E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E6F9B8CD-342D-4579-98EC-A8FD6B7370E1}" type="datetimeFigureOut">
              <a:rPr lang="en-US" smtClean="0"/>
              <a:pPr algn="r" eaLnBrk="1" latinLnBrk="0" hangingPunct="1"/>
              <a:t>3/24/2012</a:t>
            </a:fld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 algn="l" eaLnBrk="1" latinLnBrk="0" hangingPunct="1"/>
            <a:endParaRPr kumimoji="0" lang="en-US" dirty="0">
              <a:solidFill>
                <a:schemeClr val="tx2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 algn="ctr" eaLnBrk="1" latinLnBrk="0" hangingPunct="1"/>
            <a:fld id="{2BBB5E19-F10A-4C2F-BF6F-11C513378A2E}" type="slidenum">
              <a:rPr kumimoji="0" lang="en-US" smtClean="0"/>
              <a:pPr algn="ctr" eaLnBrk="1" latinLnBrk="0" hangingPunct="1"/>
              <a:t>‹#›</a:t>
            </a:fld>
            <a:endParaRPr kumimoji="0" lang="en-US" sz="1400" b="1" dirty="0">
              <a:solidFill>
                <a:srgbClr val="FFFFFF"/>
              </a:solidFill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2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2.gif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en.wikipedia.org/wiki/cs:Creative_Common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620688"/>
            <a:ext cx="8229600" cy="3371800"/>
          </a:xfrm>
        </p:spPr>
        <p:txBody>
          <a:bodyPr>
            <a:noAutofit/>
          </a:bodyPr>
          <a:lstStyle/>
          <a:p>
            <a:pPr marL="45720" indent="0" algn="l"/>
            <a:r>
              <a:rPr lang="cs-CZ" sz="2400" dirty="0"/>
              <a:t>NÁZEV ŠKOLY:</a:t>
            </a:r>
            <a:br>
              <a:rPr lang="cs-CZ" sz="2400" dirty="0"/>
            </a:br>
            <a:r>
              <a:rPr lang="cs-CZ" sz="2400" dirty="0"/>
              <a:t>SPECIÁLNÍ ZÁKLADNÍ ŠKOLA A MATEŘSKÁ ŠKOLA VARNSDORF</a:t>
            </a:r>
            <a:br>
              <a:rPr lang="cs-CZ" sz="2400" dirty="0"/>
            </a:br>
            <a:r>
              <a:rPr lang="cs-CZ" sz="2400" dirty="0"/>
              <a:t>AUTOR: Petr </a:t>
            </a:r>
            <a:r>
              <a:rPr lang="cs-CZ" sz="2400" dirty="0" smtClean="0"/>
              <a:t>Smetana, 2011 - 11 - 17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NÁZEV: </a:t>
            </a:r>
            <a:r>
              <a:rPr lang="cs-CZ" sz="2400" dirty="0" smtClean="0"/>
              <a:t>VY_32_INOVACE_10_ </a:t>
            </a:r>
            <a:r>
              <a:rPr lang="cs-CZ" sz="2400" dirty="0"/>
              <a:t>Hudební nástroje</a:t>
            </a:r>
            <a:br>
              <a:rPr lang="cs-CZ" sz="2400" dirty="0"/>
            </a:br>
            <a:r>
              <a:rPr lang="cs-CZ" sz="2400" dirty="0" smtClean="0"/>
              <a:t>TÉMA: Dechové nástroje žesťové</a:t>
            </a:r>
            <a:br>
              <a:rPr lang="cs-CZ" sz="2400" dirty="0" smtClean="0"/>
            </a:br>
            <a:r>
              <a:rPr lang="cs-CZ" sz="2400" dirty="0" smtClean="0"/>
              <a:t>ČÍSLO </a:t>
            </a:r>
            <a:r>
              <a:rPr lang="cs-CZ" sz="2400" dirty="0"/>
              <a:t>PROJEKTU: CZ.1.07/1.4.00/21.0640</a:t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4653136"/>
            <a:ext cx="7264896" cy="1752600"/>
          </a:xfrm>
        </p:spPr>
        <p:txBody>
          <a:bodyPr>
            <a:normAutofit/>
          </a:bodyPr>
          <a:lstStyle/>
          <a:p>
            <a:r>
              <a:rPr lang="cs-CZ" dirty="0" smtClean="0"/>
              <a:t>Anotace</a:t>
            </a:r>
            <a:r>
              <a:rPr lang="cs-CZ" dirty="0"/>
              <a:t>: Materiál je určen pro výklad látky pro </a:t>
            </a:r>
            <a:r>
              <a:rPr lang="cs-CZ" dirty="0" smtClean="0"/>
              <a:t>5. třídu </a:t>
            </a:r>
            <a:r>
              <a:rPr lang="cs-CZ" dirty="0"/>
              <a:t>ZŠ, slouží k rozšíření  probrané 		    </a:t>
            </a:r>
            <a:r>
              <a:rPr lang="cs-CZ" dirty="0" smtClean="0"/>
              <a:t>látky </a:t>
            </a:r>
            <a:r>
              <a:rPr lang="cs-CZ" dirty="0"/>
              <a:t>o hudebních nástrojích.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501510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341784"/>
            <a:ext cx="2592288" cy="1143000"/>
          </a:xfrm>
        </p:spPr>
        <p:txBody>
          <a:bodyPr>
            <a:normAutofit fontScale="90000"/>
          </a:bodyPr>
          <a:lstStyle/>
          <a:p>
            <a:pPr marL="685800" indent="-685800">
              <a:buBlip>
                <a:blip r:embed="rId2"/>
              </a:buBlip>
            </a:pPr>
            <a:r>
              <a:rPr lang="cs-CZ" dirty="0" smtClean="0"/>
              <a:t>Trubka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1124744"/>
            <a:ext cx="5904656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2000" dirty="0"/>
              <a:t>T</a:t>
            </a:r>
            <a:r>
              <a:rPr lang="cs-CZ" sz="2000" dirty="0" smtClean="0"/>
              <a:t>rubka</a:t>
            </a:r>
            <a:r>
              <a:rPr lang="cs-CZ" sz="2000" dirty="0"/>
              <a:t>, podobně jako ostatní žesťové nástroje, má svůj původ v hraní na zvířecí rohy či duté zvířecí kosti. Primitivní trubky se objevily již ve </a:t>
            </a:r>
            <a:r>
              <a:rPr lang="cs-CZ" sz="2000" dirty="0" smtClean="0"/>
              <a:t>starověku.</a:t>
            </a:r>
            <a:endParaRPr lang="cs-CZ" sz="2000" dirty="0" smtClean="0"/>
          </a:p>
          <a:p>
            <a:pPr marL="285750" indent="-285750">
              <a:buBlip>
                <a:blip r:embed="rId2"/>
              </a:buBlip>
            </a:pPr>
            <a:endParaRPr lang="cs-CZ" sz="2000" dirty="0"/>
          </a:p>
          <a:p>
            <a:pPr marL="285750" indent="-285750">
              <a:buBlip>
                <a:blip r:embed="rId2"/>
              </a:buBlip>
            </a:pPr>
            <a:endParaRPr lang="cs-CZ" sz="2000" dirty="0" smtClean="0"/>
          </a:p>
          <a:p>
            <a:pPr marL="285750" indent="-285750">
              <a:buBlip>
                <a:blip r:embed="rId2"/>
              </a:buBlip>
            </a:pPr>
            <a:endParaRPr lang="cs-CZ" sz="2000" dirty="0"/>
          </a:p>
          <a:p>
            <a:pPr marL="285750" indent="-285750">
              <a:buBlip>
                <a:blip r:embed="rId2"/>
              </a:buBlip>
            </a:pPr>
            <a:endParaRPr lang="cs-CZ" sz="2000" dirty="0" smtClean="0"/>
          </a:p>
          <a:p>
            <a:pPr marL="285750" indent="-285750">
              <a:buBlip>
                <a:blip r:embed="rId2"/>
              </a:buBlip>
            </a:pPr>
            <a:endParaRPr lang="cs-CZ" sz="2000" dirty="0"/>
          </a:p>
          <a:p>
            <a:pPr marL="285750" indent="-285750">
              <a:buBlip>
                <a:blip r:embed="rId2"/>
              </a:buBlip>
            </a:pPr>
            <a:r>
              <a:rPr lang="cs-CZ" sz="2000" dirty="0" smtClean="0"/>
              <a:t>Ze </a:t>
            </a:r>
            <a:r>
              <a:rPr lang="cs-CZ" sz="2000" dirty="0"/>
              <a:t>všech v současnosti používaných žesťových nástrojů dosahuje vůbec nejvyšších </a:t>
            </a:r>
            <a:r>
              <a:rPr lang="cs-CZ" sz="2000" dirty="0" smtClean="0"/>
              <a:t>tónů.</a:t>
            </a:r>
            <a:endParaRPr lang="cs-CZ" sz="2000" dirty="0" smtClean="0"/>
          </a:p>
          <a:p>
            <a:pPr marL="285750" indent="-285750">
              <a:buBlip>
                <a:blip r:embed="rId2"/>
              </a:buBlip>
            </a:pPr>
            <a:endParaRPr lang="cs-CZ" sz="2000" dirty="0"/>
          </a:p>
          <a:p>
            <a:pPr marL="285750" indent="-285750">
              <a:buBlip>
                <a:blip r:embed="rId2"/>
              </a:buBlip>
            </a:pPr>
            <a:r>
              <a:rPr lang="cs-CZ" sz="2000" dirty="0" smtClean="0"/>
              <a:t>Má </a:t>
            </a:r>
            <a:r>
              <a:rPr lang="cs-CZ" sz="2000" dirty="0"/>
              <a:t>široké využití prakticky ve všech hudebních </a:t>
            </a:r>
            <a:r>
              <a:rPr lang="cs-CZ" sz="2000" dirty="0" smtClean="0"/>
              <a:t>  žánrech – v</a:t>
            </a:r>
            <a:r>
              <a:rPr lang="cs-CZ" sz="2000" dirty="0"/>
              <a:t> </a:t>
            </a:r>
            <a:r>
              <a:rPr lang="cs-CZ" sz="2000" dirty="0" smtClean="0"/>
              <a:t>klasické hudbě</a:t>
            </a:r>
            <a:r>
              <a:rPr lang="cs-CZ" sz="2000" dirty="0"/>
              <a:t>, jazzu, popu, latinskoamerické hudbě aj.</a:t>
            </a:r>
          </a:p>
          <a:p>
            <a:endParaRPr lang="cs-CZ" sz="2000" dirty="0"/>
          </a:p>
          <a:p>
            <a:pPr marL="285750" indent="-285750">
              <a:buBlip>
                <a:blip r:embed="rId2"/>
              </a:buBlip>
            </a:pPr>
            <a:r>
              <a:rPr lang="cs-CZ" sz="2000" dirty="0"/>
              <a:t>Hráč může měnit tón trubky nátiskem, čímž dokáže vyloudit z nástroje řadu alikvotních </a:t>
            </a:r>
            <a:r>
              <a:rPr lang="cs-CZ" sz="2000" dirty="0" smtClean="0"/>
              <a:t>tónů.</a:t>
            </a:r>
            <a:r>
              <a:rPr lang="cs-CZ" sz="2000" dirty="0"/>
              <a:t> </a:t>
            </a:r>
            <a:endParaRPr lang="cs-CZ" sz="2000" dirty="0" smtClean="0"/>
          </a:p>
          <a:p>
            <a:pPr marL="285750" indent="-285750">
              <a:buBlip>
                <a:blip r:embed="rId2"/>
              </a:buBlip>
            </a:pPr>
            <a:endParaRPr lang="cs-CZ" dirty="0"/>
          </a:p>
          <a:p>
            <a:pPr marL="285750" indent="-285750">
              <a:buBlip>
                <a:blip r:embed="rId2"/>
              </a:buBlip>
            </a:pPr>
            <a:endParaRPr lang="cs-CZ" dirty="0"/>
          </a:p>
        </p:txBody>
      </p:sp>
      <p:pic>
        <p:nvPicPr>
          <p:cNvPr id="8" name="Picture 6" descr="File:Trumpet 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333802" y="2344404"/>
            <a:ext cx="6746381" cy="2237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File:Naturtrumpet, Nordisk familjebok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084586" y="1113681"/>
            <a:ext cx="1390650" cy="3429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2325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Soubor:French horn front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2872" y="3212976"/>
            <a:ext cx="4960831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763616" y="188640"/>
            <a:ext cx="3312368" cy="1143000"/>
          </a:xfrm>
          <a:prstGeom prst="rect">
            <a:avLst/>
          </a:prstGeom>
        </p:spPr>
        <p:txBody>
          <a:bodyPr anchor="ctr">
            <a:normAutofit fontScale="975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300" kern="120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pPr marL="685800" indent="-685800">
              <a:buBlip>
                <a:blip r:embed="rId3"/>
              </a:buBlip>
            </a:pPr>
            <a:r>
              <a:rPr lang="cs-CZ" dirty="0" smtClean="0"/>
              <a:t>Lesní roh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5576" y="1196752"/>
            <a:ext cx="7920880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14550" lvl="4" indent="-285750">
              <a:buBlip>
                <a:blip r:embed="rId3"/>
              </a:buBlip>
            </a:pPr>
            <a:r>
              <a:rPr lang="cs-CZ" sz="2000" dirty="0"/>
              <a:t>Vyvinul se z loveckých nástrojů používaných pro hraní fanfár a signálů při lovu </a:t>
            </a:r>
            <a:r>
              <a:rPr lang="cs-CZ" sz="2000" dirty="0" smtClean="0"/>
              <a:t>zvěře.</a:t>
            </a:r>
            <a:endParaRPr lang="cs-CZ" sz="2000" dirty="0"/>
          </a:p>
          <a:p>
            <a:pPr marL="285750" indent="-285750">
              <a:buBlip>
                <a:blip r:embed="rId3"/>
              </a:buBlip>
            </a:pPr>
            <a:endParaRPr lang="cs-CZ" sz="2000" dirty="0" smtClean="0"/>
          </a:p>
          <a:p>
            <a:pPr marL="2114550" lvl="4" indent="-285750">
              <a:buBlip>
                <a:blip r:embed="rId3"/>
              </a:buBlip>
            </a:pPr>
            <a:r>
              <a:rPr lang="cs-CZ" sz="2000" dirty="0" smtClean="0"/>
              <a:t>Má </a:t>
            </a:r>
            <a:r>
              <a:rPr lang="cs-CZ" sz="2000" dirty="0"/>
              <a:t>charakteristický stočený tvar, </a:t>
            </a:r>
            <a:r>
              <a:rPr lang="cs-CZ" sz="2000" dirty="0" smtClean="0"/>
              <a:t> zvuková </a:t>
            </a:r>
            <a:r>
              <a:rPr lang="cs-CZ" sz="2000" dirty="0"/>
              <a:t>trubice má délku přes 4 </a:t>
            </a:r>
            <a:r>
              <a:rPr lang="cs-CZ" sz="2000" dirty="0" smtClean="0"/>
              <a:t>metry.</a:t>
            </a:r>
            <a:endParaRPr lang="cs-CZ" sz="2000" dirty="0" smtClean="0"/>
          </a:p>
          <a:p>
            <a:endParaRPr lang="cs-CZ" sz="2000" dirty="0" smtClean="0"/>
          </a:p>
          <a:p>
            <a:pPr marL="285750" indent="-285750">
              <a:buBlip>
                <a:blip r:embed="rId3"/>
              </a:buBlip>
            </a:pPr>
            <a:r>
              <a:rPr lang="cs-CZ" sz="2000" dirty="0"/>
              <a:t> Později lesní rohy zaujaly také skladatele,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 kteří </a:t>
            </a:r>
            <a:r>
              <a:rPr lang="cs-CZ" sz="2000" dirty="0"/>
              <a:t>je ve svých skladbách používali jako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 symbol </a:t>
            </a:r>
            <a:r>
              <a:rPr lang="cs-CZ" sz="2000" dirty="0"/>
              <a:t>přírody a pro zachycení atmosféry </a:t>
            </a:r>
            <a:r>
              <a:rPr lang="cs-CZ" sz="2000" dirty="0" smtClean="0"/>
              <a:t>lovu.</a:t>
            </a:r>
            <a:endParaRPr lang="cs-CZ" sz="2000" dirty="0" smtClean="0"/>
          </a:p>
          <a:p>
            <a:pPr marL="285750" indent="-285750">
              <a:buBlip>
                <a:blip r:embed="rId3"/>
              </a:buBlip>
            </a:pPr>
            <a:endParaRPr lang="cs-CZ" sz="2000" dirty="0"/>
          </a:p>
          <a:p>
            <a:pPr marL="285750" indent="-285750">
              <a:buBlip>
                <a:blip r:embed="rId3"/>
              </a:buBlip>
            </a:pPr>
            <a:r>
              <a:rPr lang="cs-CZ" sz="2000" dirty="0"/>
              <a:t>Přibližně od roku 1814 je opatřován </a:t>
            </a:r>
            <a:endParaRPr lang="cs-CZ" sz="2000" dirty="0" smtClean="0"/>
          </a:p>
          <a:p>
            <a:r>
              <a:rPr lang="cs-CZ" sz="2000" dirty="0" smtClean="0"/>
              <a:t>    ventily</a:t>
            </a:r>
            <a:r>
              <a:rPr lang="cs-CZ" sz="2000" dirty="0"/>
              <a:t>, což umožňuje hrát celý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chromatický </a:t>
            </a:r>
            <a:r>
              <a:rPr lang="cs-CZ" sz="2000" dirty="0"/>
              <a:t>rozsah </a:t>
            </a:r>
            <a:r>
              <a:rPr lang="cs-CZ" sz="2000" dirty="0" smtClean="0"/>
              <a:t>tónů.</a:t>
            </a:r>
            <a:endParaRPr lang="cs-CZ" sz="2000" dirty="0" smtClean="0"/>
          </a:p>
          <a:p>
            <a:pPr marL="285750" indent="-285750">
              <a:buBlip>
                <a:blip r:embed="rId3"/>
              </a:buBlip>
            </a:pPr>
            <a:endParaRPr lang="cs-CZ" dirty="0"/>
          </a:p>
          <a:p>
            <a:pPr marL="285750" indent="-285750">
              <a:buBlip>
                <a:blip r:embed="rId3"/>
              </a:buBlip>
            </a:pPr>
            <a:endParaRPr lang="cs-CZ" dirty="0"/>
          </a:p>
        </p:txBody>
      </p:sp>
      <p:pic>
        <p:nvPicPr>
          <p:cNvPr id="6" name="Picture 2" descr="parforzní lesní roh (Parforce Horn)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7" y="1331640"/>
            <a:ext cx="1645891" cy="1399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9306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File:Trombone Quart Bass Posaun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08636">
            <a:off x="1365799" y="4792612"/>
            <a:ext cx="4283195" cy="2531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://upload.wikimedia.org/wikipedia/commons/f/fa/Britannica_Trombone_Double_Slide.png?uselang=c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7899" y="188640"/>
            <a:ext cx="3017937" cy="988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752953" y="188640"/>
            <a:ext cx="5328592" cy="1143000"/>
          </a:xfrm>
        </p:spPr>
        <p:txBody>
          <a:bodyPr>
            <a:normAutofit fontScale="90000"/>
          </a:bodyPr>
          <a:lstStyle/>
          <a:p>
            <a:pPr marL="685800" indent="-685800">
              <a:buBlip>
                <a:blip r:embed="rId4"/>
              </a:buBlip>
            </a:pPr>
            <a:r>
              <a:rPr lang="cs-CZ" dirty="0" smtClean="0"/>
              <a:t>Pozoun (trombon)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32932" y="836712"/>
            <a:ext cx="802869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Blip>
                <a:blip r:embed="rId4"/>
              </a:buBlip>
            </a:pPr>
            <a:r>
              <a:rPr lang="cs-CZ" sz="2000" dirty="0" smtClean="0"/>
              <a:t>Pozoun </a:t>
            </a:r>
            <a:r>
              <a:rPr lang="cs-CZ" sz="2000" dirty="0"/>
              <a:t>je jedním z nejstarších hudebních </a:t>
            </a:r>
            <a:r>
              <a:rPr lang="cs-CZ" sz="2000" dirty="0" smtClean="0"/>
              <a:t>	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nástrojů </a:t>
            </a:r>
            <a:r>
              <a:rPr lang="cs-CZ" sz="2000" dirty="0"/>
              <a:t>vyrobených z </a:t>
            </a:r>
            <a:r>
              <a:rPr lang="cs-CZ" sz="2000" dirty="0" smtClean="0"/>
              <a:t>kovu. </a:t>
            </a:r>
            <a:r>
              <a:rPr lang="cs-CZ" sz="2000" dirty="0"/>
              <a:t>Za </a:t>
            </a:r>
            <a:r>
              <a:rPr lang="cs-CZ" sz="2000" dirty="0" smtClean="0"/>
              <a:t>první moderní </a:t>
            </a:r>
            <a:r>
              <a:rPr lang="cs-CZ" sz="2000" dirty="0"/>
              <a:t>trombon se </a:t>
            </a:r>
            <a:r>
              <a:rPr lang="cs-CZ" sz="2000" dirty="0" smtClean="0"/>
              <a:t>	považuje výrobek již z roku</a:t>
            </a:r>
            <a:r>
              <a:rPr lang="cs-CZ" sz="2000" dirty="0"/>
              <a:t> </a:t>
            </a:r>
            <a:r>
              <a:rPr lang="cs-CZ" sz="2000" dirty="0" smtClean="0"/>
              <a:t>1478.</a:t>
            </a:r>
            <a:endParaRPr lang="cs-CZ" sz="2000" dirty="0"/>
          </a:p>
          <a:p>
            <a:r>
              <a:rPr lang="cs-CZ" sz="2000" dirty="0" smtClean="0"/>
              <a:t> </a:t>
            </a:r>
          </a:p>
          <a:p>
            <a:pPr marL="285750" indent="-285750">
              <a:buBlip>
                <a:blip r:embed="rId4"/>
              </a:buBlip>
            </a:pPr>
            <a:r>
              <a:rPr lang="cs-CZ" sz="2000" dirty="0" smtClean="0"/>
              <a:t>Pozounu </a:t>
            </a:r>
            <a:r>
              <a:rPr lang="cs-CZ" sz="2000" dirty="0"/>
              <a:t>se používá nejen v orchestrech, </a:t>
            </a:r>
            <a:r>
              <a:rPr lang="cs-CZ" sz="2000" dirty="0" smtClean="0"/>
              <a:t>ale </a:t>
            </a:r>
            <a:r>
              <a:rPr lang="cs-CZ" sz="2000" dirty="0"/>
              <a:t>i </a:t>
            </a:r>
            <a:r>
              <a:rPr lang="cs-CZ" sz="2000" dirty="0" smtClean="0"/>
              <a:t>v kvartetech</a:t>
            </a:r>
            <a:r>
              <a:rPr lang="cs-CZ" sz="2000" dirty="0"/>
              <a:t>, </a:t>
            </a:r>
            <a:r>
              <a:rPr lang="cs-CZ" sz="2000" dirty="0" smtClean="0"/>
              <a:t>kvintetech a </a:t>
            </a:r>
            <a:r>
              <a:rPr lang="cs-CZ" sz="2000" dirty="0"/>
              <a:t>v </a:t>
            </a:r>
            <a:r>
              <a:rPr lang="cs-CZ" sz="2000" dirty="0" smtClean="0"/>
              <a:t>jazzu.</a:t>
            </a:r>
            <a:r>
              <a:rPr lang="cs-CZ" sz="2000" dirty="0"/>
              <a:t> </a:t>
            </a:r>
            <a:endParaRPr lang="cs-CZ" sz="2000" dirty="0" smtClean="0"/>
          </a:p>
          <a:p>
            <a:pPr marL="285750" indent="-285750">
              <a:buBlip>
                <a:blip r:embed="rId4"/>
              </a:buBlip>
            </a:pPr>
            <a:endParaRPr lang="cs-CZ" sz="2000" dirty="0"/>
          </a:p>
          <a:p>
            <a:pPr marL="285750" indent="-285750">
              <a:buBlip>
                <a:blip r:embed="rId4"/>
              </a:buBlip>
            </a:pPr>
            <a:r>
              <a:rPr lang="cs-CZ" sz="2000" dirty="0"/>
              <a:t>Existují mechanicky dva </a:t>
            </a:r>
            <a:r>
              <a:rPr lang="cs-CZ" sz="2000" dirty="0" smtClean="0"/>
              <a:t>druhy pozounu: </a:t>
            </a:r>
          </a:p>
          <a:p>
            <a:pPr lvl="1"/>
            <a:r>
              <a:rPr lang="cs-CZ" sz="2000" b="1" dirty="0"/>
              <a:t>	</a:t>
            </a:r>
            <a:r>
              <a:rPr lang="cs-CZ" sz="2000" b="1" dirty="0" smtClean="0"/>
              <a:t>snižcový a s </a:t>
            </a:r>
            <a:r>
              <a:rPr lang="cs-CZ" sz="2000" b="1" dirty="0" smtClean="0"/>
              <a:t>mechanikou.</a:t>
            </a:r>
            <a:endParaRPr lang="cs-CZ" sz="2000" b="1" dirty="0" smtClean="0"/>
          </a:p>
          <a:p>
            <a:endParaRPr lang="cs-CZ" sz="2000" dirty="0" smtClean="0"/>
          </a:p>
          <a:p>
            <a:pPr marL="285750" indent="-285750">
              <a:buBlip>
                <a:blip r:embed="rId4"/>
              </a:buBlip>
            </a:pPr>
            <a:r>
              <a:rPr lang="cs-CZ" sz="2000" dirty="0" smtClean="0"/>
              <a:t>Pozoun umožňuje hrát některé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	melodické prvky </a:t>
            </a:r>
            <a:r>
              <a:rPr lang="cs-CZ" sz="2000" dirty="0"/>
              <a:t>a ozdoby, např. </a:t>
            </a:r>
            <a:r>
              <a:rPr lang="cs-CZ" sz="2000" dirty="0" smtClean="0"/>
              <a:t>              	takzvané</a:t>
            </a:r>
            <a:r>
              <a:rPr lang="cs-CZ" sz="2000" dirty="0"/>
              <a:t> glissando  </a:t>
            </a:r>
            <a:endParaRPr lang="cs-CZ" dirty="0"/>
          </a:p>
        </p:txBody>
      </p:sp>
      <p:pic>
        <p:nvPicPr>
          <p:cNvPr id="3078" name="Picture 6" descr="File:Trombone CG Bach42AG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3577" y="3455662"/>
            <a:ext cx="3428535" cy="2571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9405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2" name="Picture 6" descr="http://www.lingfieldyouthband.co.uk/tub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9" y="3699035"/>
            <a:ext cx="2780984" cy="2823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http://www.jedlickamusic.cz/data/1/prod_710_117326632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6040" y="2998917"/>
            <a:ext cx="2275160" cy="3754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http://www.jedlickamusic.cz/data/1/prod_712_117326687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367741">
            <a:off x="3655602" y="4066300"/>
            <a:ext cx="2397142" cy="2476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Nadpis 1"/>
          <p:cNvSpPr>
            <a:spLocks noGrp="1"/>
          </p:cNvSpPr>
          <p:nvPr>
            <p:ph type="title"/>
          </p:nvPr>
        </p:nvSpPr>
        <p:spPr>
          <a:xfrm>
            <a:off x="822249" y="0"/>
            <a:ext cx="5328592" cy="1143000"/>
          </a:xfrm>
        </p:spPr>
        <p:txBody>
          <a:bodyPr>
            <a:normAutofit/>
          </a:bodyPr>
          <a:lstStyle/>
          <a:p>
            <a:pPr marL="685800" indent="-685800">
              <a:buBlip>
                <a:blip r:embed="rId5"/>
              </a:buBlip>
            </a:pPr>
            <a:r>
              <a:rPr lang="cs-CZ" dirty="0" smtClean="0"/>
              <a:t>Tuba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39828" y="836712"/>
            <a:ext cx="802869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Blip>
                <a:blip r:embed="rId5"/>
              </a:buBlip>
            </a:pPr>
            <a:r>
              <a:rPr lang="cs-CZ" sz="2000" dirty="0"/>
              <a:t>Tuba je basový žesťový dechový nástroj, někdy zván jen „bas</a:t>
            </a:r>
            <a:r>
              <a:rPr lang="cs-CZ" sz="2000" dirty="0" smtClean="0"/>
              <a:t>“.</a:t>
            </a:r>
            <a:endParaRPr lang="cs-CZ" sz="2000" dirty="0" smtClean="0"/>
          </a:p>
          <a:p>
            <a:pPr marL="285750" indent="-285750">
              <a:buBlip>
                <a:blip r:embed="rId5"/>
              </a:buBlip>
            </a:pPr>
            <a:endParaRPr lang="cs-CZ" sz="2000" dirty="0" smtClean="0"/>
          </a:p>
          <a:p>
            <a:pPr marL="285750" indent="-285750">
              <a:buBlip>
                <a:blip r:embed="rId5"/>
              </a:buBlip>
            </a:pPr>
            <a:r>
              <a:rPr lang="cs-CZ" sz="2000" dirty="0" smtClean="0"/>
              <a:t>Hraje </a:t>
            </a:r>
            <a:r>
              <a:rPr lang="cs-CZ" sz="2000" dirty="0"/>
              <a:t>se na ni většinou </a:t>
            </a:r>
            <a:r>
              <a:rPr lang="cs-CZ" sz="2000" dirty="0" smtClean="0"/>
              <a:t>kvůli </a:t>
            </a:r>
          </a:p>
          <a:p>
            <a:pPr lvl="1"/>
            <a:r>
              <a:rPr lang="cs-CZ" sz="2000" dirty="0" smtClean="0"/>
              <a:t>	její </a:t>
            </a:r>
            <a:r>
              <a:rPr lang="cs-CZ" sz="2000" dirty="0"/>
              <a:t>značné hmotnosti vsedě.</a:t>
            </a:r>
          </a:p>
          <a:p>
            <a:pPr marL="285750" indent="-285750">
              <a:buBlip>
                <a:blip r:embed="rId5"/>
              </a:buBlip>
            </a:pPr>
            <a:endParaRPr lang="cs-CZ" sz="2000" dirty="0" smtClean="0"/>
          </a:p>
          <a:p>
            <a:pPr marL="285750" indent="-285750">
              <a:buBlip>
                <a:blip r:embed="rId5"/>
              </a:buBlip>
            </a:pPr>
            <a:r>
              <a:rPr lang="cs-CZ" sz="2000" dirty="0" smtClean="0"/>
              <a:t>Klasická</a:t>
            </a:r>
            <a:r>
              <a:rPr lang="cs-CZ" sz="2000" dirty="0"/>
              <a:t> basová nebo kontrabasová tuba může mít i </a:t>
            </a:r>
            <a:r>
              <a:rPr lang="cs-CZ" sz="2000" dirty="0" smtClean="0"/>
              <a:t>tvar tzv</a:t>
            </a:r>
            <a:r>
              <a:rPr lang="cs-CZ" sz="2000" dirty="0"/>
              <a:t>. </a:t>
            </a:r>
            <a:r>
              <a:rPr lang="cs-CZ" sz="2000" dirty="0" smtClean="0"/>
              <a:t>heligónu, nebo suzafonu </a:t>
            </a:r>
            <a:r>
              <a:rPr lang="cs-CZ" sz="2000" dirty="0"/>
              <a:t>tj. je zatočena kolem hráčova </a:t>
            </a:r>
            <a:r>
              <a:rPr lang="cs-CZ" sz="2000" dirty="0" smtClean="0"/>
              <a:t>těla</a:t>
            </a:r>
            <a:r>
              <a:rPr lang="cs-CZ" sz="2000" dirty="0"/>
              <a:t>.</a:t>
            </a:r>
            <a:endParaRPr lang="cs-CZ" sz="2000" dirty="0" smtClean="0"/>
          </a:p>
          <a:p>
            <a:pPr marL="285750" indent="-285750">
              <a:buBlip>
                <a:blip r:embed="rId5"/>
              </a:buBlip>
            </a:pPr>
            <a:endParaRPr lang="cs-CZ" sz="2000" dirty="0" smtClean="0"/>
          </a:p>
          <a:p>
            <a:pPr marL="285750" indent="-285750">
              <a:buBlip>
                <a:blip r:embed="rId5"/>
              </a:buBlip>
            </a:pPr>
            <a:r>
              <a:rPr lang="cs-CZ" sz="2000" dirty="0" smtClean="0"/>
              <a:t>Jde </a:t>
            </a:r>
            <a:r>
              <a:rPr lang="cs-CZ" sz="2000" dirty="0"/>
              <a:t>o jeden z nejhlouběji znějících nástrojů </a:t>
            </a:r>
            <a:r>
              <a:rPr lang="cs-CZ" sz="2000" dirty="0" smtClean="0"/>
              <a:t>vůbec.</a:t>
            </a:r>
            <a:r>
              <a:rPr lang="cs-CZ" sz="2000" dirty="0"/>
              <a:t> 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75856" y="6380994"/>
            <a:ext cx="928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heligón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652120" y="6380994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suzafon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043608" y="6383973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tuba</a:t>
            </a:r>
            <a:endParaRPr lang="cs-CZ" dirty="0"/>
          </a:p>
        </p:txBody>
      </p:sp>
      <p:pic>
        <p:nvPicPr>
          <p:cNvPr id="4110" name="Picture 14" descr="File:Britannia Tuba Bombardon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5609" y="1214999"/>
            <a:ext cx="2484326" cy="1180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1829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250"/>
                            </p:stCondLst>
                            <p:childTnLst>
                              <p:par>
                                <p:cTn id="47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uiExpand="1" build="p"/>
      <p:bldP spid="15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ovéPole 18"/>
          <p:cNvSpPr txBox="1"/>
          <p:nvPr/>
        </p:nvSpPr>
        <p:spPr>
          <a:xfrm>
            <a:off x="1098886" y="200253"/>
            <a:ext cx="37539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Pou</a:t>
            </a:r>
            <a:r>
              <a:rPr lang="cs-CZ" dirty="0" smtClean="0"/>
              <a:t>žité z</a:t>
            </a:r>
            <a:r>
              <a:rPr lang="en-US" dirty="0" err="1" smtClean="0"/>
              <a:t>droje</a:t>
            </a:r>
            <a:r>
              <a:rPr lang="en-US" dirty="0" smtClean="0"/>
              <a:t>:</a:t>
            </a:r>
            <a:r>
              <a:rPr lang="cs-CZ" dirty="0" smtClean="0"/>
              <a:t> [citace 17.11.2011]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1106391" y="565622"/>
            <a:ext cx="590465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Tyto soubory podléhají licenci </a:t>
            </a:r>
            <a:r>
              <a:rPr lang="cs-CZ" sz="1400" dirty="0" err="1" smtClean="0">
                <a:hlinkClick r:id="rId2" tooltip="w:cs:Creative Commons"/>
              </a:rPr>
              <a:t>Creative</a:t>
            </a:r>
            <a:r>
              <a:rPr lang="cs-CZ" sz="1400" dirty="0" smtClean="0">
                <a:hlinkClick r:id="rId2" tooltip="w:cs:Creative Commons"/>
              </a:rPr>
              <a:t> </a:t>
            </a:r>
            <a:r>
              <a:rPr lang="cs-CZ" sz="1400" dirty="0" err="1" smtClean="0">
                <a:hlinkClick r:id="rId2" tooltip="w:cs:Creative Commons"/>
              </a:rPr>
              <a:t>Commons</a:t>
            </a:r>
            <a:endParaRPr lang="cs-CZ" sz="1400" dirty="0"/>
          </a:p>
        </p:txBody>
      </p:sp>
      <p:sp>
        <p:nvSpPr>
          <p:cNvPr id="3" name="Obdélník 2"/>
          <p:cNvSpPr/>
          <p:nvPr/>
        </p:nvSpPr>
        <p:spPr>
          <a:xfrm>
            <a:off x="1468824" y="898768"/>
            <a:ext cx="699160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http://upload.wikimedia.org/wikipedia/commons/thumb/8/88/Trumpet_american.jpg/170px-Trumpet_american.jpg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1468824" y="1144989"/>
            <a:ext cx="5878953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http://upload.wikimedia.org/wikipedia/commons/e/e0/Eheiii.jpg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1468824" y="1391210"/>
            <a:ext cx="7056744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http://upload.wikimedia.org/wikipedia/commons/thumb/6/63/French_horn_front.png/800px-French_horn_front.png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1468824" y="1652594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http://www.lesniroh.cz/clanky/typy/parforzni_180.jpg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1468824" y="1920443"/>
            <a:ext cx="705674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http://upload.wikimedia.org/wikipedia/commons/thumb/f/fa/Britannica_Trombone_Double_Slide.png/800px-Britannica_Trombone_Double_Slide.png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1468824" y="2320553"/>
            <a:ext cx="655272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http://upload.wikimedia.org/wikipedia/commons/f/f5/Trombone_Quart_Bass_Posaune.jpg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1468824" y="2572901"/>
            <a:ext cx="546801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http://upload.wikimedia.org/wikipedia/commons/a/a3/Trombone_CG_Bach42AG.jpg</a:t>
            </a:r>
          </a:p>
        </p:txBody>
      </p:sp>
      <p:grpSp>
        <p:nvGrpSpPr>
          <p:cNvPr id="30" name="Skupina 29"/>
          <p:cNvGrpSpPr/>
          <p:nvPr/>
        </p:nvGrpSpPr>
        <p:grpSpPr>
          <a:xfrm>
            <a:off x="1468824" y="3830342"/>
            <a:ext cx="4572000" cy="1277273"/>
            <a:chOff x="2265991" y="2967335"/>
            <a:chExt cx="4572000" cy="1277273"/>
          </a:xfrm>
        </p:grpSpPr>
        <p:sp>
          <p:nvSpPr>
            <p:cNvPr id="26" name="Obdélník 25"/>
            <p:cNvSpPr/>
            <p:nvPr/>
          </p:nvSpPr>
          <p:spPr>
            <a:xfrm>
              <a:off x="2265991" y="2967335"/>
              <a:ext cx="4572000" cy="400110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r>
                <a:rPr lang="cs-CZ" sz="1000" dirty="0" smtClean="0"/>
                <a:t>http://im9.cz/iR/importprodukt-orig/fb6/fb6b4e81eb4a4828de44814ad5efe9ee--mmf150x150.jpg</a:t>
              </a:r>
              <a:endParaRPr lang="cs-CZ" sz="1000" dirty="0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2265991" y="3413612"/>
              <a:ext cx="4572000" cy="246221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r>
                <a:rPr lang="cs-CZ" sz="1000" dirty="0"/>
                <a:t>http://www.jedlickamusic.cz/data/1/prod_710_1173266326.jpg</a:t>
              </a: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2265991" y="3706000"/>
              <a:ext cx="4572000" cy="246221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r>
                <a:rPr lang="cs-CZ" sz="1000" dirty="0"/>
                <a:t>http://www.lingfieldyouthband.co.uk/tuba.htm</a:t>
              </a:r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2265991" y="3998387"/>
              <a:ext cx="4572000" cy="246221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r>
                <a:rPr lang="cs-CZ" sz="1000" dirty="0"/>
                <a:t>http://www.jedlickamusic.cz/data/1/prod_712_1173266877.jpg</a:t>
              </a:r>
            </a:p>
          </p:txBody>
        </p:sp>
      </p:grpSp>
      <p:sp>
        <p:nvSpPr>
          <p:cNvPr id="31" name="TextovéPole 30"/>
          <p:cNvSpPr txBox="1"/>
          <p:nvPr/>
        </p:nvSpPr>
        <p:spPr>
          <a:xfrm>
            <a:off x="1078128" y="3484472"/>
            <a:ext cx="42797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Další p</a:t>
            </a:r>
            <a:r>
              <a:rPr lang="en-US" dirty="0" err="1" smtClean="0"/>
              <a:t>ou</a:t>
            </a:r>
            <a:r>
              <a:rPr lang="cs-CZ" dirty="0" smtClean="0"/>
              <a:t>žité z</a:t>
            </a:r>
            <a:r>
              <a:rPr lang="en-US" dirty="0" err="1" smtClean="0"/>
              <a:t>droje</a:t>
            </a:r>
            <a:r>
              <a:rPr lang="en-US" dirty="0" smtClean="0"/>
              <a:t>:</a:t>
            </a:r>
            <a:r>
              <a:rPr lang="cs-CZ" dirty="0" smtClean="0"/>
              <a:t> [citace 17.11.2011]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1468824" y="2812866"/>
            <a:ext cx="4572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http://upload.wikimedia.org/wikipedia/commons/thumb/9/9d/Trumpet_1.jpg/799px-Trumpet_1.jpg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1468824" y="3167390"/>
            <a:ext cx="4572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http://upload.wikimedia.org/wikipedia/commons/3/33/Naturtrumpet%2C_Nordisk_familjebok.png</a:t>
            </a:r>
          </a:p>
        </p:txBody>
      </p:sp>
    </p:spTree>
    <p:extLst>
      <p:ext uri="{BB962C8B-B14F-4D97-AF65-F5344CB8AC3E}">
        <p14:creationId xmlns:p14="http://schemas.microsoft.com/office/powerpoint/2010/main" val="85247579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273</TotalTime>
  <Words>111</Words>
  <Application>Microsoft Office PowerPoint</Application>
  <PresentationFormat>Předvádění na obrazovce (4:3)</PresentationFormat>
  <Paragraphs>65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NÁZEV ŠKOLY: SPECIÁLNÍ ZÁKLADNÍ ŠKOLA A MATEŘSKÁ ŠKOLA VARNSDORF AUTOR: Petr Smetana, 2011 - 11 - 17 NÁZEV: VY_32_INOVACE_10_ Hudební nástroje TÉMA: Dechové nástroje žesťové ČÍSLO PROJEKTU: CZ.1.07/1.4.00/21.0640 </vt:lpstr>
      <vt:lpstr>Trubka </vt:lpstr>
      <vt:lpstr>Prezentace aplikace PowerPoint</vt:lpstr>
      <vt:lpstr>Pozoun (trombon) </vt:lpstr>
      <vt:lpstr>Tuba 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 A MATEŘSKÁ ŠKOLA VARNSDORF AUTOR: Petr Smetana NÁZEV: VY_32_INOVACE_01_ Hudební nástroje TÉMA: Dechové nástroje, trio, kvarteto, kvinteto ČÍSLO PROJEKTU: CZ.1.07/1.4.00/21.0640 </dc:title>
  <dc:creator>OEM</dc:creator>
  <cp:lastModifiedBy>Martin Králík</cp:lastModifiedBy>
  <cp:revision>36</cp:revision>
  <dcterms:created xsi:type="dcterms:W3CDTF">2011-10-26T10:26:16Z</dcterms:created>
  <dcterms:modified xsi:type="dcterms:W3CDTF">2012-03-24T20:18:05Z</dcterms:modified>
</cp:coreProperties>
</file>