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86E943F-4351-422F-8901-3D6E1CF9BFAF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08343DC-9367-4C44-AE69-9678EB5F31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82501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08343DC-9367-4C44-AE69-9678EB5F31C6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195682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CE43AB-10B8-451F-8973-3B1FFF1830E3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65F04-3004-47AB-B467-1596AED4C0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89047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CE43AB-10B8-451F-8973-3B1FFF1830E3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65F04-3004-47AB-B467-1596AED4C0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14733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CE43AB-10B8-451F-8973-3B1FFF1830E3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65F04-3004-47AB-B467-1596AED4C0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56302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CE43AB-10B8-451F-8973-3B1FFF1830E3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65F04-3004-47AB-B467-1596AED4C0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85161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CE43AB-10B8-451F-8973-3B1FFF1830E3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65F04-3004-47AB-B467-1596AED4C0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49163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CE43AB-10B8-451F-8973-3B1FFF1830E3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65F04-3004-47AB-B467-1596AED4C0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94313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CE43AB-10B8-451F-8973-3B1FFF1830E3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65F04-3004-47AB-B467-1596AED4C0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37316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CE43AB-10B8-451F-8973-3B1FFF1830E3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65F04-3004-47AB-B467-1596AED4C0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53271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CE43AB-10B8-451F-8973-3B1FFF1830E3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65F04-3004-47AB-B467-1596AED4C0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88518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CE43AB-10B8-451F-8973-3B1FFF1830E3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65F04-3004-47AB-B467-1596AED4C0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04100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CE43AB-10B8-451F-8973-3B1FFF1830E3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65F04-3004-47AB-B467-1596AED4C0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9093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CE43AB-10B8-451F-8973-3B1FFF1830E3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D65F04-3004-47AB-B467-1596AED4C0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34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wmf"/><Relationship Id="rId5" Type="http://schemas.openxmlformats.org/officeDocument/2006/relationships/image" Target="../media/image4.wmf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wmf"/><Relationship Id="rId5" Type="http://schemas.openxmlformats.org/officeDocument/2006/relationships/image" Target="../media/image8.wmf"/><Relationship Id="rId4" Type="http://schemas.openxmlformats.org/officeDocument/2006/relationships/image" Target="../media/image7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7" Type="http://schemas.openxmlformats.org/officeDocument/2006/relationships/image" Target="../media/image14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png"/><Relationship Id="rId5" Type="http://schemas.openxmlformats.org/officeDocument/2006/relationships/image" Target="../media/image12.wmf"/><Relationship Id="rId4" Type="http://schemas.openxmlformats.org/officeDocument/2006/relationships/image" Target="../media/image11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jpeg"/><Relationship Id="rId5" Type="http://schemas.openxmlformats.org/officeDocument/2006/relationships/image" Target="../media/image17.jpeg"/><Relationship Id="rId4" Type="http://schemas.openxmlformats.org/officeDocument/2006/relationships/image" Target="../media/image16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commons.wikimedia.org/wiki/Hlavn%C3%AD_strana?uselang=c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Picture 2" descr="C:\Documents and Settings\OEM\Local Settings\Temporary Internet Files\Content.IE5\M913510T\MP900422495[1].jpg"/>
          <p:cNvPicPr>
            <a:picLocks noChangeAspect="1" noChangeArrowheads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99392"/>
            <a:ext cx="9144000" cy="6957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Nadpis 1"/>
          <p:cNvSpPr txBox="1">
            <a:spLocks/>
          </p:cNvSpPr>
          <p:nvPr/>
        </p:nvSpPr>
        <p:spPr>
          <a:xfrm>
            <a:off x="457200" y="620688"/>
            <a:ext cx="8229600" cy="33718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45720" algn="l"/>
            <a:r>
              <a:rPr lang="cs-CZ" sz="2400" dirty="0" smtClean="0"/>
              <a:t>NÁZEV ŠKOLY:</a:t>
            </a:r>
            <a:br>
              <a:rPr lang="cs-CZ" sz="2400" dirty="0" smtClean="0"/>
            </a:br>
            <a:r>
              <a:rPr lang="cs-CZ" sz="2400" dirty="0" smtClean="0"/>
              <a:t>SPECIÁLNÍ ZÁKLADNÍ ŠKOLA A MATEŘSKÁ ŠKOLA VARNSDORF</a:t>
            </a:r>
            <a:br>
              <a:rPr lang="cs-CZ" sz="2400" dirty="0" smtClean="0"/>
            </a:br>
            <a:r>
              <a:rPr lang="cs-CZ" sz="2400" dirty="0" smtClean="0"/>
              <a:t>AUTOR: Petr Smetana, 2011 - 11 - 25</a:t>
            </a:r>
            <a:br>
              <a:rPr lang="cs-CZ" sz="2400" dirty="0" smtClean="0"/>
            </a:br>
            <a:r>
              <a:rPr lang="cs-CZ" sz="2400" dirty="0" smtClean="0"/>
              <a:t>NÁZEV: VY_32_INOVACE_1</a:t>
            </a:r>
            <a:r>
              <a:rPr lang="en-US" sz="2400" dirty="0" smtClean="0"/>
              <a:t>1</a:t>
            </a:r>
            <a:r>
              <a:rPr lang="cs-CZ" sz="2400" dirty="0" smtClean="0"/>
              <a:t>_ Hudební nástroje</a:t>
            </a:r>
            <a:br>
              <a:rPr lang="cs-CZ" sz="2400" dirty="0" smtClean="0"/>
            </a:br>
            <a:r>
              <a:rPr lang="cs-CZ" sz="2400" dirty="0" smtClean="0"/>
              <a:t>TÉMA: </a:t>
            </a:r>
            <a:r>
              <a:rPr lang="en-US" sz="2400" dirty="0" smtClean="0"/>
              <a:t>Kl</a:t>
            </a:r>
            <a:r>
              <a:rPr lang="cs-CZ" sz="2400" dirty="0" smtClean="0"/>
              <a:t>á</a:t>
            </a:r>
            <a:r>
              <a:rPr lang="en-US" sz="2400" dirty="0" err="1" smtClean="0"/>
              <a:t>vesov</a:t>
            </a:r>
            <a:r>
              <a:rPr lang="cs-CZ" sz="2400" dirty="0" smtClean="0"/>
              <a:t>é</a:t>
            </a:r>
            <a:r>
              <a:rPr lang="en-US" sz="2400" dirty="0" smtClean="0"/>
              <a:t> n</a:t>
            </a:r>
            <a:r>
              <a:rPr lang="cs-CZ" sz="2400" dirty="0" smtClean="0"/>
              <a:t>á</a:t>
            </a:r>
            <a:r>
              <a:rPr lang="en-US" sz="2400" dirty="0" err="1" smtClean="0"/>
              <a:t>stroje</a:t>
            </a:r>
            <a:r>
              <a:rPr lang="cs-CZ" sz="2400" dirty="0" smtClean="0"/>
              <a:t> </a:t>
            </a:r>
          </a:p>
          <a:p>
            <a:pPr marL="45720" algn="l"/>
            <a:r>
              <a:rPr lang="cs-CZ" sz="2400" dirty="0" smtClean="0"/>
              <a:t>ČÍSLO PROJEKTU: CZ.1.07/1.4.00/21.0640</a:t>
            </a:r>
            <a:br>
              <a:rPr lang="cs-CZ" sz="2400" dirty="0" smtClean="0"/>
            </a:br>
            <a:endParaRPr lang="cs-CZ" sz="2400" dirty="0"/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529208" y="4653136"/>
            <a:ext cx="7264896" cy="1752600"/>
          </a:xfrm>
          <a:prstGeom prst="rect">
            <a:avLst/>
          </a:prstGeom>
        </p:spPr>
        <p:txBody>
          <a:bodyPr vert="horz" lIns="91440" tIns="45720" rIns="91440" bIns="45720" rtlCol="0">
            <a:normAutofit fontScale="625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cs-CZ" dirty="0" smtClean="0"/>
              <a:t>Anotace: Materiál je určen pro výklad látky </a:t>
            </a:r>
          </a:p>
          <a:p>
            <a:pPr algn="l">
              <a:lnSpc>
                <a:spcPct val="120000"/>
              </a:lnSpc>
            </a:pPr>
            <a:r>
              <a:rPr lang="cs-CZ" dirty="0" smtClean="0"/>
              <a:t>	 pro 5. třídu ZŠ, slouží k rozšíření  probrané látky 	 </a:t>
            </a:r>
          </a:p>
          <a:p>
            <a:pPr algn="l">
              <a:lnSpc>
                <a:spcPct val="120000"/>
              </a:lnSpc>
            </a:pPr>
            <a:r>
              <a:rPr lang="cs-CZ" dirty="0"/>
              <a:t>	</a:t>
            </a:r>
            <a:r>
              <a:rPr lang="cs-CZ" dirty="0" smtClean="0"/>
              <a:t> o hudebních nástrojích.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728561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Documents and Settings\OEM\Local Settings\Temporary Internet Files\Content.IE5\M913510T\MP900422495[1].jpg"/>
          <p:cNvPicPr>
            <a:picLocks noChangeAspect="1" noChangeArrowheads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99392"/>
            <a:ext cx="9144000" cy="6957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503548" y="476672"/>
            <a:ext cx="8136904" cy="455509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60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Klávesové </a:t>
            </a:r>
            <a:r>
              <a:rPr lang="cs-CZ" sz="6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nástroje</a:t>
            </a:r>
          </a:p>
          <a:p>
            <a:pPr algn="ctr"/>
            <a:endParaRPr lang="cs-CZ" sz="4000" b="1" dirty="0"/>
          </a:p>
          <a:p>
            <a:pPr algn="ctr"/>
            <a:r>
              <a:rPr lang="cs-CZ" sz="4000" dirty="0"/>
              <a:t> </a:t>
            </a:r>
            <a:endParaRPr lang="cs-CZ" sz="4000" dirty="0" smtClean="0"/>
          </a:p>
          <a:p>
            <a:pPr algn="ctr"/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jsou </a:t>
            </a: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ty hudební nástroje, </a:t>
            </a:r>
            <a:endParaRPr lang="cs-CZ" sz="3600" b="1" dirty="0" smtClean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  <a:p>
            <a:pPr algn="ctr"/>
            <a:r>
              <a:rPr lang="cs-CZ" sz="48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pro </a:t>
            </a:r>
            <a:r>
              <a:rPr lang="cs-CZ" sz="48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jejichž ovládání </a:t>
            </a:r>
            <a:r>
              <a:rPr lang="cs-CZ" sz="6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slouží </a:t>
            </a:r>
            <a:r>
              <a:rPr lang="cs-CZ" sz="6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klaviatura.</a:t>
            </a:r>
            <a:endParaRPr lang="cs-CZ" sz="66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4936315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Documents and Settings\OEM\Local Settings\Temporary Internet Files\Content.IE5\M913510T\MP900422495[1].jpg"/>
          <p:cNvPicPr>
            <a:picLocks noChangeAspect="1" noChangeArrowheads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17737"/>
            <a:ext cx="9144000" cy="6957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446189" y="975459"/>
            <a:ext cx="8136903" cy="4401205"/>
          </a:xfrm>
          <a:prstGeom prst="rect">
            <a:avLst/>
          </a:prstGeom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txBody>
          <a:bodyPr wrap="square">
            <a:spAutoFit/>
          </a:bodyPr>
          <a:lstStyle/>
          <a:p>
            <a:pPr marL="457200" indent="-457200">
              <a:buBlip>
                <a:blip r:embed="rId3"/>
              </a:buBlip>
            </a:pPr>
            <a:r>
              <a:rPr lang="cs-CZ" sz="2800" b="1" dirty="0" smtClean="0">
                <a:ln w="1905"/>
                <a:solidFill>
                  <a:schemeClr val="tx1">
                    <a:lumMod val="85000"/>
                    <a:lumOff val="1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Klavír může být používán jako sólový i doprovodný nástroj, či jako součást orchestru.</a:t>
            </a:r>
          </a:p>
          <a:p>
            <a:pPr marL="457200" indent="-457200">
              <a:buBlip>
                <a:blip r:embed="rId3"/>
              </a:buBlip>
            </a:pPr>
            <a:endParaRPr lang="cs-CZ" sz="28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  <a:p>
            <a:pPr marL="457200" indent="-457200">
              <a:buBlip>
                <a:blip r:embed="rId3"/>
              </a:buBlip>
            </a:pPr>
            <a:r>
              <a:rPr lang="cs-CZ" sz="2800" b="1" dirty="0">
                <a:ln w="1905"/>
                <a:solidFill>
                  <a:schemeClr val="tx1">
                    <a:lumMod val="85000"/>
                    <a:lumOff val="1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Velký </a:t>
            </a:r>
            <a:r>
              <a:rPr lang="cs-CZ" sz="2800" b="1" dirty="0" smtClean="0">
                <a:ln w="1905"/>
                <a:solidFill>
                  <a:schemeClr val="tx1">
                    <a:lumMod val="85000"/>
                    <a:lumOff val="1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klavír </a:t>
            </a:r>
            <a:r>
              <a:rPr lang="pl-PL" sz="2800" b="1" dirty="0">
                <a:ln w="1905"/>
                <a:solidFill>
                  <a:schemeClr val="tx1">
                    <a:lumMod val="85000"/>
                    <a:lumOff val="1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se označuje jako </a:t>
            </a:r>
            <a:r>
              <a:rPr lang="pl-PL" sz="2800" b="1" i="1" dirty="0">
                <a:ln w="1905"/>
                <a:solidFill>
                  <a:schemeClr val="tx1">
                    <a:lumMod val="85000"/>
                    <a:lumOff val="1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(koncertní) </a:t>
            </a:r>
            <a:r>
              <a:rPr lang="pl-PL" sz="2800" b="1" i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KŘÍDLO</a:t>
            </a:r>
            <a:r>
              <a:rPr lang="pl-PL" sz="2800" b="1" i="1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.</a:t>
            </a:r>
            <a:r>
              <a:rPr lang="cs-CZ" sz="2800" b="1" dirty="0" smtClean="0">
                <a:ln w="1905"/>
                <a:solidFill>
                  <a:schemeClr val="tx1">
                    <a:lumMod val="85000"/>
                    <a:lumOff val="1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     Běžný</a:t>
            </a:r>
            <a:r>
              <a:rPr lang="cs-CZ" sz="2800" b="1" dirty="0">
                <a:ln w="1905"/>
                <a:solidFill>
                  <a:schemeClr val="tx1">
                    <a:lumMod val="85000"/>
                    <a:lumOff val="1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, menší klavír, jehož rezonanční skříň </a:t>
            </a:r>
            <a:endParaRPr lang="cs-CZ" sz="2800" b="1" dirty="0" smtClean="0">
              <a:ln w="1905"/>
              <a:solidFill>
                <a:schemeClr val="tx1">
                  <a:lumMod val="85000"/>
                  <a:lumOff val="1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  <a:p>
            <a:r>
              <a:rPr lang="cs-CZ" sz="2800" b="1" dirty="0" smtClean="0">
                <a:ln w="1905"/>
                <a:solidFill>
                  <a:schemeClr val="tx1">
                    <a:lumMod val="85000"/>
                    <a:lumOff val="1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     (</a:t>
            </a:r>
            <a:r>
              <a:rPr lang="cs-CZ" sz="2800" b="1" dirty="0">
                <a:ln w="1905"/>
                <a:solidFill>
                  <a:schemeClr val="tx1">
                    <a:lumMod val="85000"/>
                    <a:lumOff val="1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 </a:t>
            </a:r>
            <a:r>
              <a:rPr lang="cs-CZ" sz="2800" b="1" dirty="0" smtClean="0">
                <a:ln w="1905"/>
                <a:solidFill>
                  <a:schemeClr val="tx1">
                    <a:lumMod val="85000"/>
                    <a:lumOff val="1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tedy </a:t>
            </a:r>
            <a:r>
              <a:rPr lang="cs-CZ" sz="2800" b="1" dirty="0">
                <a:ln w="1905"/>
                <a:solidFill>
                  <a:schemeClr val="tx1">
                    <a:lumMod val="85000"/>
                    <a:lumOff val="1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i </a:t>
            </a:r>
            <a:r>
              <a:rPr lang="cs-CZ" sz="2800" b="1" dirty="0" smtClean="0">
                <a:ln w="1905"/>
                <a:solidFill>
                  <a:schemeClr val="tx1">
                    <a:lumMod val="85000"/>
                    <a:lumOff val="1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struny</a:t>
            </a:r>
            <a:r>
              <a:rPr lang="cs-CZ" sz="2800" b="1" dirty="0">
                <a:ln w="1905"/>
                <a:solidFill>
                  <a:schemeClr val="tx1">
                    <a:lumMod val="85000"/>
                    <a:lumOff val="1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) je umístěna svisle, jako </a:t>
            </a:r>
            <a:r>
              <a:rPr lang="cs-CZ" sz="2800" b="1" i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PIANINO</a:t>
            </a:r>
            <a:r>
              <a:rPr lang="cs-CZ" sz="2800" b="1" i="1" dirty="0" smtClean="0">
                <a:ln w="1905"/>
                <a:solidFill>
                  <a:schemeClr val="tx1">
                    <a:lumMod val="85000"/>
                    <a:lumOff val="1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.</a:t>
            </a:r>
          </a:p>
          <a:p>
            <a:endParaRPr lang="cs-CZ" sz="2800" i="1" dirty="0"/>
          </a:p>
          <a:p>
            <a:pPr marL="457200" indent="-457200">
              <a:buBlip>
                <a:blip r:embed="rId3"/>
              </a:buBlip>
            </a:pPr>
            <a:r>
              <a:rPr lang="cs-CZ" sz="2800" b="1" dirty="0" smtClean="0">
                <a:ln w="1905"/>
                <a:solidFill>
                  <a:schemeClr val="tx1">
                    <a:lumMod val="85000"/>
                    <a:lumOff val="1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K polovině 19. století již piano </a:t>
            </a:r>
          </a:p>
          <a:p>
            <a:r>
              <a:rPr lang="cs-CZ" sz="2800" b="1" dirty="0" smtClean="0">
                <a:ln w="1905"/>
                <a:solidFill>
                  <a:schemeClr val="tx1">
                    <a:lumMod val="85000"/>
                    <a:lumOff val="1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      vypadalo a fungovalo jako dnes.</a:t>
            </a:r>
            <a:endParaRPr lang="cs-CZ" sz="2800" b="1" i="1" dirty="0">
              <a:ln w="1905"/>
              <a:solidFill>
                <a:schemeClr val="tx1">
                  <a:lumMod val="85000"/>
                  <a:lumOff val="1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  <a:p>
            <a:endParaRPr lang="cs-CZ" sz="28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2050" name="Picture 2" descr="C:\Documents and Settings\OEM\Local Settings\Temporary Internet Files\Content.IE5\VH4VHL38\MC900441789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3499239"/>
            <a:ext cx="3177017" cy="31770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Documents and Settings\OEM\Local Settings\Temporary Internet Files\Content.IE5\EW93T9GB\MC90024065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5243391"/>
            <a:ext cx="1826057" cy="14328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99592" y="136692"/>
            <a:ext cx="3240360" cy="1200329"/>
          </a:xfrm>
          <a:prstGeom prst="rect">
            <a:avLst/>
          </a:prstGeom>
          <a:noFill/>
          <a:effectLst>
            <a:glow rad="139700">
              <a:schemeClr val="accent2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KLAVÍR</a:t>
            </a:r>
          </a:p>
          <a:p>
            <a:endParaRPr lang="cs-CZ" dirty="0"/>
          </a:p>
        </p:txBody>
      </p:sp>
      <p:pic>
        <p:nvPicPr>
          <p:cNvPr id="2052" name="Picture 4" descr="C:\Documents and Settings\OEM\Local Settings\Temporary Internet Files\Content.IE5\Q25RKMHP\MC90023181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95403" y="5243391"/>
            <a:ext cx="1489097" cy="14328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903942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Documents and Settings\OEM\Local Settings\Temporary Internet Files\Content.IE5\M913510T\MP900422495[1].jpg"/>
          <p:cNvPicPr>
            <a:picLocks noChangeAspect="1" noChangeArrowheads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99392"/>
            <a:ext cx="9144000" cy="6957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899592" y="147199"/>
            <a:ext cx="3240360" cy="1200329"/>
          </a:xfrm>
          <a:prstGeom prst="rect">
            <a:avLst/>
          </a:prstGeom>
          <a:noFill/>
          <a:effectLst>
            <a:glow rad="139700">
              <a:schemeClr val="accent2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VARHANY</a:t>
            </a:r>
          </a:p>
          <a:p>
            <a:endParaRPr lang="cs-CZ" dirty="0"/>
          </a:p>
        </p:txBody>
      </p:sp>
      <p:pic>
        <p:nvPicPr>
          <p:cNvPr id="3077" name="Picture 5" descr="Soubor:Frankfurt Katharinenkirche Orgelprospekt 1990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22955" y="3347861"/>
            <a:ext cx="2764007" cy="31831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611559" y="1122573"/>
            <a:ext cx="8275403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Blip>
                <a:blip r:embed="rId4"/>
              </a:buBlip>
            </a:pPr>
            <a:r>
              <a:rPr lang="cs-CZ" sz="28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Varhany</a:t>
            </a:r>
            <a:r>
              <a:rPr lang="cs-CZ" sz="2800" dirty="0"/>
              <a:t> </a:t>
            </a:r>
            <a:r>
              <a:rPr lang="cs-CZ" sz="2800" dirty="0" smtClean="0"/>
              <a:t>jsou </a:t>
            </a:r>
            <a:r>
              <a:rPr lang="cs-CZ" sz="2800" dirty="0"/>
              <a:t>největší a </a:t>
            </a:r>
            <a:r>
              <a:rPr lang="cs-CZ" sz="2800" dirty="0" smtClean="0"/>
              <a:t>nejsložitější hudební </a:t>
            </a:r>
            <a:r>
              <a:rPr lang="cs-CZ" sz="2800" dirty="0"/>
              <a:t>nástroj, </a:t>
            </a:r>
            <a:r>
              <a:rPr lang="cs-CZ" sz="2800" dirty="0" smtClean="0"/>
              <a:t>jsou</a:t>
            </a:r>
            <a:r>
              <a:rPr lang="cs-CZ" sz="2800" dirty="0"/>
              <a:t> strojem užívaným v hudbě (</a:t>
            </a:r>
            <a:r>
              <a:rPr lang="cs-CZ" sz="2800" b="1" dirty="0"/>
              <a:t>varhanní stroj</a:t>
            </a:r>
            <a:r>
              <a:rPr lang="cs-CZ" sz="2800" dirty="0" smtClean="0"/>
              <a:t>)</a:t>
            </a:r>
            <a:r>
              <a:rPr lang="en-US" sz="2800" dirty="0" smtClean="0"/>
              <a:t>.</a:t>
            </a:r>
            <a:endParaRPr lang="cs-CZ" sz="2800" dirty="0" smtClean="0"/>
          </a:p>
          <a:p>
            <a:pPr marL="457200" indent="-457200">
              <a:buBlip>
                <a:blip r:embed="rId4"/>
              </a:buBlip>
            </a:pPr>
            <a:endParaRPr lang="cs-CZ" sz="2800" dirty="0"/>
          </a:p>
          <a:p>
            <a:pPr marL="457200" indent="-457200">
              <a:buBlip>
                <a:blip r:embed="rId4"/>
              </a:buBlip>
            </a:pPr>
            <a:r>
              <a:rPr lang="cs-CZ" sz="2800" dirty="0"/>
              <a:t>Tóny se v něm tvoří </a:t>
            </a:r>
            <a:endParaRPr lang="cs-CZ" sz="2800" dirty="0" smtClean="0"/>
          </a:p>
          <a:p>
            <a:r>
              <a:rPr lang="cs-CZ" sz="2800" dirty="0" smtClean="0"/>
              <a:t>      v </a:t>
            </a:r>
            <a:r>
              <a:rPr lang="cs-CZ" sz="2800" dirty="0"/>
              <a:t>dřevěných nebo kovových </a:t>
            </a:r>
            <a:r>
              <a:rPr lang="cs-CZ" sz="2800" dirty="0" smtClean="0"/>
              <a:t>píšťalách</a:t>
            </a:r>
            <a:r>
              <a:rPr lang="en-US" sz="2800" dirty="0" smtClean="0"/>
              <a:t>.</a:t>
            </a:r>
            <a:endParaRPr lang="cs-CZ" sz="2800" dirty="0"/>
          </a:p>
          <a:p>
            <a:pPr marL="457200" indent="-457200">
              <a:buBlip>
                <a:blip r:embed="rId4"/>
              </a:buBlip>
            </a:pPr>
            <a:endParaRPr lang="cs-CZ" sz="2800" dirty="0" smtClean="0"/>
          </a:p>
          <a:p>
            <a:pPr marL="457200" indent="-457200">
              <a:buBlip>
                <a:blip r:embed="rId4"/>
              </a:buBlip>
            </a:pPr>
            <a:r>
              <a:rPr lang="cs-CZ" sz="2800" dirty="0" smtClean="0"/>
              <a:t>Předchůdci </a:t>
            </a:r>
            <a:r>
              <a:rPr lang="cs-CZ" sz="2800" dirty="0"/>
              <a:t>tohoto nástroje byly </a:t>
            </a:r>
            <a:endParaRPr lang="cs-CZ" sz="2800" dirty="0" smtClean="0"/>
          </a:p>
          <a:p>
            <a:r>
              <a:rPr lang="cs-CZ" sz="2800" dirty="0" smtClean="0"/>
              <a:t>      </a:t>
            </a:r>
            <a:r>
              <a:rPr lang="cs-CZ" sz="2800" dirty="0" err="1" smtClean="0"/>
              <a:t>Panova</a:t>
            </a:r>
            <a:r>
              <a:rPr lang="cs-CZ" sz="2800" dirty="0" smtClean="0"/>
              <a:t> </a:t>
            </a:r>
            <a:r>
              <a:rPr lang="cs-CZ" sz="2800" dirty="0"/>
              <a:t>píšťala a dudy.</a:t>
            </a:r>
          </a:p>
        </p:txBody>
      </p:sp>
      <p:pic>
        <p:nvPicPr>
          <p:cNvPr id="3082" name="Picture 10" descr="C:\Documents and Settings\OEM\Local Settings\Temporary Internet Files\Content.IE5\BERK9OJJ\MC90037865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4727613"/>
            <a:ext cx="1721815" cy="1834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C:\Documents and Settings\OEM\Local Settings\Temporary Internet Files\Content.IE5\1YPRMIIP\MC90033833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10688" y="4662003"/>
            <a:ext cx="1112360" cy="1930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965463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5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0" dur="2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3" dur="2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30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30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Documents and Settings\OEM\Local Settings\Temporary Internet Files\Content.IE5\M913510T\MP900422495[1].jpg"/>
          <p:cNvPicPr>
            <a:picLocks noChangeAspect="1" noChangeArrowheads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99392"/>
            <a:ext cx="9144000" cy="6957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899592" y="3764"/>
            <a:ext cx="3240360" cy="1200329"/>
          </a:xfrm>
          <a:prstGeom prst="rect">
            <a:avLst/>
          </a:prstGeom>
          <a:noFill/>
          <a:effectLst>
            <a:glow rad="139700">
              <a:schemeClr val="accent2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en-US" sz="5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CEMBALO</a:t>
            </a:r>
            <a:endParaRPr lang="cs-CZ" sz="5400" b="1" dirty="0" smtClean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  <a:p>
            <a:endParaRPr lang="cs-CZ" dirty="0"/>
          </a:p>
        </p:txBody>
      </p:sp>
      <p:pic>
        <p:nvPicPr>
          <p:cNvPr id="7170" name="Picture 2" descr="Soubor:Clavecin flaman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90292" y="3573016"/>
            <a:ext cx="2497860" cy="30660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File:WeimarerWunderbuch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5069229"/>
            <a:ext cx="2090217" cy="1565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720008" y="747814"/>
            <a:ext cx="8104584" cy="44012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Blip>
                <a:blip r:embed="rId5"/>
              </a:buBlip>
            </a:pPr>
            <a:r>
              <a:rPr lang="cs-CZ" sz="2800" dirty="0" smtClean="0"/>
              <a:t>Je to </a:t>
            </a:r>
            <a:r>
              <a:rPr lang="cs-CZ" sz="2800" dirty="0"/>
              <a:t>klávesový nástroj u nějž vzniká zvuk trsáním hrotu </a:t>
            </a:r>
            <a:r>
              <a:rPr lang="cs-CZ" sz="2800" dirty="0" smtClean="0"/>
              <a:t>o </a:t>
            </a:r>
            <a:r>
              <a:rPr lang="cs-CZ" sz="2800" dirty="0"/>
              <a:t>struny</a:t>
            </a:r>
            <a:r>
              <a:rPr lang="cs-CZ" sz="2800" dirty="0" smtClean="0"/>
              <a:t>.</a:t>
            </a:r>
            <a:r>
              <a:rPr lang="en-US" sz="2800" dirty="0" smtClean="0"/>
              <a:t> B</a:t>
            </a:r>
            <a:r>
              <a:rPr lang="cs-CZ" sz="2800" dirty="0" smtClean="0"/>
              <a:t>y</a:t>
            </a:r>
            <a:r>
              <a:rPr lang="en-US" sz="2800" dirty="0" smtClean="0"/>
              <a:t>l t</a:t>
            </a:r>
            <a:r>
              <a:rPr lang="cs-CZ" sz="2800" dirty="0" smtClean="0"/>
              <a:t>u</a:t>
            </a:r>
            <a:r>
              <a:rPr lang="en-US" sz="2800" dirty="0" smtClean="0"/>
              <a:t> d</a:t>
            </a:r>
            <a:r>
              <a:rPr lang="cs-CZ" sz="2800" dirty="0" err="1" smtClean="0"/>
              <a:t>říve</a:t>
            </a:r>
            <a:r>
              <a:rPr lang="cs-CZ" sz="2800" dirty="0" smtClean="0"/>
              <a:t> než klavír.</a:t>
            </a:r>
          </a:p>
          <a:p>
            <a:pPr marL="457200" indent="-457200">
              <a:buBlip>
                <a:blip r:embed="rId5"/>
              </a:buBlip>
            </a:pPr>
            <a:endParaRPr lang="cs-CZ" sz="2800" dirty="0"/>
          </a:p>
          <a:p>
            <a:pPr marL="457200" indent="-457200">
              <a:buBlip>
                <a:blip r:embed="rId5"/>
              </a:buBlip>
            </a:pPr>
            <a:r>
              <a:rPr lang="cs-CZ" sz="2800" dirty="0" smtClean="0"/>
              <a:t>Po příchodu klavíru se zdálo, že cembalo zanikne.  Umělci </a:t>
            </a:r>
            <a:r>
              <a:rPr lang="cs-CZ" sz="2800" dirty="0"/>
              <a:t>i obecenstvo </a:t>
            </a:r>
            <a:r>
              <a:rPr lang="cs-CZ" sz="2800" dirty="0" smtClean="0"/>
              <a:t>však rozpoznali</a:t>
            </a:r>
            <a:r>
              <a:rPr lang="cs-CZ" sz="2800" dirty="0"/>
              <a:t>, že skladby psané pro cembalo znějí autenticky a barevněji na originálním </a:t>
            </a:r>
            <a:r>
              <a:rPr lang="cs-CZ" sz="2800" dirty="0" smtClean="0"/>
              <a:t>nástroji.</a:t>
            </a:r>
          </a:p>
          <a:p>
            <a:pPr marL="457200" indent="-457200">
              <a:buBlip>
                <a:blip r:embed="rId5"/>
              </a:buBlip>
            </a:pPr>
            <a:endParaRPr lang="cs-CZ" sz="2800" dirty="0"/>
          </a:p>
          <a:p>
            <a:pPr marL="457200" indent="-457200">
              <a:buBlip>
                <a:blip r:embed="rId5"/>
              </a:buBlip>
            </a:pPr>
            <a:r>
              <a:rPr lang="cs-CZ" sz="2800" dirty="0"/>
              <a:t>Praotcem cembala byl řecký </a:t>
            </a:r>
            <a:endParaRPr lang="cs-CZ" sz="2800" dirty="0" smtClean="0"/>
          </a:p>
          <a:p>
            <a:r>
              <a:rPr lang="cs-CZ" sz="2800" dirty="0" smtClean="0"/>
              <a:t>      monochord a klavichord.</a:t>
            </a:r>
            <a:endParaRPr lang="cs-CZ" sz="2800" dirty="0"/>
          </a:p>
        </p:txBody>
      </p:sp>
      <p:pic>
        <p:nvPicPr>
          <p:cNvPr id="7174" name="Picture 6" descr="Soubor:Trumscheit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9236" y="5069229"/>
            <a:ext cx="616898" cy="1569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6" name="Picture 8" descr="Soubor:Clavicorde Lépante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23438" y="5121251"/>
            <a:ext cx="2093077" cy="1569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006857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71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71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Documents and Settings\OEM\Local Settings\Temporary Internet Files\Content.IE5\M913510T\MP900422495[1].jpg"/>
          <p:cNvPicPr>
            <a:picLocks noChangeAspect="1" noChangeArrowheads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99392"/>
            <a:ext cx="9144000" cy="6957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6" name="Picture 2" descr="Soubor:PianoAccordeon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3544313"/>
            <a:ext cx="3690094" cy="30965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99592" y="3764"/>
            <a:ext cx="3888432" cy="1200329"/>
          </a:xfrm>
          <a:prstGeom prst="rect">
            <a:avLst/>
          </a:prstGeom>
          <a:noFill/>
          <a:effectLst>
            <a:glow rad="139700">
              <a:schemeClr val="accent2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en-US" sz="5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AKORDEON</a:t>
            </a:r>
            <a:endParaRPr lang="cs-CZ" sz="5400" b="1" dirty="0" smtClean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963258"/>
            <a:ext cx="7840223" cy="48320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Blip>
                <a:blip r:embed="rId4"/>
              </a:buBlip>
            </a:pPr>
            <a:r>
              <a:rPr lang="en-US" sz="2800" dirty="0" smtClean="0"/>
              <a:t>J</a:t>
            </a:r>
            <a:r>
              <a:rPr lang="cs-CZ" sz="2800" dirty="0" smtClean="0"/>
              <a:t>e</a:t>
            </a:r>
            <a:r>
              <a:rPr lang="en-US" sz="2800" dirty="0" smtClean="0"/>
              <a:t> to</a:t>
            </a:r>
            <a:r>
              <a:rPr lang="cs-CZ" sz="2800" dirty="0"/>
              <a:t> hudební nástroj, u něhož jsou zdrojem zvuku </a:t>
            </a:r>
            <a:endParaRPr lang="en-US" sz="2800" dirty="0" smtClean="0"/>
          </a:p>
          <a:p>
            <a:r>
              <a:rPr lang="en-US" sz="2800" dirty="0" smtClean="0"/>
              <a:t>    </a:t>
            </a:r>
            <a:r>
              <a:rPr lang="cs-CZ" sz="2800" dirty="0" smtClean="0"/>
              <a:t>kovové </a:t>
            </a:r>
            <a:r>
              <a:rPr lang="cs-CZ" sz="2800" dirty="0"/>
              <a:t>jazýčky, rozechvívané proudem </a:t>
            </a:r>
            <a:r>
              <a:rPr lang="cs-CZ" sz="2800" dirty="0" smtClean="0"/>
              <a:t>vzduchu</a:t>
            </a:r>
            <a:r>
              <a:rPr lang="en-US" sz="2800" dirty="0" smtClean="0"/>
              <a:t>.</a:t>
            </a:r>
          </a:p>
          <a:p>
            <a:r>
              <a:rPr lang="en-US" sz="2800" dirty="0"/>
              <a:t> </a:t>
            </a:r>
            <a:r>
              <a:rPr lang="en-US" sz="2800" dirty="0" smtClean="0"/>
              <a:t>   </a:t>
            </a:r>
            <a:r>
              <a:rPr lang="cs-CZ" sz="2800" dirty="0"/>
              <a:t>Ten je získáván pohybem měchu. Pro ovládání </a:t>
            </a:r>
            <a:endParaRPr lang="en-US" sz="2800" dirty="0" smtClean="0"/>
          </a:p>
          <a:p>
            <a:r>
              <a:rPr lang="en-US" sz="2800" dirty="0"/>
              <a:t> </a:t>
            </a:r>
            <a:r>
              <a:rPr lang="en-US" sz="2800" dirty="0" smtClean="0"/>
              <a:t>   </a:t>
            </a:r>
            <a:r>
              <a:rPr lang="cs-CZ" sz="2800" dirty="0" smtClean="0"/>
              <a:t>nástroje </a:t>
            </a:r>
            <a:r>
              <a:rPr lang="cs-CZ" sz="2800" dirty="0"/>
              <a:t>slouží dvě skupiny kláves</a:t>
            </a:r>
            <a:r>
              <a:rPr lang="cs-CZ" sz="2800" dirty="0" smtClean="0"/>
              <a:t>.</a:t>
            </a:r>
            <a:endParaRPr lang="en-US" sz="2800" dirty="0" smtClean="0"/>
          </a:p>
          <a:p>
            <a:endParaRPr lang="en-US" sz="2800" dirty="0"/>
          </a:p>
          <a:p>
            <a:pPr marL="457200" indent="-457200">
              <a:buBlip>
                <a:blip r:embed="rId4"/>
              </a:buBlip>
            </a:pPr>
            <a:r>
              <a:rPr lang="cs-CZ" sz="2800" dirty="0"/>
              <a:t>První akordeony začal v roce 1822 </a:t>
            </a:r>
            <a:r>
              <a:rPr lang="cs-CZ" sz="2800" dirty="0" smtClean="0"/>
              <a:t>stavět</a:t>
            </a:r>
            <a:r>
              <a:rPr lang="cs-CZ" sz="2800" dirty="0"/>
              <a:t> </a:t>
            </a:r>
            <a:endParaRPr lang="en-US" sz="2800" dirty="0" smtClean="0"/>
          </a:p>
          <a:p>
            <a:r>
              <a:rPr lang="en-US" sz="2800" dirty="0" smtClean="0"/>
              <a:t>     </a:t>
            </a:r>
            <a:r>
              <a:rPr lang="cs-CZ" sz="2800" dirty="0" smtClean="0"/>
              <a:t>Friedrich </a:t>
            </a:r>
            <a:r>
              <a:rPr lang="cs-CZ" sz="2800" dirty="0" err="1"/>
              <a:t>Buschmann</a:t>
            </a:r>
            <a:r>
              <a:rPr lang="cs-CZ" sz="2800" dirty="0"/>
              <a:t> </a:t>
            </a:r>
            <a:endParaRPr lang="en-US" sz="2800" dirty="0" smtClean="0"/>
          </a:p>
          <a:p>
            <a:r>
              <a:rPr lang="en-US" sz="2800" dirty="0" smtClean="0"/>
              <a:t>     </a:t>
            </a:r>
            <a:r>
              <a:rPr lang="cs-CZ" sz="2800" dirty="0" smtClean="0"/>
              <a:t>v</a:t>
            </a:r>
            <a:r>
              <a:rPr lang="cs-CZ" sz="2800" dirty="0"/>
              <a:t> Berlíně. </a:t>
            </a:r>
            <a:endParaRPr lang="cs-CZ" sz="2800" dirty="0" smtClean="0"/>
          </a:p>
          <a:p>
            <a:pPr marL="457200" indent="-457200">
              <a:buBlip>
                <a:blip r:embed="rId4"/>
              </a:buBlip>
            </a:pPr>
            <a:r>
              <a:rPr lang="cs-CZ" sz="2800" dirty="0" smtClean="0"/>
              <a:t>Existují i další podobné </a:t>
            </a:r>
          </a:p>
          <a:p>
            <a:r>
              <a:rPr lang="cs-CZ" sz="2800" dirty="0" smtClean="0"/>
              <a:t>      nástroje.</a:t>
            </a:r>
            <a:endParaRPr lang="en-US" sz="2800" dirty="0"/>
          </a:p>
          <a:p>
            <a:pPr marL="457200" indent="-457200">
              <a:buBlip>
                <a:blip r:embed="rId4"/>
              </a:buBlip>
            </a:pPr>
            <a:endParaRPr lang="cs-CZ" sz="2800" dirty="0"/>
          </a:p>
        </p:txBody>
      </p:sp>
      <p:pic>
        <p:nvPicPr>
          <p:cNvPr id="6148" name="Picture 4" descr="Soubor:Bandoneon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1294" y="5284792"/>
            <a:ext cx="1732434" cy="13464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Soubor:Coleman concertina cropped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32146" y="5284792"/>
            <a:ext cx="2372936" cy="13260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2355127" y="6488668"/>
            <a:ext cx="11798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concertina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061348" y="6456229"/>
            <a:ext cx="12634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err="1" smtClean="0"/>
              <a:t>bandoneon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988412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5" dur="20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0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3" dur="2000"/>
                                        <p:tgtEl>
                                          <p:spTgt spid="6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9" dur="20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  <p:bldP spid="11" grpId="0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Documents and Settings\OEM\Local Settings\Temporary Internet Files\Content.IE5\M913510T\MP900422495[1].jpg"/>
          <p:cNvPicPr>
            <a:picLocks noChangeAspect="1" noChangeArrowheads="1"/>
          </p:cNvPicPr>
          <p:nvPr/>
        </p:nvPicPr>
        <p:blipFill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99392"/>
            <a:ext cx="9144000" cy="6957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827584" y="620688"/>
            <a:ext cx="444461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Tyto soubory pochází z </a:t>
            </a:r>
            <a:r>
              <a:rPr lang="cs-CZ" dirty="0" err="1" smtClean="0">
                <a:hlinkClick r:id="rId4"/>
              </a:rPr>
              <a:t>Wikimedia</a:t>
            </a:r>
            <a:r>
              <a:rPr lang="cs-CZ" dirty="0" smtClean="0">
                <a:hlinkClick r:id="rId4"/>
              </a:rPr>
              <a:t> </a:t>
            </a:r>
            <a:r>
              <a:rPr lang="cs-CZ" dirty="0" err="1" smtClean="0">
                <a:hlinkClick r:id="rId4"/>
              </a:rPr>
              <a:t>Commons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971600" y="1124744"/>
            <a:ext cx="784887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http://upload.wikimedia.org/wikipedia/commons/thumb/2/28/Frankfurt_Katharinenkirche_Orgelprospekt_1990.jpg/521px-Frankfurt_Katharinenkirche_Orgelprospekt_1990.jpg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971600" y="1988840"/>
            <a:ext cx="799288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http://upload.wikimedia.org/wikipedia/commons/thumb/c/ca/ChileanPanpipes-cutout.jpg/383px-ChileanPanpipes-cutout.jpg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971600" y="2635171"/>
            <a:ext cx="784887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http://upload.wikimedia.org/wikipedia/commons/thumb/c/c5/Clavecin_flamand.png/488px-Clavecin_flamand.png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971600" y="3281502"/>
            <a:ext cx="756084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http://upload.wikimedia.org/wikipedia/commons/thumb/7/7c/Clavicorde_L%C3%A9pante.JPG/800px-Clavicorde_L%C3%A9pante.JPG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971600" y="3927833"/>
            <a:ext cx="756084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http://upload.wikimedia.org/wikipedia/commons/thumb/1/1b/PianoAccordeon.jpg/715px-PianoAccordeon.jpg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971600" y="4612108"/>
            <a:ext cx="7678797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http://upload.wikimedia.org/wikipedia/commons/thumb/f/f3/Bandoneon.jpg/772px-Bandoneon.jpg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943056" y="219998"/>
            <a:ext cx="37392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POUŽITÉ ZDROJE: [CITACE 2011.11.25]</a:t>
            </a:r>
          </a:p>
        </p:txBody>
      </p:sp>
    </p:spTree>
    <p:extLst>
      <p:ext uri="{BB962C8B-B14F-4D97-AF65-F5344CB8AC3E}">
        <p14:creationId xmlns:p14="http://schemas.microsoft.com/office/powerpoint/2010/main" val="42631677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139</TotalTime>
  <Words>122</Words>
  <Application>Microsoft Office PowerPoint</Application>
  <PresentationFormat>Předvádění na obrazovce (4:3)</PresentationFormat>
  <Paragraphs>55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Martin Králík</cp:lastModifiedBy>
  <cp:revision>17</cp:revision>
  <dcterms:created xsi:type="dcterms:W3CDTF">2011-11-19T15:58:24Z</dcterms:created>
  <dcterms:modified xsi:type="dcterms:W3CDTF">2012-03-24T20:11:58Z</dcterms:modified>
</cp:coreProperties>
</file>