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  <p:sldMasterId id="2147483742" r:id="rId2"/>
  </p:sldMasterIdLst>
  <p:sldIdLst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Oddíl bez názvu" id="{ED165D07-6FE1-4637-9F62-10A897F30268}">
          <p14:sldIdLst>
            <p14:sldId id="259"/>
            <p14:sldId id="260"/>
            <p14:sldId id="261"/>
            <p14:sldId id="262"/>
            <p14:sldId id="263"/>
            <p14:sldId id="264"/>
            <p14:sldId id="265"/>
            <p14:sldId id="266"/>
            <p14:sldId id="267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4559" autoAdjust="0"/>
    <p:restoredTop sz="94660"/>
  </p:normalViewPr>
  <p:slideViewPr>
    <p:cSldViewPr>
      <p:cViewPr varScale="1">
        <p:scale>
          <a:sx n="104" d="100"/>
          <a:sy n="104" d="100"/>
        </p:scale>
        <p:origin x="-21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CDE67-5157-48EC-BEDB-629B9914794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3288E-339C-4F11-BB7A-6E6F8DFEF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27530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CDE67-5157-48EC-BEDB-629B9914794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3288E-339C-4F11-BB7A-6E6F8DFEF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910420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CDE67-5157-48EC-BEDB-629B9914794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3288E-339C-4F11-BB7A-6E6F8DFEF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032086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CDE67-5157-48EC-BEDB-629B9914794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3288E-339C-4F11-BB7A-6E6F8DFEF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9806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CDE67-5157-48EC-BEDB-629B9914794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3288E-339C-4F11-BB7A-6E6F8DFEF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92771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CDE67-5157-48EC-BEDB-629B9914794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3288E-339C-4F11-BB7A-6E6F8DFEF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99258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CDE67-5157-48EC-BEDB-629B9914794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3288E-339C-4F11-BB7A-6E6F8DFEF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060501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CDE67-5157-48EC-BEDB-629B9914794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3288E-339C-4F11-BB7A-6E6F8DFEF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42148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CDE67-5157-48EC-BEDB-629B9914794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3288E-339C-4F11-BB7A-6E6F8DFEF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716989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133325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57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764300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CDE67-5157-48EC-BEDB-629B9914794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3288E-339C-4F11-BB7A-6E6F8DFEF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5598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xmlns="" val="10536602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CDE67-5157-48EC-BEDB-629B9914794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3288E-339C-4F11-BB7A-6E6F8DFEF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548848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CDE67-5157-48EC-BEDB-629B9914794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3288E-339C-4F11-BB7A-6E6F8DFEF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982556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cs-CZ" dirty="0" smtClean="0"/>
              <a:t>Romská hudba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5624682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CDE67-5157-48EC-BEDB-629B9914794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3288E-339C-4F11-BB7A-6E6F8DFEF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606327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CDE67-5157-48EC-BEDB-629B9914794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3288E-339C-4F11-BB7A-6E6F8DFEF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911134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CDE67-5157-48EC-BEDB-629B9914794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3288E-339C-4F11-BB7A-6E6F8DFEF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057496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CDE67-5157-48EC-BEDB-629B9914794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3288E-339C-4F11-BB7A-6E6F8DFEF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1854022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CDE67-5157-48EC-BEDB-629B9914794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3288E-339C-4F11-BB7A-6E6F8DFEF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0240788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CDE67-5157-48EC-BEDB-629B9914794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3288E-339C-4F11-BB7A-6E6F8DFEF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255559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CDE67-5157-48EC-BEDB-629B9914794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3288E-339C-4F11-BB7A-6E6F8DFEF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2149081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CDE67-5157-48EC-BEDB-629B9914794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3288E-339C-4F11-BB7A-6E6F8DFEF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620457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CDE67-5157-48EC-BEDB-629B9914794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3288E-339C-4F11-BB7A-6E6F8DFEF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941001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3/27/2012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08222666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CDE67-5157-48EC-BEDB-629B9914794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3288E-339C-4F11-BB7A-6E6F8DFEF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6592648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CDE67-5157-48EC-BEDB-629B9914794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3288E-339C-4F11-BB7A-6E6F8DFEF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982556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slideLayout" Target="../slideLayouts/slideLayout29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8CDE67-5157-48EC-BEDB-629B9914794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53288E-339C-4F11-BB7A-6E6F8DFEF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429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97" r:id="rId12"/>
    <p:sldLayoutId id="2147483698" r:id="rId13"/>
    <p:sldLayoutId id="2147483699" r:id="rId14"/>
    <p:sldLayoutId id="2147483700" r:id="rId15"/>
    <p:sldLayoutId id="2147483701" r:id="rId16"/>
    <p:sldLayoutId id="2147483702" r:id="rId17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8CDE67-5157-48EC-BEDB-629B9914794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53288E-339C-4F11-BB7A-6E6F8DFEF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52589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3" r:id="rId1"/>
    <p:sldLayoutId id="2147483744" r:id="rId2"/>
    <p:sldLayoutId id="2147483745" r:id="rId3"/>
    <p:sldLayoutId id="2147483746" r:id="rId4"/>
    <p:sldLayoutId id="2147483747" r:id="rId5"/>
    <p:sldLayoutId id="2147483748" r:id="rId6"/>
    <p:sldLayoutId id="2147483749" r:id="rId7"/>
    <p:sldLayoutId id="2147483750" r:id="rId8"/>
    <p:sldLayoutId id="2147483751" r:id="rId9"/>
    <p:sldLayoutId id="2147483752" r:id="rId10"/>
    <p:sldLayoutId id="2147483753" r:id="rId11"/>
    <p:sldLayoutId id="2147483754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1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79512" y="188640"/>
            <a:ext cx="8856984" cy="6336704"/>
          </a:xfrm>
        </p:spPr>
        <p:txBody>
          <a:bodyPr>
            <a:noAutofit/>
          </a:bodyPr>
          <a:lstStyle/>
          <a:p>
            <a:pPr algn="l"/>
            <a:r>
              <a:rPr lang="cs-CZ" sz="20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NÁZEV ŠKOLY:</a:t>
            </a:r>
            <a:br>
              <a:rPr lang="cs-CZ" sz="20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SPECIÁLNÍ ZÁKLADNÍ ŠKOLA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A </a:t>
            </a:r>
            <a:r>
              <a:rPr lang="cs-CZ" sz="20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MATEŘSKÁ ŠKOLA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VARNSDORF AUTOR</a:t>
            </a:r>
            <a:r>
              <a:rPr lang="cs-CZ" sz="20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		Ludmila </a:t>
            </a:r>
            <a:r>
              <a:rPr lang="cs-CZ" sz="2000" dirty="0" err="1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Durgalová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, 2011-11-19</a:t>
            </a:r>
            <a:r>
              <a:rPr lang="cs-CZ" sz="20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		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VY_32_INOVACE_14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_ Romská kultura</a:t>
            </a:r>
            <a:r>
              <a:rPr lang="cs-CZ" sz="20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			Romská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hudba</a:t>
            </a:r>
            <a:r>
              <a:rPr lang="cs-CZ" sz="20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ČÍSLO PROJEKTU: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	CZ.1.07/1.4.00/21.0640</a:t>
            </a:r>
            <a:r>
              <a:rPr lang="cs-CZ" sz="20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 </a:t>
            </a:r>
            <a:br>
              <a:rPr lang="cs-CZ" sz="20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Anotace: Materiál je určen pro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8. </a:t>
            </a:r>
            <a:r>
              <a:rPr lang="cs-CZ" sz="20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třídu, slouží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k výkladu o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romské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hudbě. </a:t>
            </a:r>
            <a:r>
              <a:rPr lang="cs-CZ" sz="20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61309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ROMSKÁ HUDBA 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u="sng" dirty="0" smtClean="0">
                <a:solidFill>
                  <a:schemeClr val="accent6">
                    <a:lumMod val="50000"/>
                  </a:schemeClr>
                </a:solidFill>
              </a:rPr>
              <a:t>Dobrá </a:t>
            </a:r>
            <a:r>
              <a:rPr lang="cs-CZ" u="sng" dirty="0">
                <a:solidFill>
                  <a:schemeClr val="accent6">
                    <a:lumMod val="50000"/>
                  </a:schemeClr>
                </a:solidFill>
              </a:rPr>
              <a:t>píseň </a:t>
            </a:r>
            <a:r>
              <a:rPr lang="cs-CZ" u="sng" dirty="0" smtClean="0">
                <a:solidFill>
                  <a:schemeClr val="accent6">
                    <a:lumMod val="50000"/>
                  </a:schemeClr>
                </a:solidFill>
              </a:rPr>
              <a:t>očistí srdc</a:t>
            </a:r>
            <a:r>
              <a:rPr lang="cs-CZ" u="sng" dirty="0">
                <a:solidFill>
                  <a:schemeClr val="accent6">
                    <a:lumMod val="50000"/>
                  </a:schemeClr>
                </a:solidFill>
              </a:rPr>
              <a:t>e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. (Romské přísloví) 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Romská hudba je dokladem velké vnitřní síly a energie Romů, může být spojovacím můstkem mezi Romy a ne – Romy. 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Romové mají v krvi rytmus, jsou skvělí hudebníci a tanečníci.</a:t>
            </a:r>
            <a:endParaRPr lang="cs-CZ" sz="3200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027" name="Picture 3" descr="C:\Documents and Settings\Papaya.PAPAYA-210C807A\Local Settings\Temporary Internet Files\Content.IE5\JGY1ZBL4\MC9004417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87556" y="4644556"/>
            <a:ext cx="2312836" cy="2312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52067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Romská píseň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Nejtypičtějším znakem je jejich variabilita 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Liší se podoba jedné sloky od druhé 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Písně jsou milostné nebo sociálně zabarvené 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Nezná písně svatební nebo k narození dítěte, ani dětskou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píseň  </a:t>
            </a: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Zná pouze písně k vartování u mrtvého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2050" name="Picture 2" descr="C:\Documents and Settings\Papaya.PAPAYA-210C807A\Local Settings\Temporary Internet Files\Content.IE5\UKGRO1PR\MC900237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16245"/>
            <a:ext cx="2088232" cy="1791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69327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Cikánská kapela</a:t>
            </a:r>
            <a:endParaRPr lang="cs-CZ" sz="32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	HRÁČSKÁ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SESTAVA: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Primáš ( 1. hlas) 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Terc      ( 2. hlas) 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Violová kontra ( střední hlas) 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Basa     ( udává rytmus a základní harmonii) 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Klarinet  a cimbál ( změkčí melodii)</a:t>
            </a:r>
          </a:p>
          <a:p>
            <a:endParaRPr lang="cs-CZ" sz="3200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sz="3200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098" name="Picture 2" descr="C:\Documents and Settings\Papaya.PAPAYA-210C807A\Local Settings\Temporary Internet Files\Content.IE5\JGY1ZBL4\MC9003914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628800"/>
            <a:ext cx="2952327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25066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Ovlivnění romskou hudbou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46863"/>
            <a:ext cx="8229600" cy="4525963"/>
          </a:xfrm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Franc Liszt – obdivoval romské hudebníky, začal je nazývat gypsy 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Antonín Dvořák – Cikánské melodie</a:t>
            </a:r>
            <a:endParaRPr lang="cs-CZ" sz="3200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Motivy romské hudby se objevují v moderní hudbě ve všech žánrech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Bob Dylan 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3076" name="Picture 4" descr="C:\Documents and Settings\Papaya.PAPAYA-210C807A\Local Settings\Temporary Internet Files\Content.IE5\ZVQVZU6R\MC9002922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4" y="3717032"/>
            <a:ext cx="1296145" cy="2444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87701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Které nástroje jsou v 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typické romské 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kapele?</a:t>
            </a:r>
            <a:endParaRPr lang="cs-CZ" sz="32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525963"/>
          </a:xfrm>
        </p:spPr>
        <p:txBody>
          <a:bodyPr/>
          <a:lstStyle/>
          <a:p>
            <a:pPr marL="3657600" lvl="8" indent="0">
              <a:buNone/>
            </a:pPr>
            <a:endParaRPr lang="cs-CZ" sz="3200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a) klavír, saxofon, tympány</a:t>
            </a:r>
          </a:p>
          <a:p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b) housle, viola, cimbál </a:t>
            </a:r>
          </a:p>
          <a:p>
            <a:pPr marL="0" indent="0">
              <a:buNone/>
            </a:pP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c)  bubny, kytara, činely     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027" name="Picture 3" descr="C:\Documents and Settings\Papaya.PAPAYA-210C807A\Local Settings\Temporary Internet Files\Content.IE5\ZVQVZU6R\MC9003787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98125" y="2515057"/>
            <a:ext cx="2286242" cy="2858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52170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9" presetID="3" presetClass="emph" presetSubtype="2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Svůj zpěv doprovází: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	a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) kašláním, kýcháním, smrkáním </a:t>
            </a:r>
          </a:p>
          <a:p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  b) tleskáním, dupáním, výkřiky </a:t>
            </a:r>
          </a:p>
          <a:p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	c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) cinkáním, zvoněním, troubením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2050" name="Picture 2" descr="C:\Documents and Settings\Papaya.PAPAYA-210C807A\Local Settings\Temporary Internet Files\Content.IE5\UKGRO1PR\MM900041090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291813"/>
            <a:ext cx="2428309" cy="2335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00124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9" presetID="3" presetClass="emph" presetSubtype="2" fill="hold" nodeType="withEffect">
                                  <p:stCondLst>
                                    <p:cond delay="15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500"/>
                            </p:stCondLst>
                            <p:childTnLst>
                              <p:par>
                                <p:cTn id="4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Gypsy je název: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a) pro romského hudebníka </a:t>
            </a:r>
          </a:p>
          <a:p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b) pro romského dělníka </a:t>
            </a:r>
          </a:p>
          <a:p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c) pro romského tanečníka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3074" name="Picture 2" descr="C:\Documents and Settings\Papaya.PAPAYA-210C807A\Local Settings\Temporary Internet Files\Content.IE5\ZVQVZU6R\MC9002122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85450" y="4077071"/>
            <a:ext cx="2886950" cy="2622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91815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9" presetID="3" presetClass="emph" presetSubtype="2" fill="hold" nodeType="withEffect">
                                  <p:stCondLst>
                                    <p:cond delay="125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20688"/>
            <a:ext cx="6768752" cy="576064"/>
          </a:xfrm>
        </p:spPr>
        <p:txBody>
          <a:bodyPr>
            <a:normAutofit/>
          </a:bodyPr>
          <a:lstStyle/>
          <a:p>
            <a:pPr algn="l"/>
            <a:r>
              <a:rPr lang="cs-CZ" sz="16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1600" b="1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Použité zdroje:</a:t>
            </a:r>
            <a:r>
              <a:rPr lang="cs-CZ" sz="16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:</a:t>
            </a:r>
            <a:endParaRPr lang="cs-CZ" sz="1600" dirty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052736"/>
            <a:ext cx="8280920" cy="5328592"/>
          </a:xfrm>
        </p:spPr>
        <p:txBody>
          <a:bodyPr>
            <a:noAutofit/>
          </a:bodyPr>
          <a:lstStyle/>
          <a:p>
            <a:r>
              <a:rPr lang="cs-CZ" sz="1600" b="1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Kniha: </a:t>
            </a:r>
          </a:p>
          <a:p>
            <a:r>
              <a:rPr lang="cs-CZ" sz="16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Ševčíková,</a:t>
            </a:r>
            <a:r>
              <a:rPr lang="cs-CZ" sz="1600" i="1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V. </a:t>
            </a:r>
            <a:r>
              <a:rPr lang="cs-CZ" sz="1600" i="1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Slyšet, cítit a dotýkat se. </a:t>
            </a:r>
            <a:r>
              <a:rPr lang="cs-CZ" sz="16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Ostravská univerzita v Ostravě, </a:t>
            </a:r>
            <a:r>
              <a:rPr lang="cs-CZ" sz="16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2008</a:t>
            </a:r>
            <a:r>
              <a:rPr lang="cs-CZ" sz="16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16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ISBN  978 – 80- 7368- 569- 0 </a:t>
            </a:r>
          </a:p>
          <a:p>
            <a:r>
              <a:rPr lang="cs-CZ" sz="1600" b="1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Snímek č.2 </a:t>
            </a:r>
          </a:p>
          <a:p>
            <a:r>
              <a:rPr lang="cs-CZ" sz="16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[ 2011-11-19] Obrázek not byl použit z galerie Office. </a:t>
            </a:r>
          </a:p>
          <a:p>
            <a:r>
              <a:rPr lang="cs-CZ" sz="1600" b="1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Snímek č.3</a:t>
            </a:r>
            <a:r>
              <a:rPr lang="cs-CZ" sz="16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16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[ 2011-11-19] Obrázek mikrofonu byl použit z galerie Office. </a:t>
            </a:r>
          </a:p>
          <a:p>
            <a:r>
              <a:rPr lang="cs-CZ" sz="1600" b="1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Snímek č.4 </a:t>
            </a:r>
          </a:p>
          <a:p>
            <a:r>
              <a:rPr lang="cs-CZ" sz="16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[ 2011-11-19] Obrázek housle byl použit z galerie Office. </a:t>
            </a:r>
          </a:p>
          <a:p>
            <a:r>
              <a:rPr lang="cs-CZ" sz="1600" b="1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Snímek č.5 </a:t>
            </a:r>
          </a:p>
          <a:p>
            <a:r>
              <a:rPr lang="cs-CZ" sz="16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[ 2011-11-9] Obrázek houslista byl použit z galerie Office. </a:t>
            </a:r>
          </a:p>
          <a:p>
            <a:r>
              <a:rPr lang="cs-CZ" sz="1600" b="1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Snímek č.6 </a:t>
            </a:r>
          </a:p>
          <a:p>
            <a:r>
              <a:rPr lang="cs-CZ" sz="16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[ 2011-11-19] Obrázek byl houslista byl použit z galerie Office. </a:t>
            </a:r>
          </a:p>
          <a:p>
            <a:r>
              <a:rPr lang="cs-CZ" sz="1600" b="1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Snímek č.7 </a:t>
            </a:r>
          </a:p>
          <a:p>
            <a:r>
              <a:rPr lang="cs-CZ" sz="16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[ 2011-11-19] Obrázek ruce byl použit z galerie Office. </a:t>
            </a:r>
          </a:p>
          <a:p>
            <a:r>
              <a:rPr lang="cs-CZ" sz="1600" b="1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Snímek č.8 </a:t>
            </a:r>
          </a:p>
          <a:p>
            <a:r>
              <a:rPr lang="cs-CZ" sz="16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[ 2011-11-19] Obrázek hudebníci byl použit z galerie Office.</a:t>
            </a:r>
          </a:p>
          <a:p>
            <a:endParaRPr lang="cs-CZ" sz="2000" dirty="0" smtClean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000" dirty="0" smtClean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000" b="1" dirty="0" smtClean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000" b="1" dirty="0" smtClean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000" b="1" dirty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13505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lastní návrh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Vlastní 1">
      <a:dk1>
        <a:srgbClr val="B4DCFA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380</TotalTime>
  <Words>295</Words>
  <Application>Microsoft Office PowerPoint</Application>
  <PresentationFormat>Předvádění na obrazovce (4:3)</PresentationFormat>
  <Paragraphs>65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Vlastní návrh</vt:lpstr>
      <vt:lpstr>Motiv systému Office</vt:lpstr>
      <vt:lpstr>NÁZEV ŠKOLY: SPECIÁLNÍ ZÁKLADNÍ ŠKOLA  A MATEŘSKÁ ŠKOLA VARNSDORF AUTOR:   Ludmila Durgalová, 2011-11-19 NÁZEV:   VY_32_INOVACE_14_ Romská kultura TÉMA:    Romská hudba ČÍSLO PROJEKTU:  CZ.1.07/1.4.00/21.0640   Anotace: Materiál je určen pro 8. třídu, slouží k výkladu o romské hudbě.  </vt:lpstr>
      <vt:lpstr>ROMSKÁ HUDBA </vt:lpstr>
      <vt:lpstr>Romská píseň</vt:lpstr>
      <vt:lpstr>Cikánská kapela</vt:lpstr>
      <vt:lpstr>Ovlivnění romskou hudbou</vt:lpstr>
      <vt:lpstr>Které nástroje jsou v typické romské kapele?</vt:lpstr>
      <vt:lpstr>Svůj zpěv doprovází:</vt:lpstr>
      <vt:lpstr>Gypsy je název:</vt:lpstr>
      <vt:lpstr>   Použité zdroje::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papaya</dc:creator>
  <cp:lastModifiedBy>user</cp:lastModifiedBy>
  <cp:revision>45</cp:revision>
  <dcterms:created xsi:type="dcterms:W3CDTF">2011-11-20T15:14:39Z</dcterms:created>
  <dcterms:modified xsi:type="dcterms:W3CDTF">2012-03-27T19:41:41Z</dcterms:modified>
</cp:coreProperties>
</file>