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7" r:id="rId2"/>
    <p:sldId id="258" r:id="rId3"/>
    <p:sldId id="284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59" r:id="rId14"/>
    <p:sldId id="261" r:id="rId15"/>
    <p:sldId id="262" r:id="rId16"/>
    <p:sldId id="263" r:id="rId17"/>
    <p:sldId id="264" r:id="rId18"/>
    <p:sldId id="28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Angličtina 5.tř.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VY_32_INOVACE_PRESENT_CONTINUOUS_II.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 custLinFactNeighborX="-172" custLinFactNeighborY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81CEF3DD-91D8-42B0-A7CE-F63AA3B54D2D}" type="presOf" srcId="{BA9EE107-A5FB-41C4-9EF1-1CC153B68B3F}" destId="{9C0CD981-713F-47B3-AE2F-2963F2684A6F}" srcOrd="0" destOrd="0" presId="urn:microsoft.com/office/officeart/2008/layout/VerticalCurvedList"/>
    <dgm:cxn modelId="{A142ACD3-7B44-47A0-B67A-2FEBFE00BEFA}" type="presOf" srcId="{E392F34A-E55D-43D5-AEDD-49027298B816}" destId="{7DCEBD2C-792F-484E-9C96-926E03F540ED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6A2F7E6E-C352-4A57-BBCF-21AC6A15D436}" type="presOf" srcId="{60B5D622-D348-4384-9EFA-863CA4F7B7A3}" destId="{CAE44C5F-81A1-4D30-8D3F-2E663ECAC700}" srcOrd="0" destOrd="0" presId="urn:microsoft.com/office/officeart/2008/layout/VerticalCurvedList"/>
    <dgm:cxn modelId="{4B567725-0708-43D6-82AE-F4E0285C49A7}" type="presOf" srcId="{A6F0E638-0CDE-4E1F-BB57-10C18463C623}" destId="{7DCEBD2C-792F-484E-9C96-926E03F540ED}" srcOrd="0" destOrd="1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6F21099C-D3D2-418D-864B-0AE60C881700}" type="presOf" srcId="{F3C4A836-23AC-4E41-B6D6-51221E7E6743}" destId="{EF104B90-7E69-4918-A202-E6F91FC6E413}" srcOrd="0" destOrd="0" presId="urn:microsoft.com/office/officeart/2008/layout/VerticalCurvedList"/>
    <dgm:cxn modelId="{251A262C-ECEC-456A-90D6-B4368CC2547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5CA604CB-D175-4442-AF0C-6B8D92F14468}" type="presOf" srcId="{3061F91D-8548-4FCB-A021-DD835A272F0F}" destId="{88F378EC-C3F8-47CD-AEFF-49BA634320FB}" srcOrd="0" destOrd="0" presId="urn:microsoft.com/office/officeart/2008/layout/VerticalCurvedList"/>
    <dgm:cxn modelId="{F1C6B0ED-33D6-4758-95F6-A5EA6BD09FDF}" type="presOf" srcId="{8D78E2D7-18A7-41DD-9962-57B3FE2BEBDD}" destId="{A1781B13-DE10-4169-ABDE-0384026A6B34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D0A0353C-ED92-4A66-92BA-39CB86FF8BF9}" type="presParOf" srcId="{9C0CD981-713F-47B3-AE2F-2963F2684A6F}" destId="{96773A7D-3367-4F53-A2D2-EA5770AFFDB3}" srcOrd="0" destOrd="0" presId="urn:microsoft.com/office/officeart/2008/layout/VerticalCurvedList"/>
    <dgm:cxn modelId="{E9427D88-4378-4E25-8046-DDB2F7215B0A}" type="presParOf" srcId="{96773A7D-3367-4F53-A2D2-EA5770AFFDB3}" destId="{F31B7103-6E88-4DB9-9888-CB9E0B3FEEF8}" srcOrd="0" destOrd="0" presId="urn:microsoft.com/office/officeart/2008/layout/VerticalCurvedList"/>
    <dgm:cxn modelId="{75322FC8-5649-478A-B904-6ABA08D461A2}" type="presParOf" srcId="{F31B7103-6E88-4DB9-9888-CB9E0B3FEEF8}" destId="{F7A92DE4-3445-4B9B-AF3D-F2DA6F69C25D}" srcOrd="0" destOrd="0" presId="urn:microsoft.com/office/officeart/2008/layout/VerticalCurvedList"/>
    <dgm:cxn modelId="{F1386295-EE74-460A-8290-EF39C3311CAD}" type="presParOf" srcId="{F31B7103-6E88-4DB9-9888-CB9E0B3FEEF8}" destId="{EF104B90-7E69-4918-A202-E6F91FC6E413}" srcOrd="1" destOrd="0" presId="urn:microsoft.com/office/officeart/2008/layout/VerticalCurvedList"/>
    <dgm:cxn modelId="{C775FF5A-940C-4EAE-8165-655BB4BFA034}" type="presParOf" srcId="{F31B7103-6E88-4DB9-9888-CB9E0B3FEEF8}" destId="{F5A5022A-2B1C-4F3B-B289-BC099E9CE92F}" srcOrd="2" destOrd="0" presId="urn:microsoft.com/office/officeart/2008/layout/VerticalCurvedList"/>
    <dgm:cxn modelId="{FD0B6EFD-6792-47EA-8EA9-96DC2E2D741E}" type="presParOf" srcId="{F31B7103-6E88-4DB9-9888-CB9E0B3FEEF8}" destId="{F16BA6F4-95DE-4E28-BF94-6459A70C4A6D}" srcOrd="3" destOrd="0" presId="urn:microsoft.com/office/officeart/2008/layout/VerticalCurvedList"/>
    <dgm:cxn modelId="{FE10FAA9-6834-4C71-898E-F7C3F8B1AD7C}" type="presParOf" srcId="{96773A7D-3367-4F53-A2D2-EA5770AFFDB3}" destId="{F036299F-AF4D-4DAF-ABF5-87E8CC3FEF1B}" srcOrd="1" destOrd="0" presId="urn:microsoft.com/office/officeart/2008/layout/VerticalCurvedList"/>
    <dgm:cxn modelId="{F4445736-4137-4EBA-B657-DE020DAEC33D}" type="presParOf" srcId="{96773A7D-3367-4F53-A2D2-EA5770AFFDB3}" destId="{40B95986-31F6-48A6-A8D8-D04AC3BEDA92}" srcOrd="2" destOrd="0" presId="urn:microsoft.com/office/officeart/2008/layout/VerticalCurvedList"/>
    <dgm:cxn modelId="{393B8A60-0819-4FA8-BCB7-8BDFFA828AE5}" type="presParOf" srcId="{40B95986-31F6-48A6-A8D8-D04AC3BEDA92}" destId="{112F553D-60C2-4CC4-948D-0369F51C4DB0}" srcOrd="0" destOrd="0" presId="urn:microsoft.com/office/officeart/2008/layout/VerticalCurvedList"/>
    <dgm:cxn modelId="{C65F6041-A765-46EB-BA2B-17E37DF8FB41}" type="presParOf" srcId="{96773A7D-3367-4F53-A2D2-EA5770AFFDB3}" destId="{A1781B13-DE10-4169-ABDE-0384026A6B34}" srcOrd="3" destOrd="0" presId="urn:microsoft.com/office/officeart/2008/layout/VerticalCurvedList"/>
    <dgm:cxn modelId="{D69F54E1-C4A9-484D-AEA4-FE18CDC4E54A}" type="presParOf" srcId="{96773A7D-3367-4F53-A2D2-EA5770AFFDB3}" destId="{65CD74A9-3E7B-49D7-95DD-EB8B72D6CA84}" srcOrd="4" destOrd="0" presId="urn:microsoft.com/office/officeart/2008/layout/VerticalCurvedList"/>
    <dgm:cxn modelId="{C5BB59C0-F23A-4FD3-8119-E411F18B0C46}" type="presParOf" srcId="{65CD74A9-3E7B-49D7-95DD-EB8B72D6CA84}" destId="{2741B69B-255D-4143-BECE-5BD9035A4FC6}" srcOrd="0" destOrd="0" presId="urn:microsoft.com/office/officeart/2008/layout/VerticalCurvedList"/>
    <dgm:cxn modelId="{7418604E-F879-4CB7-A4B1-54807E85F0D2}" type="presParOf" srcId="{96773A7D-3367-4F53-A2D2-EA5770AFFDB3}" destId="{7DCEBD2C-792F-484E-9C96-926E03F540ED}" srcOrd="5" destOrd="0" presId="urn:microsoft.com/office/officeart/2008/layout/VerticalCurvedList"/>
    <dgm:cxn modelId="{677DC55D-4F0A-48DE-BCCC-64D38D5C39A9}" type="presParOf" srcId="{96773A7D-3367-4F53-A2D2-EA5770AFFDB3}" destId="{8E391AE5-35EA-4A7F-ACFF-6E662A0BD046}" srcOrd="6" destOrd="0" presId="urn:microsoft.com/office/officeart/2008/layout/VerticalCurvedList"/>
    <dgm:cxn modelId="{AA3D2256-D2B5-48DD-9CFD-910F25996DD8}" type="presParOf" srcId="{8E391AE5-35EA-4A7F-ACFF-6E662A0BD046}" destId="{EB133F34-59A3-4639-B813-3EF5396EC28B}" srcOrd="0" destOrd="0" presId="urn:microsoft.com/office/officeart/2008/layout/VerticalCurvedList"/>
    <dgm:cxn modelId="{059F904E-411B-426A-BC63-8A13DA5EA33F}" type="presParOf" srcId="{96773A7D-3367-4F53-A2D2-EA5770AFFDB3}" destId="{88F378EC-C3F8-47CD-AEFF-49BA634320FB}" srcOrd="7" destOrd="0" presId="urn:microsoft.com/office/officeart/2008/layout/VerticalCurvedList"/>
    <dgm:cxn modelId="{CA7146B1-427A-4A8B-AEC0-63BB183113D7}" type="presParOf" srcId="{96773A7D-3367-4F53-A2D2-EA5770AFFDB3}" destId="{0C1D6B2A-9239-4220-B9D4-EF24FF044C0E}" srcOrd="8" destOrd="0" presId="urn:microsoft.com/office/officeart/2008/layout/VerticalCurvedList"/>
    <dgm:cxn modelId="{AAD78AF6-99DE-4E40-8840-FEF04BCB8806}" type="presParOf" srcId="{0C1D6B2A-9239-4220-B9D4-EF24FF044C0E}" destId="{A6FEC19F-0F90-4EC7-BB21-E0ADFEFFA617}" srcOrd="0" destOrd="0" presId="urn:microsoft.com/office/officeart/2008/layout/VerticalCurvedList"/>
    <dgm:cxn modelId="{FD7CDFB6-F1AB-4D8B-9B13-65D910F0F605}" type="presParOf" srcId="{96773A7D-3367-4F53-A2D2-EA5770AFFDB3}" destId="{CAE44C5F-81A1-4D30-8D3F-2E663ECAC700}" srcOrd="9" destOrd="0" presId="urn:microsoft.com/office/officeart/2008/layout/VerticalCurvedList"/>
    <dgm:cxn modelId="{414501C7-AE29-4B89-9EFF-DEE7DDD6F7B2}" type="presParOf" srcId="{96773A7D-3367-4F53-A2D2-EA5770AFFDB3}" destId="{053E2699-E7D5-4B6C-A824-2ED732C32228}" srcOrd="10" destOrd="0" presId="urn:microsoft.com/office/officeart/2008/layout/VerticalCurvedList"/>
    <dgm:cxn modelId="{7BD93132-F231-4287-96BC-D829A7C16576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76085" y="792088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leden 2014</a:t>
          </a:r>
          <a:endParaRPr lang="cs-CZ" sz="2000" b="1" kern="1200" dirty="0"/>
        </a:p>
      </dsp:txBody>
      <dsp:txXfrm>
        <a:off x="576085" y="792088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Angličtina 5.tř.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VY_32_INOVACE_PRESENT_CONTINUOUS_II.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330E56-BC9B-4F1F-90F1-7EDB4F140BDD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5D21F3-B5A8-4C19-B72A-C02DD0DAF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8651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7811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049E9-3BE2-4097-959B-5E40DFAA8CF5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A0A96-B692-49C0-A254-6807AEFBD3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049E9-3BE2-4097-959B-5E40DFAA8CF5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A0A96-B692-49C0-A254-6807AEFBD30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049E9-3BE2-4097-959B-5E40DFAA8CF5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A0A96-B692-49C0-A254-6807AEFBD3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049E9-3BE2-4097-959B-5E40DFAA8CF5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A0A96-B692-49C0-A254-6807AEFBD30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049E9-3BE2-4097-959B-5E40DFAA8CF5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A0A96-B692-49C0-A254-6807AEFBD3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049E9-3BE2-4097-959B-5E40DFAA8CF5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A0A96-B692-49C0-A254-6807AEFBD3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049E9-3BE2-4097-959B-5E40DFAA8CF5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A0A96-B692-49C0-A254-6807AEFBD3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049E9-3BE2-4097-959B-5E40DFAA8CF5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A0A96-B692-49C0-A254-6807AEFBD308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049E9-3BE2-4097-959B-5E40DFAA8CF5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A0A96-B692-49C0-A254-6807AEFBD30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049E9-3BE2-4097-959B-5E40DFAA8CF5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A0A96-B692-49C0-A254-6807AEFBD3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049E9-3BE2-4097-959B-5E40DFAA8CF5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A0A96-B692-49C0-A254-6807AEFBD308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0EC049E9-3BE2-4097-959B-5E40DFAA8CF5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F8BA0A96-B692-49C0-A254-6807AEFBD30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7" Type="http://schemas.openxmlformats.org/officeDocument/2006/relationships/image" Target="../media/image18.gif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gif"/><Relationship Id="rId5" Type="http://schemas.openxmlformats.org/officeDocument/2006/relationships/image" Target="../media/image10.gif"/><Relationship Id="rId4" Type="http://schemas.openxmlformats.org/officeDocument/2006/relationships/image" Target="../media/image16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7" Type="http://schemas.openxmlformats.org/officeDocument/2006/relationships/image" Target="../media/image18.gif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gif"/><Relationship Id="rId5" Type="http://schemas.openxmlformats.org/officeDocument/2006/relationships/image" Target="../media/image10.gif"/><Relationship Id="rId4" Type="http://schemas.openxmlformats.org/officeDocument/2006/relationships/image" Target="../media/image16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gif"/><Relationship Id="rId5" Type="http://schemas.openxmlformats.org/officeDocument/2006/relationships/image" Target="../media/image22.gif"/><Relationship Id="rId4" Type="http://schemas.openxmlformats.org/officeDocument/2006/relationships/image" Target="../media/image21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gif"/><Relationship Id="rId5" Type="http://schemas.openxmlformats.org/officeDocument/2006/relationships/image" Target="../media/image23.gif"/><Relationship Id="rId4" Type="http://schemas.openxmlformats.org/officeDocument/2006/relationships/image" Target="../media/image22.gi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gi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13369635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3019099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1"/>
          <p:cNvSpPr txBox="1"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dirty="0" smtClean="0"/>
              <a:t>Materiál slouží k </a:t>
            </a:r>
            <a:r>
              <a:rPr lang="cs-CZ" dirty="0" smtClean="0"/>
              <a:t>opakování a procvičení přítomného času průběhového</a:t>
            </a:r>
          </a:p>
          <a:p>
            <a:pPr algn="just"/>
            <a:r>
              <a:rPr lang="cs-CZ" dirty="0"/>
              <a:t>U</a:t>
            </a:r>
            <a:r>
              <a:rPr lang="cs-CZ" dirty="0" smtClean="0"/>
              <a:t>rčen pro </a:t>
            </a:r>
            <a:r>
              <a:rPr lang="cs-CZ" dirty="0" smtClean="0"/>
              <a:t>žáky 5. ročníku.</a:t>
            </a:r>
          </a:p>
          <a:p>
            <a:pPr algn="just"/>
            <a:r>
              <a:rPr lang="cs-CZ" dirty="0" smtClean="0"/>
              <a:t>Časová dotace – </a:t>
            </a:r>
            <a:r>
              <a:rPr lang="cs-CZ" dirty="0" smtClean="0"/>
              <a:t>20 </a:t>
            </a:r>
            <a:r>
              <a:rPr lang="cs-CZ" dirty="0" smtClean="0"/>
              <a:t>minut.</a:t>
            </a:r>
          </a:p>
          <a:p>
            <a:pPr algn="just"/>
            <a:r>
              <a:rPr lang="cs-CZ" dirty="0" err="1" smtClean="0"/>
              <a:t>Slidy</a:t>
            </a:r>
            <a:r>
              <a:rPr lang="cs-CZ" dirty="0" smtClean="0"/>
              <a:t> </a:t>
            </a:r>
            <a:r>
              <a:rPr lang="cs-CZ" dirty="0" smtClean="0"/>
              <a:t>4 </a:t>
            </a:r>
            <a:r>
              <a:rPr lang="cs-CZ" dirty="0" smtClean="0"/>
              <a:t>– </a:t>
            </a:r>
            <a:r>
              <a:rPr lang="cs-CZ" dirty="0" smtClean="0"/>
              <a:t>6 </a:t>
            </a:r>
            <a:r>
              <a:rPr lang="cs-CZ" dirty="0" smtClean="0"/>
              <a:t>připomenou dětem základní gramatiku, ve snímcích 7 – 12 se </a:t>
            </a:r>
            <a:r>
              <a:rPr lang="cs-CZ" dirty="0" smtClean="0"/>
              <a:t>ocitáme v „bláznivém světě“ zvířat, která přemýšlejí o tom, co dělají členové jejich rodiny (kliknutím na základní otázku se objeví zvíře, kliknutím na něj otázka („Co asi právě dělá…?“), kliknutím na bublinu se objeví animace činnosti člena rodiny a klikem na úvodní zvíře(to, které přemýšlí) se objeví i věta, která popíše, co daný člen dělá (tyto činnosti předpokládají i ústní práci učitel-žák, protože možných činností je více). U </a:t>
            </a:r>
            <a:r>
              <a:rPr lang="cs-CZ" dirty="0" err="1" smtClean="0"/>
              <a:t>slidu</a:t>
            </a:r>
            <a:r>
              <a:rPr lang="cs-CZ" dirty="0" smtClean="0"/>
              <a:t> 9 lze navíc rozkliknout i </a:t>
            </a:r>
            <a:r>
              <a:rPr lang="cs-CZ" dirty="0" err="1" smtClean="0"/>
              <a:t>odpověd</a:t>
            </a:r>
            <a:r>
              <a:rPr lang="cs-CZ" dirty="0" smtClean="0"/>
              <a:t>. </a:t>
            </a:r>
            <a:r>
              <a:rPr lang="cs-CZ" dirty="0" err="1" smtClean="0"/>
              <a:t>Slidy</a:t>
            </a:r>
            <a:r>
              <a:rPr lang="cs-CZ" dirty="0" smtClean="0"/>
              <a:t> 13-17 jsou opakovací, děti  kliknout na postavu(zvíře) se zmíněnou činností, při </a:t>
            </a:r>
            <a:r>
              <a:rPr lang="cs-CZ" dirty="0" err="1" smtClean="0"/>
              <a:t>správne</a:t>
            </a:r>
            <a:r>
              <a:rPr lang="cs-CZ" dirty="0" smtClean="0"/>
              <a:t> doputuje obrázek na své místo, objeví se BINGO, při špatné obrázek mizí. V závěru zůstane vždy na snímku oznamovací věta a obrázek. </a:t>
            </a:r>
            <a:endParaRPr lang="cs-CZ" dirty="0"/>
          </a:p>
          <a:p>
            <a:pPr algn="just"/>
            <a:r>
              <a:rPr lang="cs-CZ" dirty="0" smtClean="0"/>
              <a:t>V materiálu je ve velké míře využito animovaných </a:t>
            </a:r>
            <a:r>
              <a:rPr lang="cs-CZ" dirty="0" err="1" smtClean="0"/>
              <a:t>gifů</a:t>
            </a:r>
            <a:r>
              <a:rPr lang="cs-CZ" dirty="0" smtClean="0"/>
              <a:t>, opět k uvědomění si probíhající  činnosti</a:t>
            </a:r>
          </a:p>
          <a:p>
            <a:pPr algn="just"/>
            <a:r>
              <a:rPr lang="cs-CZ" dirty="0" smtClean="0"/>
              <a:t>Materiál </a:t>
            </a:r>
            <a:r>
              <a:rPr lang="cs-CZ" dirty="0" smtClean="0"/>
              <a:t>obsahuje </a:t>
            </a:r>
            <a:r>
              <a:rPr lang="cs-CZ" dirty="0" smtClean="0"/>
              <a:t>18 </a:t>
            </a:r>
            <a:r>
              <a:rPr lang="cs-CZ" dirty="0" smtClean="0"/>
              <a:t>stran a je určen k interaktivní výuce.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898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852936"/>
            <a:ext cx="7848872" cy="1728192"/>
          </a:xfrm>
        </p:spPr>
        <p:txBody>
          <a:bodyPr>
            <a:normAutofit fontScale="90000"/>
          </a:bodyPr>
          <a:lstStyle/>
          <a:p>
            <a:r>
              <a:rPr lang="cs-CZ" sz="6600" dirty="0" err="1" smtClean="0">
                <a:solidFill>
                  <a:schemeClr val="tx2"/>
                </a:solidFill>
              </a:rPr>
              <a:t>Present</a:t>
            </a:r>
            <a:r>
              <a:rPr lang="cs-CZ" sz="6600" dirty="0" smtClean="0">
                <a:solidFill>
                  <a:schemeClr val="tx2"/>
                </a:solidFill>
              </a:rPr>
              <a:t> </a:t>
            </a:r>
            <a:r>
              <a:rPr lang="cs-CZ" sz="6600" dirty="0" err="1" smtClean="0">
                <a:solidFill>
                  <a:schemeClr val="tx2"/>
                </a:solidFill>
              </a:rPr>
              <a:t>continuous</a:t>
            </a:r>
            <a:r>
              <a:rPr lang="cs-CZ" sz="6600" dirty="0" smtClean="0">
                <a:solidFill>
                  <a:schemeClr val="tx2"/>
                </a:solidFill>
              </a:rPr>
              <a:t> II.</a:t>
            </a:r>
            <a:br>
              <a:rPr lang="cs-CZ" sz="6600" dirty="0" smtClean="0">
                <a:solidFill>
                  <a:schemeClr val="tx2"/>
                </a:solidFill>
              </a:rPr>
            </a:br>
            <a:r>
              <a:rPr lang="cs-CZ" sz="6600" dirty="0" smtClean="0">
                <a:solidFill>
                  <a:schemeClr val="tx2"/>
                </a:solidFill>
              </a:rPr>
              <a:t>A </a:t>
            </a:r>
            <a:r>
              <a:rPr lang="cs-CZ" sz="6600" dirty="0" err="1" smtClean="0">
                <a:solidFill>
                  <a:schemeClr val="tx2"/>
                </a:solidFill>
              </a:rPr>
              <a:t>crazy</a:t>
            </a:r>
            <a:r>
              <a:rPr lang="cs-CZ" sz="6600" dirty="0" smtClean="0">
                <a:solidFill>
                  <a:schemeClr val="tx2"/>
                </a:solidFill>
              </a:rPr>
              <a:t> </a:t>
            </a:r>
            <a:r>
              <a:rPr lang="cs-CZ" sz="6600" dirty="0" err="1" smtClean="0">
                <a:solidFill>
                  <a:schemeClr val="tx2"/>
                </a:solidFill>
              </a:rPr>
              <a:t>world</a:t>
            </a:r>
            <a:endParaRPr lang="cs-CZ" sz="6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6148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467544" y="2060848"/>
            <a:ext cx="3888432" cy="2677656"/>
            <a:chOff x="986020" y="2826242"/>
            <a:chExt cx="3456384" cy="2387144"/>
          </a:xfrm>
        </p:grpSpPr>
        <p:sp>
          <p:nvSpPr>
            <p:cNvPr id="5" name="TextovéPole 4"/>
            <p:cNvSpPr txBox="1"/>
            <p:nvPr/>
          </p:nvSpPr>
          <p:spPr>
            <a:xfrm>
              <a:off x="986020" y="2826242"/>
              <a:ext cx="3456384" cy="2387144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 w="38100"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sg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.</a:t>
              </a:r>
            </a:p>
            <a:p>
              <a:pPr marL="342900" indent="-342900">
                <a:buAutoNum type="arabicPeriod"/>
              </a:pP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I  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am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(</a:t>
              </a: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I´m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)         </a:t>
              </a:r>
            </a:p>
            <a:p>
              <a:pPr marL="342900" indent="-342900">
                <a:buAutoNum type="arabicPeriod"/>
              </a:pP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You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are</a:t>
              </a:r>
            </a:p>
            <a:p>
              <a:pPr marL="342900" indent="-342900">
                <a:buFontTx/>
                <a:buAutoNum type="arabicPeriod"/>
              </a:pPr>
              <a:r>
                <a:rPr lang="cs-CZ" sz="2800" dirty="0">
                  <a:solidFill>
                    <a:schemeClr val="bg2">
                      <a:lumMod val="25000"/>
                    </a:schemeClr>
                  </a:solidFill>
                </a:rPr>
                <a:t>He 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is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                   </a:t>
              </a: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going</a:t>
              </a:r>
              <a:endParaRPr lang="cs-CZ" sz="2800" dirty="0">
                <a:solidFill>
                  <a:schemeClr val="bg2">
                    <a:lumMod val="25000"/>
                  </a:schemeClr>
                </a:solidFill>
              </a:endParaRPr>
            </a:p>
            <a:p>
              <a:r>
                <a:rPr lang="cs-CZ" sz="2800" dirty="0">
                  <a:solidFill>
                    <a:schemeClr val="bg2">
                      <a:lumMod val="25000"/>
                    </a:schemeClr>
                  </a:solidFill>
                </a:rPr>
                <a:t> 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 </a:t>
              </a: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She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is</a:t>
              </a:r>
              <a:endParaRPr lang="cs-CZ" sz="2800" b="1" dirty="0" smtClean="0">
                <a:solidFill>
                  <a:srgbClr val="FF0000"/>
                </a:solidFill>
              </a:endParaRPr>
            </a:p>
            <a:p>
              <a:r>
                <a:rPr lang="cs-CZ" sz="2800" dirty="0">
                  <a:solidFill>
                    <a:schemeClr val="bg2">
                      <a:lumMod val="25000"/>
                    </a:schemeClr>
                  </a:solidFill>
                </a:rPr>
                <a:t> 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 </a:t>
              </a: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It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is</a:t>
              </a:r>
              <a:endParaRPr lang="cs-CZ" sz="2800" b="1" dirty="0" smtClean="0">
                <a:solidFill>
                  <a:srgbClr val="FF0000"/>
                </a:solidFill>
              </a:endParaRPr>
            </a:p>
          </p:txBody>
        </p:sp>
        <p:sp>
          <p:nvSpPr>
            <p:cNvPr id="6" name="Pravá složená závorka 5"/>
            <p:cNvSpPr/>
            <p:nvPr/>
          </p:nvSpPr>
          <p:spPr>
            <a:xfrm>
              <a:off x="2827807" y="3359383"/>
              <a:ext cx="448049" cy="1720058"/>
            </a:xfrm>
            <a:prstGeom prst="rightBrace">
              <a:avLst/>
            </a:prstGeom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5131841" y="2276291"/>
            <a:ext cx="3456384" cy="2246769"/>
            <a:chOff x="5004048" y="2276291"/>
            <a:chExt cx="3456384" cy="2246769"/>
          </a:xfrm>
        </p:grpSpPr>
        <p:sp>
          <p:nvSpPr>
            <p:cNvPr id="7" name="TextovéPole 6"/>
            <p:cNvSpPr txBox="1"/>
            <p:nvPr/>
          </p:nvSpPr>
          <p:spPr>
            <a:xfrm>
              <a:off x="5004048" y="2276291"/>
              <a:ext cx="3456384" cy="2246769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 w="38100"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pl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.</a:t>
              </a:r>
            </a:p>
            <a:p>
              <a:pPr marL="342900" indent="-342900">
                <a:buAutoNum type="arabicPeriod"/>
              </a:pPr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We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are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  </a:t>
              </a:r>
            </a:p>
            <a:p>
              <a:pPr marL="342900" indent="-342900">
                <a:buAutoNum type="arabicPeriod"/>
              </a:pPr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You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800" b="1" dirty="0">
                  <a:solidFill>
                    <a:srgbClr val="FF0000"/>
                  </a:solidFill>
                </a:rPr>
                <a:t>are</a:t>
              </a:r>
              <a:r>
                <a:rPr lang="cs-CZ" sz="2800" dirty="0">
                  <a:solidFill>
                    <a:schemeClr val="accent2">
                      <a:lumMod val="50000"/>
                    </a:schemeClr>
                  </a:solidFill>
                </a:rPr>
                <a:t>  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    </a:t>
              </a:r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going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</a:t>
              </a:r>
            </a:p>
            <a:p>
              <a:pPr marL="342900" indent="-342900">
                <a:buAutoNum type="arabicPeriod"/>
              </a:pPr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They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are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</a:t>
              </a:r>
            </a:p>
            <a:p>
              <a:r>
                <a:rPr lang="cs-CZ" sz="2800" dirty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 </a:t>
              </a:r>
            </a:p>
          </p:txBody>
        </p:sp>
        <p:sp>
          <p:nvSpPr>
            <p:cNvPr id="8" name="Pravá složená závorka 7"/>
            <p:cNvSpPr/>
            <p:nvPr/>
          </p:nvSpPr>
          <p:spPr>
            <a:xfrm>
              <a:off x="6884488" y="2845402"/>
              <a:ext cx="252027" cy="1172240"/>
            </a:xfrm>
            <a:prstGeom prst="rightBrace">
              <a:avLst/>
            </a:prstGeom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349437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323528" y="1985973"/>
            <a:ext cx="3888432" cy="2677656"/>
            <a:chOff x="986020" y="1883865"/>
            <a:chExt cx="3456384" cy="2387144"/>
          </a:xfrm>
        </p:grpSpPr>
        <p:sp>
          <p:nvSpPr>
            <p:cNvPr id="5" name="TextovéPole 4"/>
            <p:cNvSpPr txBox="1"/>
            <p:nvPr/>
          </p:nvSpPr>
          <p:spPr>
            <a:xfrm>
              <a:off x="986020" y="1883865"/>
              <a:ext cx="3456384" cy="2387144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 w="38100"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sg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.</a:t>
              </a:r>
            </a:p>
            <a:p>
              <a:pPr marL="342900" indent="-342900">
                <a:buAutoNum type="arabicPeriod"/>
              </a:pP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I  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am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 not</a:t>
              </a:r>
              <a:endParaRPr lang="cs-CZ" sz="2800" dirty="0" smtClean="0">
                <a:solidFill>
                  <a:schemeClr val="bg2">
                    <a:lumMod val="25000"/>
                  </a:schemeClr>
                </a:solidFill>
              </a:endParaRPr>
            </a:p>
            <a:p>
              <a:pPr marL="342900" indent="-342900">
                <a:buAutoNum type="arabicPeriod"/>
              </a:pP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You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aren‘t</a:t>
              </a:r>
              <a:endParaRPr lang="cs-CZ" sz="2800" b="1" dirty="0" smtClean="0">
                <a:solidFill>
                  <a:srgbClr val="FF0000"/>
                </a:solidFill>
              </a:endParaRPr>
            </a:p>
            <a:p>
              <a:pPr marL="342900" indent="-342900">
                <a:buFontTx/>
                <a:buAutoNum type="arabicPeriod"/>
              </a:pPr>
              <a:r>
                <a:rPr lang="cs-CZ" sz="2800" dirty="0">
                  <a:solidFill>
                    <a:schemeClr val="bg2">
                      <a:lumMod val="25000"/>
                    </a:schemeClr>
                  </a:solidFill>
                </a:rPr>
                <a:t>He 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isn‘t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            </a:t>
              </a: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going</a:t>
              </a:r>
              <a:endParaRPr lang="cs-CZ" sz="2800" dirty="0">
                <a:solidFill>
                  <a:schemeClr val="bg2">
                    <a:lumMod val="25000"/>
                  </a:schemeClr>
                </a:solidFill>
              </a:endParaRPr>
            </a:p>
            <a:p>
              <a:r>
                <a:rPr lang="cs-CZ" sz="2800" dirty="0">
                  <a:solidFill>
                    <a:schemeClr val="bg2">
                      <a:lumMod val="25000"/>
                    </a:schemeClr>
                  </a:solidFill>
                </a:rPr>
                <a:t> 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 </a:t>
              </a: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She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isn‘t</a:t>
              </a:r>
              <a:endParaRPr lang="cs-CZ" sz="2800" b="1" dirty="0" smtClean="0">
                <a:solidFill>
                  <a:srgbClr val="FF0000"/>
                </a:solidFill>
              </a:endParaRPr>
            </a:p>
            <a:p>
              <a:r>
                <a:rPr lang="cs-CZ" sz="2800" dirty="0">
                  <a:solidFill>
                    <a:schemeClr val="bg2">
                      <a:lumMod val="25000"/>
                    </a:schemeClr>
                  </a:solidFill>
                </a:rPr>
                <a:t> 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 </a:t>
              </a: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It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isn‘t</a:t>
              </a:r>
              <a:endParaRPr lang="cs-CZ" sz="2800" b="1" dirty="0" smtClean="0">
                <a:solidFill>
                  <a:srgbClr val="FF0000"/>
                </a:solidFill>
              </a:endParaRPr>
            </a:p>
          </p:txBody>
        </p:sp>
        <p:sp>
          <p:nvSpPr>
            <p:cNvPr id="6" name="Pravá složená závorka 5"/>
            <p:cNvSpPr/>
            <p:nvPr/>
          </p:nvSpPr>
          <p:spPr>
            <a:xfrm>
              <a:off x="2739167" y="2461838"/>
              <a:ext cx="448049" cy="1570737"/>
            </a:xfrm>
            <a:prstGeom prst="rightBrace">
              <a:avLst/>
            </a:prstGeom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4863780" y="2204864"/>
            <a:ext cx="3888432" cy="2246769"/>
            <a:chOff x="5004048" y="2276291"/>
            <a:chExt cx="3456384" cy="2246769"/>
          </a:xfrm>
        </p:grpSpPr>
        <p:sp>
          <p:nvSpPr>
            <p:cNvPr id="7" name="TextovéPole 6"/>
            <p:cNvSpPr txBox="1"/>
            <p:nvPr/>
          </p:nvSpPr>
          <p:spPr>
            <a:xfrm>
              <a:off x="5004048" y="2276291"/>
              <a:ext cx="3456384" cy="2246769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 w="38100"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pl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.</a:t>
              </a:r>
            </a:p>
            <a:p>
              <a:pPr marL="342900" indent="-342900">
                <a:buAutoNum type="arabicPeriod"/>
              </a:pPr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We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aren‘t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  </a:t>
              </a:r>
            </a:p>
            <a:p>
              <a:pPr marL="342900" indent="-342900">
                <a:buAutoNum type="arabicPeriod"/>
              </a:pPr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You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aren‘t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      </a:t>
              </a:r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going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</a:t>
              </a:r>
            </a:p>
            <a:p>
              <a:pPr marL="342900" indent="-342900">
                <a:buAutoNum type="arabicPeriod"/>
              </a:pPr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They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aren‘t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</a:t>
              </a:r>
            </a:p>
            <a:p>
              <a:r>
                <a:rPr lang="cs-CZ" sz="2800" dirty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 </a:t>
              </a:r>
            </a:p>
          </p:txBody>
        </p:sp>
        <p:sp>
          <p:nvSpPr>
            <p:cNvPr id="8" name="Pravá složená závorka 7"/>
            <p:cNvSpPr/>
            <p:nvPr/>
          </p:nvSpPr>
          <p:spPr>
            <a:xfrm>
              <a:off x="6884488" y="2845402"/>
              <a:ext cx="252027" cy="1172240"/>
            </a:xfrm>
            <a:prstGeom prst="rightBrace">
              <a:avLst/>
            </a:prstGeom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" name="Obdélník 8"/>
          <p:cNvSpPr/>
          <p:nvPr/>
        </p:nvSpPr>
        <p:spPr>
          <a:xfrm>
            <a:off x="323853" y="5585945"/>
            <a:ext cx="3968672" cy="72008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rgbClr val="FF0000"/>
                </a:solidFill>
              </a:rPr>
              <a:t>aren‘t</a:t>
            </a:r>
            <a:r>
              <a:rPr lang="cs-CZ" sz="2800" dirty="0" smtClean="0">
                <a:solidFill>
                  <a:srgbClr val="FF0000"/>
                </a:solidFill>
              </a:rPr>
              <a:t> = are + not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23660" y="5585945"/>
            <a:ext cx="3968672" cy="72008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rgbClr val="FF0000"/>
                </a:solidFill>
              </a:rPr>
              <a:t>isn‘t</a:t>
            </a:r>
            <a:r>
              <a:rPr lang="cs-CZ" sz="2800" dirty="0" smtClean="0">
                <a:solidFill>
                  <a:srgbClr val="FF0000"/>
                </a:solidFill>
              </a:rPr>
              <a:t> = </a:t>
            </a:r>
            <a:r>
              <a:rPr lang="cs-CZ" sz="2800" dirty="0" err="1" smtClean="0">
                <a:solidFill>
                  <a:srgbClr val="FF0000"/>
                </a:solidFill>
              </a:rPr>
              <a:t>is</a:t>
            </a:r>
            <a:r>
              <a:rPr lang="cs-CZ" sz="2800" dirty="0" smtClean="0">
                <a:solidFill>
                  <a:srgbClr val="FF0000"/>
                </a:solidFill>
              </a:rPr>
              <a:t> + not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771800" y="455305"/>
            <a:ext cx="3456384" cy="9361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/>
                </a:solidFill>
              </a:rPr>
              <a:t>Zápor</a:t>
            </a:r>
            <a:endParaRPr lang="cs-CZ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9507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50386" y="896765"/>
            <a:ext cx="3384376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are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playing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tennis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0386" y="2492896"/>
            <a:ext cx="1224136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Otázka: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0386" y="3184921"/>
            <a:ext cx="3384376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Are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playing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football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24256" y="2494348"/>
            <a:ext cx="1569803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Odpověď: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37684" y="3184921"/>
            <a:ext cx="4608512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are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       2.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am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1. No,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aren´t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   2. No, I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am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not.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3528" y="1699797"/>
            <a:ext cx="3438092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aren‘t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playing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tennis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49843" y="896765"/>
            <a:ext cx="4320480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(My)Hrajeme tenis.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(Právě teď)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22985" y="1699797"/>
            <a:ext cx="4752528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(My)Nehrajeme tenis.</a:t>
            </a:r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 (Právě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teď)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0386" y="5445224"/>
            <a:ext cx="3411234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playing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football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373688" y="5373216"/>
            <a:ext cx="2340260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he </a:t>
            </a:r>
            <a:r>
              <a:rPr lang="cs-CZ" sz="2400" b="1" dirty="0" err="1" smtClean="0">
                <a:solidFill>
                  <a:srgbClr val="FB4C29"/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No, he </a:t>
            </a:r>
            <a:r>
              <a:rPr lang="cs-CZ" sz="2400" b="1" dirty="0" err="1" smtClean="0">
                <a:solidFill>
                  <a:srgbClr val="FB4C29"/>
                </a:solidFill>
              </a:rPr>
              <a:t>isn‘t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7244" y="4304182"/>
            <a:ext cx="3384376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Am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playing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football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65485" y="4254187"/>
            <a:ext cx="2340260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I </a:t>
            </a:r>
            <a:r>
              <a:rPr lang="cs-CZ" sz="2400" b="1" dirty="0" err="1" smtClean="0">
                <a:solidFill>
                  <a:srgbClr val="FF0000"/>
                </a:solidFill>
              </a:rPr>
              <a:t>am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No, I </a:t>
            </a:r>
            <a:r>
              <a:rPr lang="cs-CZ" sz="2400" b="1" dirty="0" err="1" smtClean="0">
                <a:solidFill>
                  <a:srgbClr val="FF0000"/>
                </a:solidFill>
              </a:rPr>
              <a:t>am</a:t>
            </a:r>
            <a:r>
              <a:rPr lang="cs-CZ" sz="2400" b="1" dirty="0" smtClean="0">
                <a:solidFill>
                  <a:srgbClr val="FF0000"/>
                </a:solidFill>
              </a:rPr>
              <a:t> not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5598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10" grpId="0" animBg="1"/>
      <p:bldP spid="11" grpId="0" animBg="1"/>
      <p:bldP spid="12" grpId="0" build="p" animBg="1"/>
      <p:bldP spid="14" grpId="0" animBg="1"/>
      <p:bldP spid="16" grpId="0" animBg="1"/>
      <p:bldP spid="17" grpId="0" animBg="1"/>
      <p:bldP spid="18" grpId="0" animBg="1"/>
      <p:bldP spid="19" grpId="0" build="p" animBg="1"/>
      <p:bldP spid="15" grpId="0" animBg="1"/>
      <p:bldP spid="22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28174" y="908720"/>
            <a:ext cx="6487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a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crazy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world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…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Look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...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sym typeface="Wingdings" pitchFamily="2" charset="2"/>
              </a:rPr>
              <a:t>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099" name="Picture 3" descr="C:\Users\sen\AppData\Local\Microsoft\Windows\Temporary Internet Files\Content.IE5\ETR1H94E\MM91000114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356992"/>
            <a:ext cx="1937080" cy="2641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sen\AppData\Local\Microsoft\Windows\Temporary Internet Files\Content.IE5\WWS2MI0Z\MC900088508[1].wmf"/>
          <p:cNvPicPr>
            <a:picLocks noChangeAspect="1" noChangeArrowheads="1"/>
          </p:cNvPicPr>
          <p:nvPr/>
        </p:nvPicPr>
        <p:blipFill>
          <a:blip r:embed="rId3" cstate="print">
            <a:lum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097599"/>
            <a:ext cx="1779731" cy="1696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2898099" y="1916832"/>
            <a:ext cx="4283906" cy="1440160"/>
            <a:chOff x="2808374" y="2276872"/>
            <a:chExt cx="4283906" cy="1440160"/>
          </a:xfrm>
        </p:grpSpPr>
        <p:sp>
          <p:nvSpPr>
            <p:cNvPr id="3" name="Obláček 2"/>
            <p:cNvSpPr/>
            <p:nvPr/>
          </p:nvSpPr>
          <p:spPr>
            <a:xfrm>
              <a:off x="2808374" y="2276872"/>
              <a:ext cx="4283906" cy="1440160"/>
            </a:xfrm>
            <a:prstGeom prst="cloudCallout">
              <a:avLst>
                <a:gd name="adj1" fmla="val -58743"/>
                <a:gd name="adj2" fmla="val 103067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347864" y="2492896"/>
              <a:ext cx="3384376" cy="8377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What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is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my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husband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doing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?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Look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…</a:t>
              </a:r>
              <a:endParaRPr lang="cs-CZ" sz="2400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059832" y="2708920"/>
            <a:ext cx="3384376" cy="1078584"/>
            <a:chOff x="2808374" y="1890233"/>
            <a:chExt cx="4283906" cy="1440160"/>
          </a:xfrm>
        </p:grpSpPr>
        <p:sp>
          <p:nvSpPr>
            <p:cNvPr id="14" name="Obláček 13"/>
            <p:cNvSpPr/>
            <p:nvPr/>
          </p:nvSpPr>
          <p:spPr>
            <a:xfrm>
              <a:off x="2808374" y="1890233"/>
              <a:ext cx="4283906" cy="1440160"/>
            </a:xfrm>
            <a:prstGeom prst="cloudCallout">
              <a:avLst>
                <a:gd name="adj1" fmla="val -73100"/>
                <a:gd name="adj2" fmla="val 63505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3347864" y="2370970"/>
              <a:ext cx="3384376" cy="6164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He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is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boxing!!!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6819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28174" y="908720"/>
            <a:ext cx="6487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a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crazy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world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…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Look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...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sym typeface="Wingdings" pitchFamily="2" charset="2"/>
              </a:rPr>
              <a:t>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096406" y="1916832"/>
            <a:ext cx="4283906" cy="1440160"/>
            <a:chOff x="2808374" y="2276872"/>
            <a:chExt cx="4283906" cy="1440160"/>
          </a:xfrm>
        </p:grpSpPr>
        <p:sp>
          <p:nvSpPr>
            <p:cNvPr id="3" name="Obláček 2"/>
            <p:cNvSpPr/>
            <p:nvPr/>
          </p:nvSpPr>
          <p:spPr>
            <a:xfrm>
              <a:off x="2808374" y="2276872"/>
              <a:ext cx="4283906" cy="1440160"/>
            </a:xfrm>
            <a:prstGeom prst="cloudCallout">
              <a:avLst>
                <a:gd name="adj1" fmla="val -56846"/>
                <a:gd name="adj2" fmla="val 70615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347864" y="2492896"/>
              <a:ext cx="3384376" cy="8377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What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is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my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daughter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doing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?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Look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…</a:t>
              </a:r>
              <a:endParaRPr lang="cs-CZ" sz="2400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778505" y="2422424"/>
            <a:ext cx="3384376" cy="1078584"/>
            <a:chOff x="2808374" y="1890233"/>
            <a:chExt cx="4283906" cy="1440160"/>
          </a:xfrm>
        </p:grpSpPr>
        <p:sp>
          <p:nvSpPr>
            <p:cNvPr id="14" name="Obláček 13"/>
            <p:cNvSpPr/>
            <p:nvPr/>
          </p:nvSpPr>
          <p:spPr>
            <a:xfrm>
              <a:off x="2808374" y="1890233"/>
              <a:ext cx="4283906" cy="1440160"/>
            </a:xfrm>
            <a:prstGeom prst="cloudCallout">
              <a:avLst>
                <a:gd name="adj1" fmla="val -73100"/>
                <a:gd name="adj2" fmla="val 63505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3347863" y="2080477"/>
              <a:ext cx="3384376" cy="11095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She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is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learning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to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swim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!!!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pic>
        <p:nvPicPr>
          <p:cNvPr id="11" name="Picture 22" descr="C:\Users\sen\AppData\Local\Microsoft\Windows\Temporary Internet Files\Content.IE5\UMT1ZVB2\MM91000111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9768" y="3549025"/>
            <a:ext cx="2006226" cy="2507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sen\AppData\Local\Microsoft\Windows\Temporary Internet Files\Content.IE5\ETR1H94E\MC9002154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902" y="3140968"/>
            <a:ext cx="2181250" cy="2638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9220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28174" y="908720"/>
            <a:ext cx="6487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a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crazy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world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…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Look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...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sym typeface="Wingdings" pitchFamily="2" charset="2"/>
              </a:rPr>
              <a:t>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2898099" y="1916832"/>
            <a:ext cx="4283906" cy="1440160"/>
            <a:chOff x="2808374" y="2276872"/>
            <a:chExt cx="4283906" cy="1440160"/>
          </a:xfrm>
        </p:grpSpPr>
        <p:sp>
          <p:nvSpPr>
            <p:cNvPr id="3" name="Obláček 2"/>
            <p:cNvSpPr/>
            <p:nvPr/>
          </p:nvSpPr>
          <p:spPr>
            <a:xfrm>
              <a:off x="2808374" y="2276872"/>
              <a:ext cx="4283906" cy="1440160"/>
            </a:xfrm>
            <a:prstGeom prst="cloudCallout">
              <a:avLst>
                <a:gd name="adj1" fmla="val -58743"/>
                <a:gd name="adj2" fmla="val 103067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347864" y="2492896"/>
              <a:ext cx="3384376" cy="8377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What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is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my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husband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doing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?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Look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…</a:t>
              </a:r>
              <a:endParaRPr lang="cs-CZ" sz="2400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025344" y="2163939"/>
            <a:ext cx="4374771" cy="1078584"/>
            <a:chOff x="2808374" y="2294493"/>
            <a:chExt cx="4283906" cy="1440161"/>
          </a:xfrm>
        </p:grpSpPr>
        <p:sp>
          <p:nvSpPr>
            <p:cNvPr id="14" name="Obláček 13"/>
            <p:cNvSpPr/>
            <p:nvPr/>
          </p:nvSpPr>
          <p:spPr>
            <a:xfrm>
              <a:off x="2808374" y="2294493"/>
              <a:ext cx="4283906" cy="1440161"/>
            </a:xfrm>
            <a:prstGeom prst="cloudCallout">
              <a:avLst>
                <a:gd name="adj1" fmla="val -52198"/>
                <a:gd name="adj2" fmla="val 112488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3347863" y="2370970"/>
              <a:ext cx="3384376" cy="11095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He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is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leaving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me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,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because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he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loves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swan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!!!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pic>
        <p:nvPicPr>
          <p:cNvPr id="11" name="Picture 2" descr="C:\Users\sen\AppData\Local\Microsoft\Windows\Temporary Internet Files\Content.IE5\OKK7SFPI\MM91000112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217" y="4653136"/>
            <a:ext cx="2503748" cy="1877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sen\AppData\Local\Microsoft\Windows\Temporary Internet Files\Content.IE5\NS4GRBO0\MC9003358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8174" y="3573017"/>
            <a:ext cx="1720139" cy="1565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6012160" y="3573016"/>
            <a:ext cx="1378612" cy="936104"/>
            <a:chOff x="7182005" y="1700809"/>
            <a:chExt cx="1570743" cy="1152127"/>
          </a:xfrm>
        </p:grpSpPr>
        <p:pic>
          <p:nvPicPr>
            <p:cNvPr id="6151" name="Picture 7" descr="C:\Users\sen\AppData\Local\Microsoft\Windows\Temporary Internet Files\Content.IE5\OKK7SFPI\MC900030469[1].wmf"/>
            <p:cNvPicPr>
              <a:picLocks noChangeAspect="1" noChangeArrowheads="1"/>
            </p:cNvPicPr>
            <p:nvPr/>
          </p:nvPicPr>
          <p:blipFill>
            <a:blip r:embed="rId4" cstate="print">
              <a:lum bright="20000" contras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7581" y="1916832"/>
              <a:ext cx="922615" cy="634878"/>
            </a:xfrm>
            <a:prstGeom prst="cloud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Obláček 5"/>
            <p:cNvSpPr/>
            <p:nvPr/>
          </p:nvSpPr>
          <p:spPr>
            <a:xfrm>
              <a:off x="7182005" y="1700809"/>
              <a:ext cx="1570743" cy="1152127"/>
            </a:xfrm>
            <a:prstGeom prst="cloudCallout">
              <a:avLst>
                <a:gd name="adj1" fmla="val -30606"/>
                <a:gd name="adj2" fmla="val 120727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Srdce 6"/>
            <p:cNvSpPr/>
            <p:nvPr/>
          </p:nvSpPr>
          <p:spPr>
            <a:xfrm>
              <a:off x="7452320" y="2221183"/>
              <a:ext cx="160844" cy="199705"/>
            </a:xfrm>
            <a:prstGeom prst="hear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Srdce 19"/>
            <p:cNvSpPr/>
            <p:nvPr/>
          </p:nvSpPr>
          <p:spPr>
            <a:xfrm>
              <a:off x="7963184" y="2524300"/>
              <a:ext cx="209216" cy="167077"/>
            </a:xfrm>
            <a:prstGeom prst="hear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Srdce 20"/>
            <p:cNvSpPr/>
            <p:nvPr/>
          </p:nvSpPr>
          <p:spPr>
            <a:xfrm>
              <a:off x="8399773" y="1816979"/>
              <a:ext cx="160844" cy="199705"/>
            </a:xfrm>
            <a:prstGeom prst="hear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362463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28174" y="908720"/>
            <a:ext cx="6487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a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crazy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world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…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Look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...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sym typeface="Wingdings" pitchFamily="2" charset="2"/>
              </a:rPr>
              <a:t>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2898099" y="1916832"/>
            <a:ext cx="4283906" cy="1440160"/>
            <a:chOff x="2808374" y="2276872"/>
            <a:chExt cx="4283906" cy="1440160"/>
          </a:xfrm>
        </p:grpSpPr>
        <p:sp>
          <p:nvSpPr>
            <p:cNvPr id="3" name="Obláček 2"/>
            <p:cNvSpPr/>
            <p:nvPr/>
          </p:nvSpPr>
          <p:spPr>
            <a:xfrm>
              <a:off x="2808374" y="2276872"/>
              <a:ext cx="4283906" cy="1440160"/>
            </a:xfrm>
            <a:prstGeom prst="cloudCallout">
              <a:avLst>
                <a:gd name="adj1" fmla="val -58743"/>
                <a:gd name="adj2" fmla="val 103067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347864" y="2492896"/>
              <a:ext cx="3384376" cy="8377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What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is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my son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doing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?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Look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…</a:t>
              </a:r>
              <a:endParaRPr lang="cs-CZ" sz="2400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200773" y="2132856"/>
            <a:ext cx="3384376" cy="1078584"/>
            <a:chOff x="2808374" y="1890233"/>
            <a:chExt cx="4283906" cy="1440160"/>
          </a:xfrm>
        </p:grpSpPr>
        <p:sp>
          <p:nvSpPr>
            <p:cNvPr id="14" name="Obláček 13"/>
            <p:cNvSpPr/>
            <p:nvPr/>
          </p:nvSpPr>
          <p:spPr>
            <a:xfrm>
              <a:off x="2808374" y="1890233"/>
              <a:ext cx="4283906" cy="1440160"/>
            </a:xfrm>
            <a:prstGeom prst="cloudCallout">
              <a:avLst>
                <a:gd name="adj1" fmla="val -89911"/>
                <a:gd name="adj2" fmla="val 121908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3347864" y="2370970"/>
              <a:ext cx="3384376" cy="6164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He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is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listening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!!!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pic>
        <p:nvPicPr>
          <p:cNvPr id="7170" name="Picture 2" descr="C:\Users\sen\AppData\Local\Microsoft\Windows\Temporary Internet Files\Content.IE5\NS4GRBO0\MM91000108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2960" y="3278505"/>
            <a:ext cx="2135423" cy="2669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sen\AppData\Local\Microsoft\Windows\Temporary Internet Files\Content.IE5\ETR1H94E\MC900030433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46"/>
          <a:stretch/>
        </p:blipFill>
        <p:spPr bwMode="auto">
          <a:xfrm>
            <a:off x="395536" y="3605280"/>
            <a:ext cx="3042053" cy="198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177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28174" y="908720"/>
            <a:ext cx="6487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a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crazy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world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…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Look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...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sym typeface="Wingdings" pitchFamily="2" charset="2"/>
              </a:rPr>
              <a:t>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39665" y="1916832"/>
            <a:ext cx="4283906" cy="1440160"/>
            <a:chOff x="2808374" y="2276872"/>
            <a:chExt cx="4283906" cy="1440160"/>
          </a:xfrm>
        </p:grpSpPr>
        <p:sp>
          <p:nvSpPr>
            <p:cNvPr id="3" name="Obláček 2"/>
            <p:cNvSpPr/>
            <p:nvPr/>
          </p:nvSpPr>
          <p:spPr>
            <a:xfrm>
              <a:off x="2808374" y="2276872"/>
              <a:ext cx="4283906" cy="1440160"/>
            </a:xfrm>
            <a:prstGeom prst="cloudCallout">
              <a:avLst>
                <a:gd name="adj1" fmla="val -58743"/>
                <a:gd name="adj2" fmla="val 103067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347864" y="2492896"/>
              <a:ext cx="3384376" cy="8377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What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is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my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brother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doing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?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Look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…</a:t>
              </a:r>
              <a:endParaRPr lang="cs-CZ" sz="2400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539665" y="2564904"/>
            <a:ext cx="3384376" cy="1078584"/>
            <a:chOff x="2808374" y="1890233"/>
            <a:chExt cx="4283906" cy="1440160"/>
          </a:xfrm>
        </p:grpSpPr>
        <p:sp>
          <p:nvSpPr>
            <p:cNvPr id="14" name="Obláček 13"/>
            <p:cNvSpPr/>
            <p:nvPr/>
          </p:nvSpPr>
          <p:spPr>
            <a:xfrm>
              <a:off x="2808374" y="1890233"/>
              <a:ext cx="4283906" cy="1440160"/>
            </a:xfrm>
            <a:prstGeom prst="cloudCallout">
              <a:avLst>
                <a:gd name="adj1" fmla="val -64094"/>
                <a:gd name="adj2" fmla="val 112488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3347864" y="2370970"/>
              <a:ext cx="3384376" cy="6164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>
                  <a:solidFill>
                    <a:schemeClr val="accent2">
                      <a:lumMod val="50000"/>
                    </a:schemeClr>
                  </a:solidFill>
                </a:rPr>
                <a:t>H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e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is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working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!!!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pic>
        <p:nvPicPr>
          <p:cNvPr id="8194" name="Picture 2" descr="C:\Users\sen\AppData\Local\Microsoft\Windows\Temporary Internet Files\Content.IE5\WWS2MI0Z\MM91000109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3277" y="3989337"/>
            <a:ext cx="2495147" cy="2162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sen\AppData\Local\Microsoft\Windows\Temporary Internet Files\Content.IE5\WWS2MI0Z\MC9003561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80618"/>
            <a:ext cx="2415408" cy="1383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5515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28174" y="908720"/>
            <a:ext cx="6487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It´s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a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crazy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world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…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Look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...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sym typeface="Wingdings" pitchFamily="2" charset="2"/>
              </a:rPr>
              <a:t>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4129510" y="1709519"/>
            <a:ext cx="4283906" cy="1440160"/>
            <a:chOff x="2808374" y="2276872"/>
            <a:chExt cx="4283906" cy="1440160"/>
          </a:xfrm>
        </p:grpSpPr>
        <p:sp>
          <p:nvSpPr>
            <p:cNvPr id="3" name="Obláček 2"/>
            <p:cNvSpPr/>
            <p:nvPr/>
          </p:nvSpPr>
          <p:spPr>
            <a:xfrm>
              <a:off x="2808374" y="2276872"/>
              <a:ext cx="4283906" cy="1440160"/>
            </a:xfrm>
            <a:prstGeom prst="cloudCallout">
              <a:avLst>
                <a:gd name="adj1" fmla="val -60166"/>
                <a:gd name="adj2" fmla="val 59328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347864" y="2492896"/>
              <a:ext cx="3384376" cy="8377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What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is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my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pet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doing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? </a:t>
              </a:r>
              <a:r>
                <a:rPr lang="cs-CZ" sz="2400" dirty="0" err="1" smtClean="0">
                  <a:solidFill>
                    <a:schemeClr val="accent2">
                      <a:lumMod val="50000"/>
                    </a:schemeClr>
                  </a:solidFill>
                </a:rPr>
                <a:t>Look</a:t>
              </a:r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 …</a:t>
              </a:r>
              <a:endParaRPr lang="cs-CZ" sz="2400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579275" y="2085551"/>
            <a:ext cx="3384376" cy="1078584"/>
            <a:chOff x="2808374" y="1890233"/>
            <a:chExt cx="4283906" cy="1440160"/>
          </a:xfrm>
        </p:grpSpPr>
        <p:sp>
          <p:nvSpPr>
            <p:cNvPr id="14" name="Obláček 13"/>
            <p:cNvSpPr/>
            <p:nvPr/>
          </p:nvSpPr>
          <p:spPr>
            <a:xfrm>
              <a:off x="2808374" y="1890233"/>
              <a:ext cx="4283906" cy="1440160"/>
            </a:xfrm>
            <a:prstGeom prst="cloudCallout">
              <a:avLst>
                <a:gd name="adj1" fmla="val -73100"/>
                <a:gd name="adj2" fmla="val 63505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3347864" y="2370970"/>
              <a:ext cx="3384376" cy="6164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It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is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dancing!!!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pic>
        <p:nvPicPr>
          <p:cNvPr id="9219" name="Picture 3" descr="C:\Users\sen\AppData\Local\Microsoft\Windows\Temporary Internet Files\Content.IE5\ETR1H94E\MM91000113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4403" y="4019374"/>
            <a:ext cx="1793570" cy="2207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sen\AppData\Local\Microsoft\Windows\Temporary Internet Files\Content.IE5\WWS2MI0Z\MC9000573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810277"/>
            <a:ext cx="2933676" cy="345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4013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2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2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0084" y="1338357"/>
            <a:ext cx="51915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Click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on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correct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picture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:   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" name="Picture 3" descr="C:\Users\sen\AppData\Local\Microsoft\Windows\Temporary Internet Files\Content.IE5\UMT1ZVB2\MM91000109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6078" y="4790937"/>
            <a:ext cx="1857375" cy="1772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sen\AppData\Local\Microsoft\Windows\Temporary Internet Files\Content.IE5\SWY5R9VX\MM91000113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4484" y="4715213"/>
            <a:ext cx="1439852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sen\AppData\Local\Microsoft\Windows\Temporary Internet Files\Content.IE5\74MJT10G\MM910001128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6631" y="4653136"/>
            <a:ext cx="1542632" cy="1909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7" descr="C:\Users\sen\AppData\Local\Microsoft\Windows\Temporary Internet Files\Content.IE5\74MJT10G\MM910001089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1839" y="4705687"/>
            <a:ext cx="1485900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1" descr="C:\Users\sen\AppData\Local\Microsoft\Windows\Temporary Internet Files\Content.IE5\74MJT10G\MM910001118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4715212"/>
            <a:ext cx="1390650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C:\Users\sen\AppData\Local\Microsoft\Windows\Temporary Internet Files\Content.IE5\SWY5R9VX\MM910001138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7601" y="4705687"/>
            <a:ext cx="1485900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433397" y="3468980"/>
            <a:ext cx="13930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BINGO!!!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06781" y="3468980"/>
            <a:ext cx="13930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BINGO!!!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095328" y="3468980"/>
            <a:ext cx="13930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BINGO!!!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86648" y="2118090"/>
            <a:ext cx="2839814" cy="710318"/>
            <a:chOff x="51152" y="2048493"/>
            <a:chExt cx="2839814" cy="710318"/>
          </a:xfrm>
        </p:grpSpPr>
        <p:sp>
          <p:nvSpPr>
            <p:cNvPr id="11" name="TextovéPole 10"/>
            <p:cNvSpPr txBox="1"/>
            <p:nvPr/>
          </p:nvSpPr>
          <p:spPr>
            <a:xfrm>
              <a:off x="259308" y="2175247"/>
              <a:ext cx="263165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1. „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I´m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dancing.“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20" name="Obláček 19"/>
            <p:cNvSpPr/>
            <p:nvPr/>
          </p:nvSpPr>
          <p:spPr>
            <a:xfrm>
              <a:off x="51152" y="2048493"/>
              <a:ext cx="2788663" cy="710318"/>
            </a:xfrm>
            <a:prstGeom prst="cloudCallout">
              <a:avLst>
                <a:gd name="adj1" fmla="val 20201"/>
                <a:gd name="adj2" fmla="val 99467"/>
              </a:avLst>
            </a:prstGeom>
            <a:noFill/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2754937" y="2099157"/>
            <a:ext cx="2788663" cy="862584"/>
            <a:chOff x="2719441" y="2029560"/>
            <a:chExt cx="2788663" cy="862584"/>
          </a:xfrm>
        </p:grpSpPr>
        <p:sp>
          <p:nvSpPr>
            <p:cNvPr id="12" name="TextovéPole 11"/>
            <p:cNvSpPr txBox="1"/>
            <p:nvPr/>
          </p:nvSpPr>
          <p:spPr>
            <a:xfrm>
              <a:off x="2836876" y="2175247"/>
              <a:ext cx="267122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2. „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I´m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listening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.“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21" name="Obláček 20"/>
            <p:cNvSpPr/>
            <p:nvPr/>
          </p:nvSpPr>
          <p:spPr>
            <a:xfrm>
              <a:off x="2719441" y="2029560"/>
              <a:ext cx="2788663" cy="862584"/>
            </a:xfrm>
            <a:prstGeom prst="cloudCallout">
              <a:avLst>
                <a:gd name="adj1" fmla="val 37762"/>
                <a:gd name="adj2" fmla="val 79944"/>
              </a:avLst>
            </a:prstGeom>
            <a:noFill/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5552883" y="2150516"/>
            <a:ext cx="3228713" cy="710318"/>
            <a:chOff x="5517387" y="2080919"/>
            <a:chExt cx="3228713" cy="710318"/>
          </a:xfrm>
        </p:grpSpPr>
        <p:sp>
          <p:nvSpPr>
            <p:cNvPr id="13" name="TextovéPole 12"/>
            <p:cNvSpPr txBox="1"/>
            <p:nvPr/>
          </p:nvSpPr>
          <p:spPr>
            <a:xfrm>
              <a:off x="5960094" y="2175247"/>
              <a:ext cx="278600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3. „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I´m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running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.“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22" name="Obláček 21"/>
            <p:cNvSpPr/>
            <p:nvPr/>
          </p:nvSpPr>
          <p:spPr>
            <a:xfrm>
              <a:off x="5517387" y="2080919"/>
              <a:ext cx="2788663" cy="710318"/>
            </a:xfrm>
            <a:prstGeom prst="cloudCallout">
              <a:avLst>
                <a:gd name="adj1" fmla="val 34501"/>
                <a:gd name="adj2" fmla="val 89252"/>
              </a:avLst>
            </a:prstGeom>
            <a:noFill/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147012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0.06152 L -3.88889E-6 -0.2800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0939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1 2.19241E-6 L -0.13021 -0.2687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128" y="-13437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60962E-6 L 0.78629 -0.2800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306" y="-14015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1100" y="1331464"/>
            <a:ext cx="51915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Click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on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correct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picture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:   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" name="Picture 3" descr="C:\Users\sen\AppData\Local\Microsoft\Windows\Temporary Internet Files\Content.IE5\UMT1ZVB2\MM91000109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3137" y="4790937"/>
            <a:ext cx="1857375" cy="1772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sen\AppData\Local\Microsoft\Windows\Temporary Internet Files\Content.IE5\SWY5R9VX\MM91000113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5500" y="4753074"/>
            <a:ext cx="1439852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sen\AppData\Local\Microsoft\Windows\Temporary Internet Files\Content.IE5\74MJT10G\MM910001128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690" y="4653136"/>
            <a:ext cx="1542632" cy="1909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7" descr="C:\Users\sen\AppData\Local\Microsoft\Windows\Temporary Internet Files\Content.IE5\74MJT10G\MM910001089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8898" y="4705687"/>
            <a:ext cx="1485900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1" descr="C:\Users\sen\AppData\Local\Microsoft\Windows\Temporary Internet Files\Content.IE5\74MJT10G\MM910001118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12" y="4753073"/>
            <a:ext cx="1390650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C:\Users\sen\AppData\Local\Microsoft\Windows\Temporary Internet Files\Content.IE5\SWY5R9VX\MM910001138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4660" y="4705687"/>
            <a:ext cx="1485900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434413" y="3437244"/>
            <a:ext cx="13930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BINGO!!!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07797" y="3437244"/>
            <a:ext cx="13930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BINGO!!!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096344" y="3437244"/>
            <a:ext cx="13930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BINGO!!!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2880320" y="2118780"/>
            <a:ext cx="2788663" cy="710318"/>
            <a:chOff x="2843808" y="2080919"/>
            <a:chExt cx="2788663" cy="710318"/>
          </a:xfrm>
        </p:grpSpPr>
        <p:sp>
          <p:nvSpPr>
            <p:cNvPr id="12" name="TextovéPole 11"/>
            <p:cNvSpPr txBox="1"/>
            <p:nvPr/>
          </p:nvSpPr>
          <p:spPr>
            <a:xfrm>
              <a:off x="2890965" y="2175247"/>
              <a:ext cx="267122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 2. „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I´m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playing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.“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15" name="Obláček 14"/>
            <p:cNvSpPr/>
            <p:nvPr/>
          </p:nvSpPr>
          <p:spPr>
            <a:xfrm>
              <a:off x="2843808" y="2080919"/>
              <a:ext cx="2788663" cy="710318"/>
            </a:xfrm>
            <a:prstGeom prst="cloudCallout">
              <a:avLst>
                <a:gd name="adj1" fmla="val 23245"/>
                <a:gd name="adj2" fmla="val 106544"/>
              </a:avLst>
            </a:prstGeom>
            <a:noFill/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706299" y="2098709"/>
            <a:ext cx="3076313" cy="782326"/>
            <a:chOff x="5669787" y="2060848"/>
            <a:chExt cx="3076313" cy="782326"/>
          </a:xfrm>
        </p:grpSpPr>
        <p:sp>
          <p:nvSpPr>
            <p:cNvPr id="13" name="TextovéPole 12"/>
            <p:cNvSpPr txBox="1"/>
            <p:nvPr/>
          </p:nvSpPr>
          <p:spPr>
            <a:xfrm>
              <a:off x="5960094" y="2175247"/>
              <a:ext cx="278600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3. „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I´m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speaking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.“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16" name="Obláček 15"/>
            <p:cNvSpPr/>
            <p:nvPr/>
          </p:nvSpPr>
          <p:spPr>
            <a:xfrm>
              <a:off x="5669787" y="2060848"/>
              <a:ext cx="2788663" cy="782326"/>
            </a:xfrm>
            <a:prstGeom prst="cloudCallout">
              <a:avLst>
                <a:gd name="adj1" fmla="val 19330"/>
                <a:gd name="adj2" fmla="val 85763"/>
              </a:avLst>
            </a:prstGeom>
            <a:noFill/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91657" y="2170717"/>
            <a:ext cx="2788663" cy="710318"/>
            <a:chOff x="55145" y="2132856"/>
            <a:chExt cx="2788663" cy="710318"/>
          </a:xfrm>
        </p:grpSpPr>
        <p:sp>
          <p:nvSpPr>
            <p:cNvPr id="11" name="TextovéPole 10"/>
            <p:cNvSpPr txBox="1"/>
            <p:nvPr/>
          </p:nvSpPr>
          <p:spPr>
            <a:xfrm>
              <a:off x="397901" y="2175247"/>
              <a:ext cx="20951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1. „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I´m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riding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.“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20" name="Obláček 19"/>
            <p:cNvSpPr/>
            <p:nvPr/>
          </p:nvSpPr>
          <p:spPr>
            <a:xfrm>
              <a:off x="55145" y="2132856"/>
              <a:ext cx="2788663" cy="710318"/>
            </a:xfrm>
            <a:prstGeom prst="cloudCallout">
              <a:avLst>
                <a:gd name="adj1" fmla="val 28628"/>
                <a:gd name="adj2" fmla="val 93095"/>
              </a:avLst>
            </a:prstGeom>
            <a:noFill/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036983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73728E-6 L -0.10399 -0.2754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08" y="-1378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0259E-6 L -0.31962 -0.2856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90" y="-1429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19241E-6 L 0.3066 -0.2687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30" y="-13437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en\AppData\Local\Microsoft\Windows\Temporary Internet Files\Content.IE5\74MJT10G\MM90039571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32" y="4797153"/>
            <a:ext cx="1741554" cy="1741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en\AppData\Local\Microsoft\Windows\Temporary Internet Files\Content.IE5\UMT1ZVB2\MM91000113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5631" y="5075758"/>
            <a:ext cx="1880806" cy="1398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60218" y="1268760"/>
            <a:ext cx="51915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Click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on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correct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picture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:   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2908" y="3399383"/>
            <a:ext cx="13930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BINGO!!!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52316" y="3399383"/>
            <a:ext cx="13930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BINGO!!!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0863" y="3399383"/>
            <a:ext cx="13930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BINGO!!!   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3051095" y="2080919"/>
            <a:ext cx="2788663" cy="710318"/>
            <a:chOff x="2843808" y="2080919"/>
            <a:chExt cx="2788663" cy="710318"/>
          </a:xfrm>
        </p:grpSpPr>
        <p:sp>
          <p:nvSpPr>
            <p:cNvPr id="7" name="TextovéPole 6"/>
            <p:cNvSpPr txBox="1"/>
            <p:nvPr/>
          </p:nvSpPr>
          <p:spPr>
            <a:xfrm>
              <a:off x="2890965" y="2175247"/>
              <a:ext cx="267122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 2. „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I´m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flying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.“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8" name="Obláček 7"/>
            <p:cNvSpPr/>
            <p:nvPr/>
          </p:nvSpPr>
          <p:spPr>
            <a:xfrm>
              <a:off x="2843808" y="2080919"/>
              <a:ext cx="2788663" cy="710318"/>
            </a:xfrm>
            <a:prstGeom prst="cloudCallout">
              <a:avLst>
                <a:gd name="adj1" fmla="val 23245"/>
                <a:gd name="adj2" fmla="val 106544"/>
              </a:avLst>
            </a:prstGeom>
            <a:noFill/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5734794" y="2060848"/>
            <a:ext cx="3351643" cy="782326"/>
            <a:chOff x="5669787" y="2060848"/>
            <a:chExt cx="3351643" cy="782326"/>
          </a:xfrm>
        </p:grpSpPr>
        <p:sp>
          <p:nvSpPr>
            <p:cNvPr id="10" name="TextovéPole 9"/>
            <p:cNvSpPr txBox="1"/>
            <p:nvPr/>
          </p:nvSpPr>
          <p:spPr>
            <a:xfrm>
              <a:off x="5960094" y="2175247"/>
              <a:ext cx="30613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3. „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I´m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riding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a bike.“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11" name="Obláček 10"/>
            <p:cNvSpPr/>
            <p:nvPr/>
          </p:nvSpPr>
          <p:spPr>
            <a:xfrm>
              <a:off x="5669787" y="2060848"/>
              <a:ext cx="3351643" cy="782326"/>
            </a:xfrm>
            <a:prstGeom prst="cloudCallout">
              <a:avLst>
                <a:gd name="adj1" fmla="val 19330"/>
                <a:gd name="adj2" fmla="val 85763"/>
              </a:avLst>
            </a:prstGeom>
            <a:noFill/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170775" y="2132856"/>
            <a:ext cx="2835820" cy="710318"/>
            <a:chOff x="55145" y="2132856"/>
            <a:chExt cx="2835820" cy="710318"/>
          </a:xfrm>
        </p:grpSpPr>
        <p:sp>
          <p:nvSpPr>
            <p:cNvPr id="13" name="TextovéPole 12"/>
            <p:cNvSpPr txBox="1"/>
            <p:nvPr/>
          </p:nvSpPr>
          <p:spPr>
            <a:xfrm>
              <a:off x="397901" y="2175247"/>
              <a:ext cx="2493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1. „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I´m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going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.“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14" name="Obláček 13"/>
            <p:cNvSpPr/>
            <p:nvPr/>
          </p:nvSpPr>
          <p:spPr>
            <a:xfrm>
              <a:off x="55145" y="2132856"/>
              <a:ext cx="2788663" cy="710318"/>
            </a:xfrm>
            <a:prstGeom prst="cloudCallout">
              <a:avLst>
                <a:gd name="adj1" fmla="val 28628"/>
                <a:gd name="adj2" fmla="val 93095"/>
              </a:avLst>
            </a:prstGeom>
            <a:noFill/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0" name="Picture 5" descr="C:\Users\sen\AppData\Local\Microsoft\Windows\Temporary Internet Files\Content.IE5\74MJT10G\MM91000114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2251" y="4882696"/>
            <a:ext cx="123825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en\AppData\Local\Microsoft\Windows\Temporary Internet Files\Content.IE5\UMT1ZVB2\MM900041140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5333849"/>
            <a:ext cx="1924778" cy="936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en\AppData\Local\Microsoft\Windows\Temporary Internet Files\Content.IE5\74MJT10G\MM900234683[2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4794" y="4996996"/>
            <a:ext cx="1176338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9644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71845E-6 L 0.28767 -0.2524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375" y="-12621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17291E-6 L 0.39149 -0.2602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566" y="-13014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66944E-7 L -0.61198 -0.27855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608" y="-13939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sen\AppData\Local\Microsoft\Windows\Temporary Internet Files\Content.IE5\UMT1ZVB2\MM91000113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5690" y="5060207"/>
            <a:ext cx="1880806" cy="1398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9469" y="1340768"/>
            <a:ext cx="51915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Click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on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correct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picture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:   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316" y="3490555"/>
            <a:ext cx="13930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BINGO!!!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28724" y="3490555"/>
            <a:ext cx="13930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BINGO!!!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17271" y="3490555"/>
            <a:ext cx="13930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BINGO!!!   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2985223" y="2060848"/>
            <a:ext cx="2825979" cy="1008112"/>
            <a:chOff x="2843808" y="1916832"/>
            <a:chExt cx="2788663" cy="710318"/>
          </a:xfrm>
        </p:grpSpPr>
        <p:sp>
          <p:nvSpPr>
            <p:cNvPr id="7" name="TextovéPole 6"/>
            <p:cNvSpPr txBox="1"/>
            <p:nvPr/>
          </p:nvSpPr>
          <p:spPr>
            <a:xfrm>
              <a:off x="2890965" y="2064011"/>
              <a:ext cx="267122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 2. „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I´m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driving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.“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8" name="Obláček 7"/>
            <p:cNvSpPr/>
            <p:nvPr/>
          </p:nvSpPr>
          <p:spPr>
            <a:xfrm>
              <a:off x="2843808" y="1916832"/>
              <a:ext cx="2788663" cy="710318"/>
            </a:xfrm>
            <a:prstGeom prst="cloudCallout">
              <a:avLst>
                <a:gd name="adj1" fmla="val 32593"/>
                <a:gd name="adj2" fmla="val 106544"/>
              </a:avLst>
            </a:prstGeom>
            <a:noFill/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5703608" y="2263303"/>
            <a:ext cx="3186271" cy="1093688"/>
            <a:chOff x="5669787" y="2060848"/>
            <a:chExt cx="3474213" cy="1080120"/>
          </a:xfrm>
        </p:grpSpPr>
        <p:sp>
          <p:nvSpPr>
            <p:cNvPr id="10" name="TextovéPole 9"/>
            <p:cNvSpPr txBox="1"/>
            <p:nvPr/>
          </p:nvSpPr>
          <p:spPr>
            <a:xfrm>
              <a:off x="6278515" y="2175247"/>
              <a:ext cx="2142910" cy="9494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3. „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I´m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riding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a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scooter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.“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11" name="Obláček 10"/>
            <p:cNvSpPr/>
            <p:nvPr/>
          </p:nvSpPr>
          <p:spPr>
            <a:xfrm>
              <a:off x="5669787" y="2060848"/>
              <a:ext cx="3474213" cy="1080120"/>
            </a:xfrm>
            <a:prstGeom prst="cloudCallout">
              <a:avLst>
                <a:gd name="adj1" fmla="val 15504"/>
                <a:gd name="adj2" fmla="val 82047"/>
              </a:avLst>
            </a:prstGeom>
            <a:noFill/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177981" y="2263303"/>
            <a:ext cx="2882977" cy="877665"/>
            <a:chOff x="55145" y="2132856"/>
            <a:chExt cx="2835820" cy="710318"/>
          </a:xfrm>
        </p:grpSpPr>
        <p:sp>
          <p:nvSpPr>
            <p:cNvPr id="13" name="TextovéPole 12"/>
            <p:cNvSpPr txBox="1"/>
            <p:nvPr/>
          </p:nvSpPr>
          <p:spPr>
            <a:xfrm>
              <a:off x="397901" y="2264953"/>
              <a:ext cx="2493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1. „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I´m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fishing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.“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14" name="Obláček 13"/>
            <p:cNvSpPr/>
            <p:nvPr/>
          </p:nvSpPr>
          <p:spPr>
            <a:xfrm>
              <a:off x="55145" y="2132856"/>
              <a:ext cx="2788663" cy="710318"/>
            </a:xfrm>
            <a:prstGeom prst="cloudCallout">
              <a:avLst>
                <a:gd name="adj1" fmla="val 28628"/>
                <a:gd name="adj2" fmla="val 93095"/>
              </a:avLst>
            </a:prstGeom>
            <a:noFill/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0" name="Picture 5" descr="C:\Users\sen\AppData\Local\Microsoft\Windows\Temporary Internet Files\Content.IE5\74MJT10G\MM91000114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8659" y="4867145"/>
            <a:ext cx="123825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en\AppData\Local\Microsoft\Windows\Temporary Internet Files\Content.IE5\UMT1ZVB2\MM90004114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858" y="5506060"/>
            <a:ext cx="1538824" cy="748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en\AppData\Local\Microsoft\Windows\Temporary Internet Files\Content.IE5\74MJT10G\MM900234683[2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202" y="4981445"/>
            <a:ext cx="1176338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en\AppData\Local\Microsoft\Windows\Temporary Internet Files\Content.IE5\UMT1ZVB2\MM900365160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6457" y="4981445"/>
            <a:ext cx="1457866" cy="1336377"/>
          </a:xfrm>
          <a:prstGeom prst="ellipse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7483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17291E-6 L 0.20938 -0.2288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69" y="-1144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62737E-6 L -0.03143 -0.25774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0" y="-128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80305E-7 L 0.43212 -0.27531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597" y="-13777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8955" y="1270131"/>
            <a:ext cx="51915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Click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on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correct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picture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:   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41727" y="5373216"/>
            <a:ext cx="17943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BINGO!!!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51405" y="5373216"/>
            <a:ext cx="18970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BINGO!!!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8114" y="5373216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BINGO!!!   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2964709" y="2080919"/>
            <a:ext cx="2883786" cy="710318"/>
            <a:chOff x="2748685" y="2080919"/>
            <a:chExt cx="2883786" cy="710318"/>
          </a:xfrm>
        </p:grpSpPr>
        <p:sp>
          <p:nvSpPr>
            <p:cNvPr id="8" name="TextovéPole 7"/>
            <p:cNvSpPr txBox="1"/>
            <p:nvPr/>
          </p:nvSpPr>
          <p:spPr>
            <a:xfrm>
              <a:off x="2748685" y="2175247"/>
              <a:ext cx="28135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 2. „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We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are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sitting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.“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9" name="Obláček 8"/>
            <p:cNvSpPr/>
            <p:nvPr/>
          </p:nvSpPr>
          <p:spPr>
            <a:xfrm>
              <a:off x="2843808" y="2080919"/>
              <a:ext cx="2788663" cy="710318"/>
            </a:xfrm>
            <a:prstGeom prst="cloudCallout">
              <a:avLst>
                <a:gd name="adj1" fmla="val 23245"/>
                <a:gd name="adj2" fmla="val 106544"/>
              </a:avLst>
            </a:prstGeom>
            <a:noFill/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480120" y="2060849"/>
            <a:ext cx="3778815" cy="1012987"/>
            <a:chOff x="5669787" y="2060848"/>
            <a:chExt cx="3778815" cy="782326"/>
          </a:xfrm>
        </p:grpSpPr>
        <p:sp>
          <p:nvSpPr>
            <p:cNvPr id="11" name="TextovéPole 10"/>
            <p:cNvSpPr txBox="1"/>
            <p:nvPr/>
          </p:nvSpPr>
          <p:spPr>
            <a:xfrm>
              <a:off x="5796136" y="2175247"/>
              <a:ext cx="3652466" cy="3565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3. „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We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are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drinking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.“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12" name="Obláček 11"/>
            <p:cNvSpPr/>
            <p:nvPr/>
          </p:nvSpPr>
          <p:spPr>
            <a:xfrm>
              <a:off x="5669787" y="2060848"/>
              <a:ext cx="3351643" cy="782326"/>
            </a:xfrm>
            <a:prstGeom prst="cloudCallout">
              <a:avLst>
                <a:gd name="adj1" fmla="val 19330"/>
                <a:gd name="adj2" fmla="val 85763"/>
              </a:avLst>
            </a:prstGeom>
            <a:noFill/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179512" y="2134228"/>
            <a:ext cx="3076695" cy="937015"/>
            <a:chOff x="55145" y="2132856"/>
            <a:chExt cx="3076695" cy="710318"/>
          </a:xfrm>
        </p:grpSpPr>
        <p:sp>
          <p:nvSpPr>
            <p:cNvPr id="14" name="TextovéPole 13"/>
            <p:cNvSpPr txBox="1"/>
            <p:nvPr/>
          </p:nvSpPr>
          <p:spPr>
            <a:xfrm>
              <a:off x="244588" y="2274164"/>
              <a:ext cx="2887252" cy="3499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1. „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We´re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400" b="1" dirty="0" err="1" smtClean="0">
                  <a:solidFill>
                    <a:schemeClr val="accent2">
                      <a:lumMod val="50000"/>
                    </a:schemeClr>
                  </a:solidFill>
                </a:rPr>
                <a:t>running</a:t>
              </a:r>
              <a:r>
                <a:rPr lang="cs-CZ" sz="2400" b="1" dirty="0" smtClean="0">
                  <a:solidFill>
                    <a:schemeClr val="accent2">
                      <a:lumMod val="50000"/>
                    </a:schemeClr>
                  </a:solidFill>
                </a:rPr>
                <a:t>.“</a:t>
              </a:r>
              <a:endParaRPr lang="cs-CZ" sz="24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15" name="Obláček 14"/>
            <p:cNvSpPr/>
            <p:nvPr/>
          </p:nvSpPr>
          <p:spPr>
            <a:xfrm>
              <a:off x="55145" y="2132856"/>
              <a:ext cx="2788663" cy="710318"/>
            </a:xfrm>
            <a:prstGeom prst="cloudCallout">
              <a:avLst>
                <a:gd name="adj1" fmla="val 14784"/>
                <a:gd name="adj2" fmla="val 123456"/>
              </a:avLst>
            </a:prstGeom>
            <a:noFill/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223198" y="4725144"/>
            <a:ext cx="2761853" cy="1857375"/>
            <a:chOff x="297979" y="4365104"/>
            <a:chExt cx="2761853" cy="1857375"/>
          </a:xfrm>
        </p:grpSpPr>
        <p:pic>
          <p:nvPicPr>
            <p:cNvPr id="16" name="Picture 13" descr="C:\Users\sen\AppData\Local\Microsoft\Windows\Temporary Internet Files\Content.IE5\74MJT10G\MM910001122[1].gif"/>
            <p:cNvPicPr>
              <a:picLocks noChangeAspect="1" noChangeArrowheads="1" noCrop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50107" y="4365104"/>
              <a:ext cx="1609725" cy="1857375"/>
            </a:xfrm>
            <a:prstGeom prst="rect">
              <a:avLst/>
            </a:prstGeom>
            <a:noFill/>
            <a:effectLst>
              <a:softEdge rad="1270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13" descr="C:\Users\sen\AppData\Local\Microsoft\Windows\Temporary Internet Files\Content.IE5\74MJT10G\MM910001122[1].gif"/>
            <p:cNvPicPr>
              <a:picLocks noChangeAspect="1" noChangeArrowheads="1" noCrop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7979" y="4365104"/>
              <a:ext cx="1609725" cy="1857375"/>
            </a:xfrm>
            <a:prstGeom prst="rect">
              <a:avLst/>
            </a:prstGeom>
            <a:noFill/>
            <a:effectLst>
              <a:softEdge rad="1270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1" name="Skupina 20"/>
          <p:cNvGrpSpPr/>
          <p:nvPr/>
        </p:nvGrpSpPr>
        <p:grpSpPr>
          <a:xfrm>
            <a:off x="3498299" y="4687992"/>
            <a:ext cx="2441764" cy="1909360"/>
            <a:chOff x="3373932" y="4590253"/>
            <a:chExt cx="2441764" cy="1909360"/>
          </a:xfrm>
        </p:grpSpPr>
        <p:pic>
          <p:nvPicPr>
            <p:cNvPr id="20" name="Picture 22" descr="C:\Users\sen\AppData\Local\Microsoft\Windows\Temporary Internet Files\Content.IE5\UMT1ZVB2\MM910001110[1].gif"/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73932" y="4642238"/>
              <a:ext cx="1485900" cy="1857375"/>
            </a:xfrm>
            <a:prstGeom prst="rect">
              <a:avLst/>
            </a:prstGeom>
            <a:noFill/>
            <a:effectLst>
              <a:softEdge rad="1270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22" descr="C:\Users\sen\AppData\Local\Microsoft\Windows\Temporary Internet Files\Content.IE5\UMT1ZVB2\MM910001110[1].gif"/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29796" y="4590253"/>
              <a:ext cx="1485900" cy="1857375"/>
            </a:xfrm>
            <a:prstGeom prst="rect">
              <a:avLst/>
            </a:prstGeom>
            <a:noFill/>
            <a:effectLst>
              <a:softEdge rad="1270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5" name="Skupina 24"/>
          <p:cNvGrpSpPr/>
          <p:nvPr/>
        </p:nvGrpSpPr>
        <p:grpSpPr>
          <a:xfrm>
            <a:off x="5907260" y="4816176"/>
            <a:ext cx="3011577" cy="1729191"/>
            <a:chOff x="5782893" y="4816176"/>
            <a:chExt cx="3011577" cy="1729191"/>
          </a:xfrm>
        </p:grpSpPr>
        <p:pic>
          <p:nvPicPr>
            <p:cNvPr id="22" name="Picture 7" descr="C:\Users\sen\AppData\Local\Microsoft\Windows\Temporary Internet Files\Content.IE5\SWY5R9VX\MM910001071[1].gif"/>
            <p:cNvPicPr>
              <a:picLocks noChangeAspect="1" noChangeArrowheads="1" noCrop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82893" y="4840392"/>
              <a:ext cx="1704975" cy="17049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7" descr="C:\Users\sen\AppData\Local\Microsoft\Windows\Temporary Internet Files\Content.IE5\SWY5R9VX\MM910001071[1].gif"/>
            <p:cNvPicPr>
              <a:picLocks noChangeAspect="1" noChangeArrowheads="1" noCrop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89495" y="4816176"/>
              <a:ext cx="1704975" cy="17049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106398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41008E-6 L -0.28594 -0.227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306" y="-1139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136 -0.02381 L 0.05746 -0.2020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41" y="-8923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27462E-6 L 0.36441 -0.2295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212" y="-11489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700808"/>
            <a:ext cx="7408333" cy="3450696"/>
          </a:xfrm>
        </p:spPr>
        <p:txBody>
          <a:bodyPr/>
          <a:lstStyle/>
          <a:p>
            <a:pPr lvl="0">
              <a:buClr>
                <a:srgbClr val="31B6FD"/>
              </a:buClr>
            </a:pPr>
            <a:r>
              <a:rPr lang="cs-CZ" i="1" dirty="0" smtClean="0">
                <a:solidFill>
                  <a:srgbClr val="073E87"/>
                </a:solidFill>
              </a:rPr>
              <a:t>galerie </a:t>
            </a:r>
            <a:r>
              <a:rPr lang="cs-CZ" i="1" dirty="0" smtClean="0">
                <a:solidFill>
                  <a:srgbClr val="073E87"/>
                </a:solidFill>
              </a:rPr>
              <a:t>microsoft.office.com</a:t>
            </a:r>
            <a:endParaRPr lang="cs-CZ" i="1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5235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478</TotalTime>
  <Words>689</Words>
  <Application>Microsoft Office PowerPoint</Application>
  <PresentationFormat>Předvádění na obrazovce (4:3)</PresentationFormat>
  <Paragraphs>117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Vlnění</vt:lpstr>
      <vt:lpstr>Základní škola a Mateřská škola Bílá Třemešná, okres Trutnov</vt:lpstr>
      <vt:lpstr>Anotace</vt:lpstr>
      <vt:lpstr>Present continuous II. A crazy world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Miluše Senetová</dc:creator>
  <cp:lastModifiedBy>Miluše Senetová</cp:lastModifiedBy>
  <cp:revision>36</cp:revision>
  <dcterms:created xsi:type="dcterms:W3CDTF">2014-01-13T22:26:42Z</dcterms:created>
  <dcterms:modified xsi:type="dcterms:W3CDTF">2014-01-14T10:29:28Z</dcterms:modified>
</cp:coreProperties>
</file>