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7" r:id="rId2"/>
    <p:sldId id="258" r:id="rId3"/>
    <p:sldId id="256" r:id="rId4"/>
    <p:sldId id="261" r:id="rId5"/>
    <p:sldId id="259" r:id="rId6"/>
    <p:sldId id="262" r:id="rId7"/>
    <p:sldId id="257" r:id="rId8"/>
    <p:sldId id="263" r:id="rId9"/>
    <p:sldId id="260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438DC-AC36-4A2E-B153-CD2E626E6429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CD85475-BBAC-4DCD-AF51-5A129F9DA0B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438DC-AC36-4A2E-B153-CD2E626E6429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85475-BBAC-4DCD-AF51-5A129F9DA0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438DC-AC36-4A2E-B153-CD2E626E6429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85475-BBAC-4DCD-AF51-5A129F9DA0B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438DC-AC36-4A2E-B153-CD2E626E6429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85475-BBAC-4DCD-AF51-5A129F9DA0B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438DC-AC36-4A2E-B153-CD2E626E6429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85475-BBAC-4DCD-AF51-5A129F9DA0B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438DC-AC36-4A2E-B153-CD2E626E6429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85475-BBAC-4DCD-AF51-5A129F9DA0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438DC-AC36-4A2E-B153-CD2E626E6429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85475-BBAC-4DCD-AF51-5A129F9DA0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438DC-AC36-4A2E-B153-CD2E626E6429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85475-BBAC-4DCD-AF51-5A129F9DA0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438DC-AC36-4A2E-B153-CD2E626E6429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85475-BBAC-4DCD-AF51-5A129F9DA0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438DC-AC36-4A2E-B153-CD2E626E6429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85475-BBAC-4DCD-AF51-5A129F9DA0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5438DC-AC36-4A2E-B153-CD2E626E6429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85475-BBAC-4DCD-AF51-5A129F9DA0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75438DC-AC36-4A2E-B153-CD2E626E6429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CD85475-BBAC-4DCD-AF51-5A129F9DA0B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openxmlformats.org/officeDocument/2006/relationships/image" Target="../media/image14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7" Type="http://schemas.openxmlformats.org/officeDocument/2006/relationships/image" Target="../media/image21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wmf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7" Type="http://schemas.openxmlformats.org/officeDocument/2006/relationships/image" Target="../media/image27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wmf"/><Relationship Id="rId4" Type="http://schemas.openxmlformats.org/officeDocument/2006/relationships/image" Target="../media/image28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5229200"/>
            <a:ext cx="7982272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marL="320040" indent="-320040" algn="l">
              <a:lnSpc>
                <a:spcPct val="100000"/>
              </a:lnSpc>
              <a:buClr>
                <a:schemeClr val="accent6">
                  <a:lumMod val="75000"/>
                </a:schemeClr>
              </a:buClr>
              <a:defRPr/>
            </a:pPr>
            <a:r>
              <a:rPr lang="cs-CZ" sz="1800" dirty="0" smtClean="0"/>
              <a:t>Anotace:  </a:t>
            </a:r>
            <a:r>
              <a:rPr lang="cs-CZ" sz="1800" dirty="0"/>
              <a:t>Materiál je určen pro </a:t>
            </a:r>
            <a:r>
              <a:rPr lang="cs-CZ" sz="1800" dirty="0" smtClean="0"/>
              <a:t>opakování </a:t>
            </a:r>
            <a:r>
              <a:rPr lang="cs-CZ" sz="1800" dirty="0"/>
              <a:t>látky pro </a:t>
            </a:r>
            <a:r>
              <a:rPr lang="cs-CZ" sz="1800" dirty="0" smtClean="0"/>
              <a:t>3. třídu </a:t>
            </a:r>
            <a:r>
              <a:rPr lang="cs-CZ" sz="1800" dirty="0"/>
              <a:t>ZŠ, </a:t>
            </a:r>
            <a:br>
              <a:rPr lang="cs-CZ" sz="1800" dirty="0"/>
            </a:br>
            <a:r>
              <a:rPr lang="cs-CZ" sz="1800" dirty="0"/>
              <a:t>Žáci </a:t>
            </a:r>
            <a:r>
              <a:rPr lang="cs-CZ" sz="1800" dirty="0" smtClean="0"/>
              <a:t>asociují obrázky v jednotlivých ročních obdobích, opakují</a:t>
            </a:r>
          </a:p>
          <a:p>
            <a:pPr marL="320040" indent="-320040" algn="l">
              <a:lnSpc>
                <a:spcPct val="100000"/>
              </a:lnSpc>
              <a:buClr>
                <a:schemeClr val="accent6">
                  <a:lumMod val="75000"/>
                </a:schemeClr>
              </a:buClr>
              <a:defRPr/>
            </a:pPr>
            <a:r>
              <a:rPr lang="cs-CZ" sz="1800" dirty="0" smtClean="0"/>
              <a:t>		  písně, které se k jednotlivým ročním obdobím vztahují.</a:t>
            </a:r>
          </a:p>
          <a:p>
            <a:pPr marL="320040" indent="-320040" algn="l">
              <a:lnSpc>
                <a:spcPct val="100000"/>
              </a:lnSpc>
              <a:buClr>
                <a:schemeClr val="accent6">
                  <a:lumMod val="75000"/>
                </a:schemeClr>
              </a:buClr>
              <a:defRPr/>
            </a:pPr>
            <a:r>
              <a:rPr lang="cs-CZ" sz="1800" dirty="0" smtClean="0"/>
              <a:t> </a:t>
            </a:r>
          </a:p>
          <a:p>
            <a:pPr marL="320040" indent="-320040" algn="l">
              <a:buClr>
                <a:schemeClr val="accent6">
                  <a:lumMod val="75000"/>
                </a:schemeClr>
              </a:buClr>
              <a:defRPr/>
            </a:pPr>
            <a:endParaRPr lang="cs-CZ" sz="1800" dirty="0"/>
          </a:p>
          <a:p>
            <a:pPr marL="320040" indent="-320040" algn="l">
              <a:buClr>
                <a:schemeClr val="accent6">
                  <a:lumMod val="75000"/>
                </a:schemeClr>
              </a:buClr>
              <a:defRPr/>
            </a:pPr>
            <a:endParaRPr lang="cs-CZ" sz="1800" dirty="0" smtClean="0"/>
          </a:p>
          <a:p>
            <a:pPr marL="320040" indent="-320040" algn="l">
              <a:buClr>
                <a:schemeClr val="accent6">
                  <a:lumMod val="75000"/>
                </a:schemeClr>
              </a:buClr>
              <a:defRPr/>
            </a:pPr>
            <a:endParaRPr lang="cs-CZ" sz="2000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68313" y="731838"/>
            <a:ext cx="8207375" cy="3475037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44450" indent="0">
              <a:buFont typeface="Georgia" pitchFamily="18" charset="0"/>
              <a:buNone/>
            </a:pPr>
            <a:r>
              <a:rPr lang="cs-CZ" sz="2000" dirty="0" smtClean="0"/>
              <a:t>NÁZEV ŠKOLY:</a:t>
            </a:r>
            <a:br>
              <a:rPr lang="cs-CZ" sz="2000" dirty="0" smtClean="0"/>
            </a:br>
            <a:r>
              <a:rPr lang="cs-CZ" sz="2000" dirty="0" smtClean="0"/>
              <a:t>SPECIÁLNÍ ZÁKLADNÍ ŠKOLA A MATEŘSKÁ ŠKOLA VARNSDORF</a:t>
            </a:r>
            <a:br>
              <a:rPr lang="cs-CZ" sz="2000" dirty="0" smtClean="0"/>
            </a:br>
            <a:r>
              <a:rPr lang="cs-CZ" sz="2000" dirty="0" smtClean="0"/>
              <a:t>AUTOR: Petr </a:t>
            </a:r>
            <a:r>
              <a:rPr lang="cs-CZ" sz="2000" dirty="0"/>
              <a:t>Smetana, </a:t>
            </a:r>
            <a:r>
              <a:rPr lang="cs-CZ" sz="2000" dirty="0" smtClean="0"/>
              <a:t>2011 - 11 - 18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NÁZEV: </a:t>
            </a:r>
            <a:r>
              <a:rPr lang="cs-CZ" sz="2000" b="1" dirty="0" smtClean="0"/>
              <a:t>VY_32_INOVACE_15_ Roční období v hudbě</a:t>
            </a:r>
          </a:p>
          <a:p>
            <a:pPr marL="44450" indent="0">
              <a:buFont typeface="Georgia" pitchFamily="18" charset="0"/>
              <a:buNone/>
            </a:pPr>
            <a:r>
              <a:rPr lang="cs-CZ" sz="2000" dirty="0" smtClean="0"/>
              <a:t>TÉMA: Roční období v písni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2000" dirty="0" smtClean="0"/>
              <a:t>ČÍSLO PROJEKTU: CZ.1.07/1.4.00/21.0640</a:t>
            </a:r>
            <a:br>
              <a:rPr lang="cs-CZ" sz="2000" dirty="0" smtClean="0"/>
            </a:b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320782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Documents and Settings\OEM\Local Settings\Temporary Internet Files\Content.IE5\F1MF7NYM\MP900400199[1].jp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2727" y="-171400"/>
            <a:ext cx="9324528" cy="7459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692696"/>
            <a:ext cx="7767021" cy="3960440"/>
          </a:xfrm>
        </p:spPr>
        <p:txBody>
          <a:bodyPr/>
          <a:lstStyle/>
          <a:p>
            <a:r>
              <a:rPr lang="cs-CZ" sz="6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ROČNÍ OBDOBÍ</a:t>
            </a:r>
            <a:br>
              <a:rPr lang="cs-CZ" sz="6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</a:br>
            <a:r>
              <a:rPr lang="cs-CZ" sz="6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V HUDBĚ</a:t>
            </a:r>
            <a:endParaRPr lang="cs-CZ" sz="6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4208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4" descr="C:\Documents and Settings\OEM\Local Settings\Temporary Internet Files\Content.IE5\GCWQPGM0\MP900399617[1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8995" y="15734"/>
            <a:ext cx="9282995" cy="6842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OEM\Local Settings\Temporary Internet Files\Content.IE5\G0XTKZ1U\MP90044912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6808" y="3734241"/>
            <a:ext cx="2186369" cy="2186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692696"/>
            <a:ext cx="3526160" cy="731167"/>
          </a:xfrm>
        </p:spPr>
        <p:txBody>
          <a:bodyPr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b="1" dirty="0" smtClean="0">
                <a:ln/>
                <a:solidFill>
                  <a:schemeClr val="accent3"/>
                </a:solidFill>
                <a:effectLst/>
              </a:rPr>
              <a:t>jaro</a:t>
            </a:r>
            <a:endParaRPr lang="cs-CZ" b="1" dirty="0">
              <a:ln/>
              <a:solidFill>
                <a:schemeClr val="accent3"/>
              </a:solidFill>
              <a:effectLst/>
            </a:endParaRPr>
          </a:p>
        </p:txBody>
      </p:sp>
      <p:pic>
        <p:nvPicPr>
          <p:cNvPr id="2054" name="Picture 6" descr="C:\Documents and Settings\OEM\Local Settings\Temporary Internet Files\Content.IE5\BERK9OJJ\MC9004414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7380" y="4192419"/>
            <a:ext cx="132244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OEM\Local Settings\Temporary Internet Files\Content.IE5\G0XTKZ1U\MP90042758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620688"/>
            <a:ext cx="1560880" cy="234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Documents and Settings\OEM\Local Settings\Temporary Internet Files\Content.IE5\BERK9OJJ\MP90043860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265" y="964932"/>
            <a:ext cx="1500068" cy="2246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42716" y="3211691"/>
            <a:ext cx="3419526" cy="5232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ln w="19050">
                  <a:noFill/>
                  <a:prstDash val="solid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Příroda se probouzí</a:t>
            </a:r>
            <a:endParaRPr lang="cs-CZ" sz="2800" b="1" dirty="0">
              <a:ln w="19050">
                <a:noFill/>
                <a:prstDash val="solid"/>
              </a:ln>
              <a:solidFill>
                <a:schemeClr val="accent3">
                  <a:lumMod val="75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529947" y="3211691"/>
            <a:ext cx="2669320" cy="5232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ln w="19050">
                  <a:noFill/>
                  <a:prstDash val="solid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Rostou kytičky</a:t>
            </a:r>
            <a:endParaRPr lang="cs-CZ" sz="2800" b="1" dirty="0">
              <a:ln w="19050">
                <a:noFill/>
                <a:prstDash val="solid"/>
              </a:ln>
              <a:solidFill>
                <a:schemeClr val="accent3">
                  <a:lumMod val="75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436972" y="5920611"/>
            <a:ext cx="2855269" cy="5232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ln w="19050">
                  <a:noFill/>
                  <a:prstDash val="solid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Rodí se mláďata</a:t>
            </a:r>
            <a:endParaRPr lang="cs-CZ" sz="2800" b="1" dirty="0">
              <a:ln w="19050">
                <a:noFill/>
                <a:prstDash val="solid"/>
              </a:ln>
              <a:solidFill>
                <a:schemeClr val="accent3">
                  <a:lumMod val="75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995153" y="5935362"/>
            <a:ext cx="2021964" cy="5232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ln w="19050">
                  <a:noFill/>
                  <a:prstDash val="solid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Velikonoce</a:t>
            </a:r>
            <a:endParaRPr lang="cs-CZ" sz="2800" b="1" dirty="0">
              <a:ln w="19050">
                <a:noFill/>
                <a:prstDash val="solid"/>
              </a:ln>
              <a:solidFill>
                <a:schemeClr val="accent3">
                  <a:lumMod val="75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05789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</p:childTnLst>
        </p:cTn>
      </p:par>
    </p:tnLst>
    <p:bldLst>
      <p:bldP spid="4" grpId="0"/>
      <p:bldP spid="13" grpId="0"/>
      <p:bldP spid="14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C:\Documents and Settings\OEM\Local Settings\Temporary Internet Files\Content.IE5\GCWQPGM0\MP900399617[1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8995" y="15734"/>
            <a:ext cx="9282995" cy="6842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1871700" y="764704"/>
            <a:ext cx="5400600" cy="73116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z="8000" b="1" dirty="0" smtClean="0">
                <a:ln/>
                <a:solidFill>
                  <a:schemeClr val="accent3">
                    <a:lumMod val="75000"/>
                  </a:schemeClr>
                </a:solidFill>
                <a:effectLst/>
              </a:rPr>
              <a:t>PÍSNIČKY</a:t>
            </a:r>
            <a:endParaRPr lang="cs-CZ" sz="8000" b="1" dirty="0">
              <a:ln/>
              <a:solidFill>
                <a:schemeClr val="accent3">
                  <a:lumMod val="75000"/>
                </a:schemeClr>
              </a:solidFill>
              <a:effectLst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87624" y="2204864"/>
            <a:ext cx="7128792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Blip>
                <a:blip r:embed="rId3"/>
              </a:buBlip>
            </a:pPr>
            <a:r>
              <a:rPr lang="cs-CZ" sz="4400" dirty="0" smtClean="0">
                <a:solidFill>
                  <a:schemeClr val="accent3">
                    <a:lumMod val="75000"/>
                  </a:schemeClr>
                </a:solidFill>
              </a:rPr>
              <a:t>    </a:t>
            </a:r>
            <a:r>
              <a:rPr lang="cs-CZ" sz="4400" b="1" dirty="0" smtClean="0">
                <a:solidFill>
                  <a:schemeClr val="accent3">
                    <a:lumMod val="75000"/>
                  </a:schemeClr>
                </a:solidFill>
              </a:rPr>
              <a:t>Na jaře</a:t>
            </a:r>
          </a:p>
          <a:p>
            <a:endParaRPr lang="cs-CZ" sz="4400" b="1" dirty="0">
              <a:solidFill>
                <a:schemeClr val="accent3">
                  <a:lumMod val="75000"/>
                </a:schemeClr>
              </a:solidFill>
            </a:endParaRPr>
          </a:p>
          <a:p>
            <a:pPr marL="285750" indent="-285750">
              <a:buBlip>
                <a:blip r:embed="rId3"/>
              </a:buBlip>
            </a:pPr>
            <a:r>
              <a:rPr lang="cs-CZ" sz="4400" b="1" dirty="0" smtClean="0">
                <a:solidFill>
                  <a:schemeClr val="accent3">
                    <a:lumMod val="75000"/>
                  </a:schemeClr>
                </a:solidFill>
              </a:rPr>
              <a:t>    Hřej, sluníčko, hřej</a:t>
            </a:r>
          </a:p>
          <a:p>
            <a:pPr marL="285750" indent="-285750">
              <a:buBlip>
                <a:blip r:embed="rId3"/>
              </a:buBlip>
            </a:pPr>
            <a:endParaRPr lang="cs-CZ" sz="4400" b="1" dirty="0">
              <a:solidFill>
                <a:schemeClr val="accent3">
                  <a:lumMod val="75000"/>
                </a:schemeClr>
              </a:solidFill>
            </a:endParaRPr>
          </a:p>
          <a:p>
            <a:pPr marL="285750" indent="-285750">
              <a:buBlip>
                <a:blip r:embed="rId3"/>
              </a:buBlip>
            </a:pPr>
            <a:r>
              <a:rPr lang="cs-CZ" sz="4400" b="1" dirty="0" smtClean="0">
                <a:solidFill>
                  <a:schemeClr val="accent3">
                    <a:lumMod val="75000"/>
                  </a:schemeClr>
                </a:solidFill>
              </a:rPr>
              <a:t>    Kytička mamince</a:t>
            </a:r>
          </a:p>
        </p:txBody>
      </p:sp>
      <p:pic>
        <p:nvPicPr>
          <p:cNvPr id="6149" name="Picture 5" descr="C:\Documents and Settings\OEM\Local Settings\Temporary Internet Files\Content.IE5\GCWQPGM0\MP90040689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10" y="4581128"/>
            <a:ext cx="1648276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8786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 descr="C:\Documents and Settings\OEM\Local Settings\Temporary Internet Files\Content.IE5\G0XTKZ1U\MP900422974[1].jpg"/>
          <p:cNvPicPr>
            <a:picLocks noChangeAspect="1" noChangeArrowheads="1"/>
          </p:cNvPicPr>
          <p:nvPr/>
        </p:nvPicPr>
        <p:blipFill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72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55477" y="0"/>
            <a:ext cx="9699477" cy="702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 txBox="1">
            <a:spLocks/>
          </p:cNvSpPr>
          <p:nvPr/>
        </p:nvSpPr>
        <p:spPr>
          <a:xfrm>
            <a:off x="2555776" y="440021"/>
            <a:ext cx="3526160" cy="731167"/>
          </a:xfrm>
          <a:prstGeom prst="rect">
            <a:avLst/>
          </a:prstGeom>
        </p:spPr>
        <p:txBody>
          <a:bodyPr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z="8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léto</a:t>
            </a:r>
            <a:endParaRPr lang="cs-CZ" sz="80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42716" y="3211691"/>
            <a:ext cx="3575018" cy="5232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ln w="19050">
                  <a:noFill/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Dozrává první ovoce</a:t>
            </a:r>
            <a:endParaRPr lang="cs-CZ" sz="2800" b="1" dirty="0">
              <a:ln w="19050">
                <a:noFill/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29947" y="3211691"/>
            <a:ext cx="2052421" cy="5232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ln w="19050">
                  <a:noFill/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Velké teplo</a:t>
            </a:r>
            <a:endParaRPr lang="cs-CZ" sz="2800" b="1" dirty="0">
              <a:ln w="19050">
                <a:noFill/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436972" y="5920611"/>
            <a:ext cx="1882247" cy="5232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ln w="19050">
                  <a:noFill/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Prázdniny</a:t>
            </a:r>
            <a:endParaRPr lang="cs-CZ" sz="2800" b="1" dirty="0">
              <a:ln w="19050">
                <a:noFill/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95153" y="5935362"/>
            <a:ext cx="2151551" cy="5232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ln w="19050">
                  <a:noFill/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Dlouhé dny</a:t>
            </a:r>
            <a:endParaRPr lang="cs-CZ" sz="2800" b="1" dirty="0">
              <a:ln w="19050">
                <a:noFill/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3076" name="Picture 4" descr="C:\Documents and Settings\OEM\Local Settings\Temporary Internet Files\Content.IE5\Y3NG3I1Z\MP90043831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083234"/>
            <a:ext cx="2057808" cy="2048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OEM\Local Settings\Temporary Internet Files\Content.IE5\2Z7QQGTZ\MP90042279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2786" y="1437037"/>
            <a:ext cx="2546741" cy="1675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OEM\Local Settings\Temporary Internet Files\Content.IE5\EW93T9GB\MP900289531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224" y="4077386"/>
            <a:ext cx="2786608" cy="1843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Documents and Settings\OEM\Local Settings\Temporary Internet Files\Content.IE5\2Z7QQGTZ\MP90044906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7376" y="4058244"/>
            <a:ext cx="2010554" cy="1838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573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0" grpId="1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Documents and Settings\OEM\Local Settings\Temporary Internet Files\Content.IE5\G0XTKZ1U\MP900422974[1].jpg"/>
          <p:cNvPicPr>
            <a:picLocks noChangeAspect="1" noChangeArrowheads="1"/>
          </p:cNvPicPr>
          <p:nvPr/>
        </p:nvPicPr>
        <p:blipFill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72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55477" y="0"/>
            <a:ext cx="9699477" cy="702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 txBox="1">
            <a:spLocks/>
          </p:cNvSpPr>
          <p:nvPr/>
        </p:nvSpPr>
        <p:spPr>
          <a:xfrm>
            <a:off x="1763688" y="934447"/>
            <a:ext cx="5616624" cy="731167"/>
          </a:xfrm>
          <a:prstGeom prst="rect">
            <a:avLst/>
          </a:prstGeom>
        </p:spPr>
        <p:txBody>
          <a:bodyPr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z="8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PÍSNIČKY</a:t>
            </a:r>
            <a:endParaRPr lang="cs-CZ" sz="80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2204864"/>
            <a:ext cx="7128792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Blip>
                <a:blip r:embed="rId4"/>
              </a:buBlip>
            </a:pPr>
            <a:r>
              <a:rPr lang="cs-CZ" sz="4400" dirty="0" smtClean="0">
                <a:solidFill>
                  <a:schemeClr val="accent3">
                    <a:lumMod val="75000"/>
                  </a:schemeClr>
                </a:solidFill>
              </a:rPr>
              <a:t>  </a:t>
            </a:r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</a:rPr>
              <a:t>T</a:t>
            </a:r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</a:rPr>
              <a:t>ancovala žížala</a:t>
            </a:r>
          </a:p>
          <a:p>
            <a:pPr marL="571500" indent="-571500">
              <a:buBlip>
                <a:blip r:embed="rId4"/>
              </a:buBlip>
            </a:pPr>
            <a:endParaRPr lang="cs-CZ" sz="4400" b="1" dirty="0">
              <a:solidFill>
                <a:schemeClr val="accent6">
                  <a:lumMod val="75000"/>
                </a:schemeClr>
              </a:solidFill>
            </a:endParaRPr>
          </a:p>
          <a:p>
            <a:pPr marL="571500" indent="-571500">
              <a:buBlip>
                <a:blip r:embed="rId4"/>
              </a:buBlip>
            </a:pPr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</a:rPr>
              <a:t>  Mravenčí ukolébavka</a:t>
            </a:r>
          </a:p>
          <a:p>
            <a:r>
              <a:rPr lang="cs-CZ" sz="44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</a:p>
          <a:p>
            <a:pPr marL="571500" indent="-571500">
              <a:buBlip>
                <a:blip r:embed="rId4"/>
              </a:buBlip>
            </a:pPr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</a:rPr>
              <a:t>  Prázdninová</a:t>
            </a:r>
          </a:p>
        </p:txBody>
      </p:sp>
      <p:pic>
        <p:nvPicPr>
          <p:cNvPr id="7171" name="Picture 3" descr="C:\Documents and Settings\OEM\Local Settings\Temporary Internet Files\Content.IE5\EW93T9GB\MP90043864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8358" y="4323007"/>
            <a:ext cx="1660633" cy="24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4905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 descr="C:\Documents and Settings\OEM\Local Settings\Temporary Internet Files\Content.IE5\F1MF7NYM\MP900407575[1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  <a14:imgEffect>
                      <a14:saturation sat="3300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0"/>
            <a:ext cx="943304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 txBox="1">
            <a:spLocks/>
          </p:cNvSpPr>
          <p:nvPr/>
        </p:nvSpPr>
        <p:spPr>
          <a:xfrm>
            <a:off x="2240556" y="476672"/>
            <a:ext cx="4392488" cy="731167"/>
          </a:xfrm>
          <a:prstGeom prst="rect">
            <a:avLst/>
          </a:prstGeom>
        </p:spPr>
        <p:txBody>
          <a:bodyPr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z="8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podzim</a:t>
            </a:r>
            <a:endParaRPr lang="cs-CZ" sz="8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80247" y="3473301"/>
            <a:ext cx="2720617" cy="5232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ln w="19050">
                  <a:noFill/>
                  <a:prstDash val="solid"/>
                </a:ln>
                <a:solidFill>
                  <a:srgbClr val="C0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Jdeme do školy</a:t>
            </a:r>
            <a:endParaRPr lang="cs-CZ" sz="2800" b="1" dirty="0">
              <a:ln w="19050">
                <a:noFill/>
                <a:prstDash val="solid"/>
              </a:ln>
              <a:solidFill>
                <a:srgbClr val="C0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97129" y="3473301"/>
            <a:ext cx="1712328" cy="5232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ln w="19050">
                  <a:noFill/>
                  <a:prstDash val="solid"/>
                </a:ln>
                <a:solidFill>
                  <a:srgbClr val="C0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Padá listí</a:t>
            </a:r>
            <a:endParaRPr lang="cs-CZ" sz="2800" b="1" dirty="0">
              <a:ln w="19050">
                <a:noFill/>
                <a:prstDash val="solid"/>
              </a:ln>
              <a:solidFill>
                <a:srgbClr val="C0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13717" y="5719918"/>
            <a:ext cx="4021834" cy="95410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n w="19050">
                  <a:noFill/>
                  <a:prstDash val="solid"/>
                </a:ln>
                <a:solidFill>
                  <a:srgbClr val="C0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Příroda se připravuje na zimu</a:t>
            </a:r>
            <a:endParaRPr lang="cs-CZ" sz="2800" b="1" dirty="0">
              <a:ln w="19050">
                <a:noFill/>
                <a:prstDash val="solid"/>
              </a:ln>
              <a:solidFill>
                <a:srgbClr val="C0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4838" y="5719918"/>
            <a:ext cx="3371436" cy="5232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ln w="19050">
                  <a:noFill/>
                  <a:prstDash val="solid"/>
                </a:ln>
                <a:solidFill>
                  <a:srgbClr val="C0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Ptáci odlétají na jih</a:t>
            </a:r>
            <a:endParaRPr lang="cs-CZ" sz="2800" b="1" dirty="0">
              <a:ln w="19050">
                <a:noFill/>
                <a:prstDash val="solid"/>
              </a:ln>
              <a:solidFill>
                <a:srgbClr val="C0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4098" name="Picture 2" descr="C:\Documents and Settings\OEM\Local Settings\Temporary Internet Files\Content.IE5\EW93T9GB\MP90043939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3633" y="1617738"/>
            <a:ext cx="2372862" cy="185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OEM\Local Settings\Temporary Internet Files\Content.IE5\L6SLQ6K3\MP90043115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3436" y="1591750"/>
            <a:ext cx="1879714" cy="1881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OEM\Local Settings\Temporary Internet Files\Content.IE5\Y3NG3I1Z\MP90026283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4086" y="4149080"/>
            <a:ext cx="2362409" cy="1570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Documents and Settings\OEM\Local Settings\Temporary Internet Files\Content.IE5\2Z7QQGTZ\MP90042525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125833"/>
            <a:ext cx="2178410" cy="1570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8122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8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Documents and Settings\OEM\Local Settings\Temporary Internet Files\Content.IE5\F1MF7NYM\MP900407575[1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  <a14:imgEffect>
                      <a14:saturation sat="3300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0"/>
            <a:ext cx="943304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 txBox="1">
            <a:spLocks/>
          </p:cNvSpPr>
          <p:nvPr/>
        </p:nvSpPr>
        <p:spPr>
          <a:xfrm>
            <a:off x="1678086" y="692696"/>
            <a:ext cx="5787828" cy="731167"/>
          </a:xfrm>
          <a:prstGeom prst="rect">
            <a:avLst/>
          </a:prstGeom>
        </p:spPr>
        <p:txBody>
          <a:bodyPr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z="8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PÍSNIČKY</a:t>
            </a:r>
            <a:endParaRPr lang="cs-CZ" sz="8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1700808"/>
            <a:ext cx="712879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Blip>
                <a:blip r:embed="rId4"/>
              </a:buBlip>
            </a:pPr>
            <a:r>
              <a:rPr lang="cs-CZ" sz="4400" b="1" dirty="0" smtClean="0">
                <a:solidFill>
                  <a:schemeClr val="accent3">
                    <a:lumMod val="75000"/>
                  </a:schemeClr>
                </a:solidFill>
              </a:rPr>
              <a:t>   </a:t>
            </a:r>
            <a:r>
              <a:rPr lang="cs-CZ" sz="4400" b="1" dirty="0" smtClean="0">
                <a:solidFill>
                  <a:srgbClr val="C00000"/>
                </a:solidFill>
              </a:rPr>
              <a:t>Vlaštovičko, leť</a:t>
            </a:r>
          </a:p>
          <a:p>
            <a:pPr marL="571500" indent="-571500">
              <a:buBlip>
                <a:blip r:embed="rId4"/>
              </a:buBlip>
            </a:pPr>
            <a:endParaRPr lang="cs-CZ" sz="4400" b="1" dirty="0">
              <a:solidFill>
                <a:srgbClr val="C00000"/>
              </a:solidFill>
            </a:endParaRPr>
          </a:p>
          <a:p>
            <a:pPr marL="571500" indent="-571500">
              <a:buBlip>
                <a:blip r:embed="rId4"/>
              </a:buBlip>
            </a:pPr>
            <a:r>
              <a:rPr lang="cs-CZ" sz="4400" b="1" dirty="0" smtClean="0">
                <a:solidFill>
                  <a:srgbClr val="C00000"/>
                </a:solidFill>
              </a:rPr>
              <a:t>   Měla babka</a:t>
            </a:r>
          </a:p>
          <a:p>
            <a:pPr marL="571500" indent="-571500">
              <a:buBlip>
                <a:blip r:embed="rId4"/>
              </a:buBlip>
            </a:pPr>
            <a:endParaRPr lang="cs-CZ" sz="4400" b="1" dirty="0">
              <a:solidFill>
                <a:srgbClr val="C00000"/>
              </a:solidFill>
            </a:endParaRPr>
          </a:p>
          <a:p>
            <a:pPr marL="571500" indent="-571500">
              <a:buBlip>
                <a:blip r:embed="rId4"/>
              </a:buBlip>
            </a:pPr>
            <a:r>
              <a:rPr lang="cs-CZ" sz="4400" b="1" dirty="0" smtClean="0">
                <a:solidFill>
                  <a:srgbClr val="C00000"/>
                </a:solidFill>
              </a:rPr>
              <a:t>   Prší, prší</a:t>
            </a:r>
          </a:p>
          <a:p>
            <a:pPr marL="571500" indent="-571500">
              <a:buBlip>
                <a:blip r:embed="rId4"/>
              </a:buBlip>
            </a:pPr>
            <a:endParaRPr lang="cs-CZ" sz="4400" b="1" dirty="0">
              <a:solidFill>
                <a:srgbClr val="C00000"/>
              </a:solidFill>
            </a:endParaRPr>
          </a:p>
          <a:p>
            <a:pPr marL="571500" indent="-571500">
              <a:buBlip>
                <a:blip r:embed="rId4"/>
              </a:buBlip>
            </a:pPr>
            <a:r>
              <a:rPr lang="cs-CZ" sz="4400" b="1" dirty="0" smtClean="0">
                <a:solidFill>
                  <a:srgbClr val="C00000"/>
                </a:solidFill>
              </a:rPr>
              <a:t>   Pod naším okýnkem</a:t>
            </a:r>
            <a:endParaRPr lang="cs-CZ" sz="4400" b="1" dirty="0" smtClean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890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5" descr="C:\Documents and Settings\OEM\Local Settings\Temporary Internet Files\Content.IE5\9DQQLPGF\MP900401267[1].jpg"/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73510" y="0"/>
            <a:ext cx="1011600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 txBox="1">
            <a:spLocks/>
          </p:cNvSpPr>
          <p:nvPr/>
        </p:nvSpPr>
        <p:spPr>
          <a:xfrm>
            <a:off x="2843808" y="692696"/>
            <a:ext cx="3526160" cy="731167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z="80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zima</a:t>
            </a:r>
            <a:endParaRPr lang="cs-CZ" sz="8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42462" y="3211691"/>
            <a:ext cx="1401346" cy="5232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ln w="19050">
                  <a:noFill/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Vánoce</a:t>
            </a:r>
            <a:endParaRPr lang="cs-CZ" sz="2800" b="1" dirty="0">
              <a:ln w="19050">
                <a:noFill/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707216" y="3211691"/>
            <a:ext cx="963725" cy="5232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ln w="19050">
                  <a:noFill/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Sníh</a:t>
            </a:r>
            <a:endParaRPr lang="cs-CZ" sz="2800" b="1" dirty="0">
              <a:ln w="19050">
                <a:noFill/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60141" y="5935362"/>
            <a:ext cx="3549946" cy="5232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ln w="19050">
                  <a:noFill/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Lyžování, sáňkování</a:t>
            </a:r>
            <a:endParaRPr lang="cs-CZ" sz="2800" b="1" dirty="0">
              <a:ln w="19050">
                <a:noFill/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5124" name="Picture 4" descr="C:\Documents and Settings\OEM\Local Settings\Temporary Internet Files\Content.IE5\KJMJ2PSH\MP90044028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6811" y="692694"/>
            <a:ext cx="1679331" cy="2518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Documents and Settings\OEM\Local Settings\Temporary Internet Files\Content.IE5\KJMJ2PSH\MP90040752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1355" y="1058279"/>
            <a:ext cx="2615628" cy="2092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Documents and Settings\OEM\Local Settings\Temporary Internet Files\Content.IE5\38HULBKP\MP90042300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6549" y="3884219"/>
            <a:ext cx="2491705" cy="2028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5909003" y="5980912"/>
            <a:ext cx="2404826" cy="52322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ln w="19050">
                  <a:noFill/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Krmení zvěře</a:t>
            </a:r>
            <a:endParaRPr lang="cs-CZ" sz="2800" b="1" dirty="0">
              <a:ln w="19050">
                <a:noFill/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5128" name="Picture 8" descr="C:\Documents and Settings\OEM\Local Settings\Temporary Internet Files\Content.IE5\VH4VHL38\MP90044910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849" y="3884219"/>
            <a:ext cx="2791134" cy="2028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5849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1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1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4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1" name="Picture 5" descr="C:\Documents and Settings\OEM\Local Settings\Temporary Internet Files\Content.IE5\9DQQLPGF\MP900401267[1].jpg"/>
          <p:cNvPicPr>
            <a:picLocks noChangeAspect="1" noChangeArrowheads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73510" y="0"/>
            <a:ext cx="1011600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 txBox="1">
            <a:spLocks/>
          </p:cNvSpPr>
          <p:nvPr/>
        </p:nvSpPr>
        <p:spPr>
          <a:xfrm>
            <a:off x="1835696" y="692696"/>
            <a:ext cx="5472608" cy="731167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z="80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PÍSNIČKY</a:t>
            </a:r>
            <a:endParaRPr lang="cs-CZ" sz="8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6304" y="2025908"/>
            <a:ext cx="7956376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Blip>
                <a:blip r:embed="rId4"/>
              </a:buBlip>
            </a:pPr>
            <a:r>
              <a:rPr lang="cs-CZ" sz="4400" b="1" dirty="0" smtClean="0">
                <a:solidFill>
                  <a:schemeClr val="accent3">
                    <a:lumMod val="75000"/>
                  </a:schemeClr>
                </a:solidFill>
              </a:rPr>
              <a:t>   </a:t>
            </a:r>
            <a:r>
              <a:rPr lang="cs-CZ" sz="4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Dědečku, dědečku, koleda</a:t>
            </a:r>
          </a:p>
          <a:p>
            <a:pPr marL="571500" indent="-571500">
              <a:buBlip>
                <a:blip r:embed="rId4"/>
              </a:buBlip>
            </a:pPr>
            <a:endParaRPr lang="cs-CZ" sz="4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571500" indent="-571500">
              <a:buBlip>
                <a:blip r:embed="rId4"/>
              </a:buBlip>
            </a:pPr>
            <a:r>
              <a:rPr lang="cs-CZ" sz="4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Sněží, sněží</a:t>
            </a:r>
          </a:p>
          <a:p>
            <a:pPr marL="571500" indent="-571500">
              <a:buBlip>
                <a:blip r:embed="rId4"/>
              </a:buBlip>
            </a:pPr>
            <a:endParaRPr lang="cs-CZ" sz="4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571500" indent="-571500">
              <a:buBlip>
                <a:blip r:embed="rId4"/>
              </a:buBlip>
            </a:pPr>
            <a:r>
              <a:rPr lang="cs-CZ" sz="4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Mikuláš</a:t>
            </a:r>
            <a:endParaRPr lang="cs-CZ" sz="4400" b="1" dirty="0">
              <a:solidFill>
                <a:srgbClr val="C00000"/>
              </a:solidFill>
            </a:endParaRPr>
          </a:p>
        </p:txBody>
      </p:sp>
      <p:pic>
        <p:nvPicPr>
          <p:cNvPr id="9222" name="Picture 6" descr="C:\Documents and Settings\OEM\Local Settings\Temporary Internet Files\Content.IE5\G0XTKZ1U\MC9004404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4915" y="3422521"/>
            <a:ext cx="2866778" cy="3265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8099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1484784"/>
            <a:ext cx="698477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Použité zdroje:</a:t>
            </a:r>
          </a:p>
          <a:p>
            <a:endParaRPr lang="cs-CZ" b="1" dirty="0"/>
          </a:p>
          <a:p>
            <a:r>
              <a:rPr lang="cs-CZ" b="1" dirty="0" smtClean="0"/>
              <a:t>Kliparty a obrázky:</a:t>
            </a:r>
            <a:endParaRPr lang="cs-CZ" dirty="0"/>
          </a:p>
          <a:p>
            <a:r>
              <a:rPr lang="en-US" dirty="0"/>
              <a:t>[</a:t>
            </a:r>
            <a:r>
              <a:rPr lang="cs-CZ" dirty="0"/>
              <a:t>cit. </a:t>
            </a:r>
            <a:r>
              <a:rPr lang="cs-CZ" dirty="0" smtClean="0"/>
              <a:t>2011-11-18</a:t>
            </a:r>
            <a:r>
              <a:rPr lang="en-US" dirty="0" smtClean="0"/>
              <a:t>] </a:t>
            </a:r>
            <a:r>
              <a:rPr lang="cs-CZ" dirty="0" smtClean="0"/>
              <a:t>Obrázky a kliparty byly použity </a:t>
            </a:r>
            <a:r>
              <a:rPr lang="cs-CZ" dirty="0"/>
              <a:t>z galerie </a:t>
            </a:r>
            <a:r>
              <a:rPr lang="cs-CZ" dirty="0" smtClean="0"/>
              <a:t>Office.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0835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195</TotalTime>
  <Words>134</Words>
  <Application>Microsoft Office PowerPoint</Application>
  <PresentationFormat>Předvádění na obrazovce (4:3)</PresentationFormat>
  <Paragraphs>57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Exekutivní</vt:lpstr>
      <vt:lpstr>Prezentace aplikace PowerPoint</vt:lpstr>
      <vt:lpstr>ROČNÍ OBDOBÍ  V HUDBĚ</vt:lpstr>
      <vt:lpstr>jaro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24</cp:revision>
  <dcterms:created xsi:type="dcterms:W3CDTF">2011-11-18T11:18:50Z</dcterms:created>
  <dcterms:modified xsi:type="dcterms:W3CDTF">2011-11-28T19:21:34Z</dcterms:modified>
</cp:coreProperties>
</file>