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6210EAE-C07B-457B-9194-645537DDB3CB}" type="datetimeFigureOut">
              <a:rPr lang="cs-CZ" smtClean="0"/>
              <a:t>28.11.2011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B211ECA-D16E-44BC-8863-B38DD0FAD5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wmf"/><Relationship Id="rId18" Type="http://schemas.openxmlformats.org/officeDocument/2006/relationships/image" Target="../media/image1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png"/><Relationship Id="rId2" Type="http://schemas.openxmlformats.org/officeDocument/2006/relationships/image" Target="../media/image2.jpeg"/><Relationship Id="rId16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5.wmf"/><Relationship Id="rId4" Type="http://schemas.openxmlformats.org/officeDocument/2006/relationships/image" Target="../media/image2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457200" y="620688"/>
            <a:ext cx="8229600" cy="33718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" algn="l"/>
            <a:r>
              <a:rPr lang="cs-CZ" sz="2400" dirty="0" smtClean="0"/>
              <a:t>NÁZEV ŠKOLY:</a:t>
            </a:r>
            <a:br>
              <a:rPr lang="cs-CZ" sz="2400" dirty="0" smtClean="0"/>
            </a:br>
            <a:r>
              <a:rPr lang="cs-CZ" sz="2400" dirty="0" smtClean="0"/>
              <a:t>SPECIÁLNÍ ZÁKLADNÍ ŠKOLA A MATEŘSKÁ ŠKOLA VARNSDORF</a:t>
            </a:r>
            <a:br>
              <a:rPr lang="cs-CZ" sz="2400" dirty="0" smtClean="0"/>
            </a:br>
            <a:r>
              <a:rPr lang="cs-CZ" sz="2400" dirty="0" smtClean="0"/>
              <a:t>AUTOR: Petr </a:t>
            </a:r>
            <a:r>
              <a:rPr lang="cs-CZ" sz="2400" dirty="0" smtClean="0"/>
              <a:t>Smetana, 2011 - 11 - 25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NÁZEV: VY_32_INOVACE_17_ Lidová píseň</a:t>
            </a:r>
            <a:br>
              <a:rPr lang="cs-CZ" sz="2400" dirty="0" smtClean="0"/>
            </a:br>
            <a:r>
              <a:rPr lang="cs-CZ" sz="2400" dirty="0" smtClean="0"/>
              <a:t>TÉMA: Lidi zvířata a věci v písní</a:t>
            </a:r>
          </a:p>
          <a:p>
            <a:pPr marL="45720" algn="l"/>
            <a:r>
              <a:rPr lang="cs-CZ" sz="2400" dirty="0" smtClean="0"/>
              <a:t>ČÍSLO PROJEKTU: CZ.1.07/1.4.00/21.0640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529208" y="4653136"/>
            <a:ext cx="7264896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/>
              <a:t>Anotace: Materiál je určen pro výklad látky pro 1. stupeň ZŠ, slouží k oživení výuky lidových písní. Písně žáci poznávají jako hudební hádanky. Učitel hraje na klavír. Písně je možné měnit.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9186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Documents and Settings\OEM\Local Settings\Temporary Internet Files\Content.IE5\1YPRMIIP\MP9004066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7435" y="3471341"/>
            <a:ext cx="2673474" cy="178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Documents and Settings\OEM\Local Settings\Temporary Internet Files\Content.IE5\VH4VHL38\MP9004013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291" y="639733"/>
            <a:ext cx="3131560" cy="208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Documents and Settings\OEM\Local Settings\Temporary Internet Files\Content.IE5\Q25RKMHP\MP9003999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570" y="3349219"/>
            <a:ext cx="2635733" cy="1756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68" y="188640"/>
            <a:ext cx="1758403" cy="2086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Documents and Settings\OEM\Local Settings\Temporary Internet Files\Content.IE5\VH4VHL38\MC9000573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0498" y="103925"/>
            <a:ext cx="1864502" cy="153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OEM\Local Settings\Temporary Internet Files\Content.IE5\Y3NG3I1Z\MC900438020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4564" y="-430586"/>
            <a:ext cx="2113748" cy="211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C:\Documents and Settings\OEM\Local Settings\Temporary Internet Files\Content.IE5\GCWQPGM0\MC90043625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2169140" cy="2169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Documents and Settings\OEM\Local Settings\Temporary Internet Files\Content.IE5\M913510T\MC900441407[1].wmf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515" y="2721595"/>
            <a:ext cx="3164983" cy="1499493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Documents and Settings\OEM\Local Settings\Temporary Internet Files\Content.IE5\HETQSKK7\MC90021219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924" y="5020330"/>
            <a:ext cx="1685103" cy="1651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OEM\Local Settings\Temporary Internet Files\Content.IE5\Q25RKMHP\MC90025104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779" y="1585217"/>
            <a:ext cx="1807830" cy="2160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C:\Documents and Settings\OEM\Local Settings\Temporary Internet Files\Content.IE5\F1MF7NYM\MC90041046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6954" y="4509120"/>
            <a:ext cx="1895907" cy="1468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1" descr="C:\Documents and Settings\OEM\Local Settings\Temporary Internet Files\Content.IE5\G0XTKZ1U\MC90031025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456" y="1998573"/>
            <a:ext cx="1538362" cy="1923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5" descr="C:\Documents and Settings\OEM\Local Settings\Temporary Internet Files\Content.IE5\F1MF7NYM\MC900434842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2111">
            <a:off x="4888270" y="4841321"/>
            <a:ext cx="2009536" cy="2009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6" descr="C:\Documents and Settings\OEM\Local Settings\Temporary Internet Files\Content.IE5\HETQSKK7\MC90011241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356095"/>
            <a:ext cx="1457944" cy="1148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4" descr="C:\Documents and Settings\OEM\Local Settings\Temporary Internet Files\Content.IE5\38HULBKP\MC90011269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3507" y="5401610"/>
            <a:ext cx="1912429" cy="109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211296" y="348397"/>
            <a:ext cx="8615450" cy="600164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Lidi, </a:t>
            </a:r>
          </a:p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zvířata </a:t>
            </a:r>
          </a:p>
          <a:p>
            <a:pPr algn="ctr"/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3500" dist="50800">
                    <a:prstClr val="black">
                      <a:alpha val="50000"/>
                    </a:prstClr>
                  </a:innerShdw>
                </a:effectLst>
              </a:rPr>
              <a:t>a rostliny </a:t>
            </a:r>
          </a:p>
          <a:p>
            <a:pPr algn="ctr"/>
            <a:r>
              <a:rPr lang="cs-CZ" sz="9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r>
              <a:rPr lang="cs-CZ" sz="9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písních</a:t>
            </a:r>
            <a:endParaRPr lang="cs-CZ" sz="9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5122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42" y="2504458"/>
            <a:ext cx="728727" cy="65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199" y="5712847"/>
            <a:ext cx="588188" cy="529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140" y="904141"/>
            <a:ext cx="728727" cy="65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532" y="2946079"/>
            <a:ext cx="447932" cy="40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9733" y="188639"/>
            <a:ext cx="640264" cy="576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4243" y="3349218"/>
            <a:ext cx="547074" cy="492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416" y="1698420"/>
            <a:ext cx="728727" cy="655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64" y="260647"/>
            <a:ext cx="554590" cy="49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835" y="3866592"/>
            <a:ext cx="484220" cy="435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7365" y="5977531"/>
            <a:ext cx="582679" cy="524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59" y="4621307"/>
            <a:ext cx="538168" cy="48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Documents and Settings\OEM\Local Settings\Temporary Internet Files\Content.IE5\Y3NG3I1Z\MC900432548[1].pn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1859" y="2119290"/>
            <a:ext cx="558243" cy="502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4866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500"/>
                            </p:stCondLst>
                            <p:childTnLst>
                              <p:par>
                                <p:cTn id="2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500"/>
                            </p:stCondLst>
                            <p:childTnLst>
                              <p:par>
                                <p:cTn id="3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500"/>
                            </p:stCondLst>
                            <p:childTnLst>
                              <p:par>
                                <p:cTn id="4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000"/>
                            </p:stCondLst>
                            <p:childTnLst>
                              <p:par>
                                <p:cTn id="4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3500"/>
                            </p:stCondLst>
                            <p:childTnLst>
                              <p:par>
                                <p:cTn id="5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500"/>
                            </p:stCondLst>
                            <p:childTnLst>
                              <p:par>
                                <p:cTn id="6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8000"/>
                            </p:stCondLst>
                            <p:childTnLst>
                              <p:par>
                                <p:cTn id="6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9500"/>
                            </p:stCondLst>
                            <p:childTnLst>
                              <p:par>
                                <p:cTn id="70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21000"/>
                            </p:stCondLst>
                            <p:childTnLst>
                              <p:par>
                                <p:cTn id="75" presetID="2" presetClass="entr" presetSubtype="9" decel="620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22500"/>
                            </p:stCondLst>
                            <p:childTnLst>
                              <p:par>
                                <p:cTn id="80" presetID="2" presetClass="entr" presetSubtype="9" decel="96000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9500"/>
                            </p:stCondLst>
                            <p:childTnLst>
                              <p:par>
                                <p:cTn id="85" presetID="26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9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5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1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7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3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9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45" presetID="26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>
                            <p:stCondLst>
                              <p:cond delay="32500"/>
                            </p:stCondLst>
                            <p:childTnLst>
                              <p:par>
                                <p:cTn id="26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Documents and Settings\OEM\Local Settings\Temporary Internet Files\Content.IE5\1YPRMIIP\MP9004066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168" y="3470554"/>
            <a:ext cx="5129129" cy="3418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OEM\Local Settings\Temporary Internet Files\Content.IE5\VH4VHL38\MP90040131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425" y="-388941"/>
            <a:ext cx="6007979" cy="4003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OEM\Local Settings\Temporary Internet Files\Content.IE5\Q25RKMHP\MP90039997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4608" y="3633132"/>
            <a:ext cx="4866858" cy="324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92152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720" y="-1251520"/>
            <a:ext cx="4381082" cy="5199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OEM\Local Settings\Temporary Internet Files\Content.IE5\1YPRMIIP\MP9004331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3819" y="2227275"/>
            <a:ext cx="2380374" cy="1902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61941" y="3961752"/>
            <a:ext cx="280413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Auto, už je tu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2097" y="5903893"/>
            <a:ext cx="280413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Jede, jede mašinka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861349" y="3137695"/>
            <a:ext cx="280413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Všechno jede co má kola</a:t>
            </a:r>
            <a:endParaRPr lang="cs-CZ" sz="28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94851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3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3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3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Documents and Settings\OEM\Local Settings\Temporary Internet Files\Content.IE5\G0XTKZ1U\MP900289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8698" y="-270004"/>
            <a:ext cx="10829041" cy="718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OEM\Local Settings\Temporary Internet Files\Content.IE5\VH4VHL38\MC9000573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989" y="260648"/>
            <a:ext cx="3196171" cy="263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OEM\Local Settings\Temporary Internet Files\Content.IE5\Y3NG3I1Z\MC9004380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0594" y="-776189"/>
            <a:ext cx="3896489" cy="3896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Documents and Settings\OEM\Local Settings\Temporary Internet Files\Content.IE5\GCWQPGM0\MC90043625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8" y="3131118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Documents and Settings\OEM\Local Settings\Temporary Internet Files\Content.IE5\M913510T\MC90044140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886904"/>
            <a:ext cx="4645253" cy="2200810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1331640" y="6067538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Kočka leze dírou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342880" y="32498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Tancovala žížala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364088" y="5960346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Skákal pes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0" y="0"/>
            <a:ext cx="4788024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Mravenčí ukolébavka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2693198" y="2637148"/>
            <a:ext cx="3325555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Když jsem já sloužil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2137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6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6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6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6" decel="9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0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  <p:bldLst>
      <p:bldP spid="17" grpId="0"/>
      <p:bldP spid="30" grpId="0"/>
      <p:bldP spid="31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OEM\Local Settings\Temporary Internet Files\Content.IE5\HETQSKK7\MC900212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80845"/>
            <a:ext cx="3069270" cy="3008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Documents and Settings\OEM\Local Settings\Temporary Internet Files\Content.IE5\Q25RKMHP\MC9002510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454" y="744158"/>
            <a:ext cx="2508979" cy="299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Documents and Settings\OEM\Local Settings\Temporary Internet Files\Content.IE5\F1MF7NYM\MC90041046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80" y="4077072"/>
            <a:ext cx="3254438" cy="252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Documents and Settings\OEM\Local Settings\Temporary Internet Files\Content.IE5\G0XTKZ1U\MC90031025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032" y="548680"/>
            <a:ext cx="2209781" cy="2762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475656" y="4867317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Šel zahradník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367477" y="188640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Šili ševci šili boty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427983" y="3680845"/>
            <a:ext cx="3096345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Já do lesa nepojedu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313448" y="2096809"/>
            <a:ext cx="3325555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Písnička pro maminku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27372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</p:childTnLst>
        </p:cTn>
      </p:par>
    </p:tnLst>
    <p:bldLst>
      <p:bldP spid="12" grpId="1"/>
      <p:bldP spid="13" grpId="0"/>
      <p:bldP spid="13" grpId="1"/>
      <p:bldP spid="14" grpId="1"/>
      <p:bldP spid="1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1" name="Picture 25" descr="C:\Documents and Settings\OEM\Local Settings\Temporary Internet Files\Content.IE5\F1MF7NYM\MC90043484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2111">
            <a:off x="831468" y="-282004"/>
            <a:ext cx="5544344" cy="5544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Documents and Settings\OEM\Local Settings\Temporary Internet Files\Content.IE5\HETQSKK7\MC900112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381622"/>
            <a:ext cx="4022491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Documents and Settings\OEM\Local Settings\Temporary Internet Files\Content.IE5\38HULBKP\MC9001126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70" y="2708920"/>
            <a:ext cx="5276424" cy="3009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bdélník 28"/>
          <p:cNvSpPr/>
          <p:nvPr/>
        </p:nvSpPr>
        <p:spPr>
          <a:xfrm>
            <a:off x="467544" y="5733481"/>
            <a:ext cx="3325555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Měla babka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076057" y="2951366"/>
            <a:ext cx="4095080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Šla Nanynka do zelí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755576" y="332656"/>
            <a:ext cx="3325555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 naším okýnkem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6024522" y="332656"/>
            <a:ext cx="2198150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Červená růžička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4214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41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41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2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2"/>
                  </p:tgtEl>
                </p:cond>
              </p:nextCondLst>
            </p:seq>
          </p:childTnLst>
        </p:cTn>
      </p:par>
    </p:tnLst>
    <p:bldLst>
      <p:bldP spid="29" grpId="0"/>
      <p:bldP spid="29" grpId="1"/>
      <p:bldP spid="31" grpId="1"/>
      <p:bldP spid="32" grpId="1"/>
      <p:bldP spid="33" grpId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480612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</a:t>
            </a:r>
            <a:r>
              <a:rPr lang="cs-CZ" dirty="0" smtClean="0"/>
              <a:t>: [citace 25.11.2011]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Všechny obrázky a kliparty v této prezentaci </a:t>
            </a:r>
          </a:p>
          <a:p>
            <a:r>
              <a:rPr lang="cs-CZ" dirty="0" smtClean="0"/>
              <a:t>byly použity z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662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10000"/>
              </a:schemeClr>
            </a:gs>
            <a:gs pos="47500">
              <a:schemeClr val="phClr">
                <a:tint val="35000"/>
                <a:satMod val="110000"/>
              </a:schemeClr>
            </a:gs>
            <a:gs pos="58500">
              <a:schemeClr val="phClr">
                <a:tint val="35000"/>
                <a:satMod val="110000"/>
              </a:schemeClr>
            </a:gs>
            <a:gs pos="100000">
              <a:schemeClr val="phClr">
                <a:tint val="8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2000"/>
                <a:satMod val="105000"/>
              </a:schemeClr>
            </a:gs>
            <a:gs pos="47500">
              <a:schemeClr val="phClr">
                <a:shade val="89000"/>
                <a:satMod val="105000"/>
              </a:schemeClr>
            </a:gs>
            <a:gs pos="58500">
              <a:schemeClr val="phClr">
                <a:shade val="89000"/>
                <a:satMod val="105000"/>
              </a:schemeClr>
            </a:gs>
            <a:gs pos="100000">
              <a:schemeClr val="phClr">
                <a:shade val="52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60000" cap="flat" cmpd="thickThin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38100" dir="5400000" algn="r" rotWithShape="0">
              <a:srgbClr val="000000">
                <a:alpha val="60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50800" dist="63500" dir="5400000" algn="r" rotWithShape="0">
              <a:srgbClr val="000000">
                <a:alpha val="65000"/>
              </a:srgbClr>
            </a:outerShdw>
          </a:effectLst>
          <a:scene3d>
            <a:camera prst="isometricLeftDown" fov="0">
              <a:rot lat="0" lon="0" rev="0"/>
            </a:camera>
            <a:lightRig rig="harsh" dir="tl">
              <a:rot lat="0" lon="0" rev="8400000"/>
            </a:lightRig>
          </a:scene3d>
          <a:sp3d extrusionH="63500" contourW="38100" prstMaterial="flat">
            <a:bevelT w="50800" h="635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159</TotalTime>
  <Words>97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18</cp:revision>
  <dcterms:created xsi:type="dcterms:W3CDTF">2011-11-25T16:51:21Z</dcterms:created>
  <dcterms:modified xsi:type="dcterms:W3CDTF">2011-11-28T19:20:12Z</dcterms:modified>
</cp:coreProperties>
</file>