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6"/>
  </p:notesMasterIdLst>
  <p:sldIdLst>
    <p:sldId id="261" r:id="rId2"/>
    <p:sldId id="283" r:id="rId3"/>
    <p:sldId id="284" r:id="rId4"/>
    <p:sldId id="257" r:id="rId5"/>
    <p:sldId id="267" r:id="rId6"/>
    <p:sldId id="264" r:id="rId7"/>
    <p:sldId id="268" r:id="rId8"/>
    <p:sldId id="266" r:id="rId9"/>
    <p:sldId id="269" r:id="rId10"/>
    <p:sldId id="270" r:id="rId11"/>
    <p:sldId id="259" r:id="rId12"/>
    <p:sldId id="271" r:id="rId13"/>
    <p:sldId id="273" r:id="rId14"/>
    <p:sldId id="272" r:id="rId15"/>
    <p:sldId id="280" r:id="rId16"/>
    <p:sldId id="274" r:id="rId17"/>
    <p:sldId id="281" r:id="rId18"/>
    <p:sldId id="276" r:id="rId19"/>
    <p:sldId id="282" r:id="rId20"/>
    <p:sldId id="277" r:id="rId21"/>
    <p:sldId id="275" r:id="rId22"/>
    <p:sldId id="278" r:id="rId23"/>
    <p:sldId id="279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20" r:id="rId57"/>
    <p:sldId id="319" r:id="rId58"/>
    <p:sldId id="321" r:id="rId59"/>
    <p:sldId id="322" r:id="rId60"/>
    <p:sldId id="323" r:id="rId61"/>
    <p:sldId id="324" r:id="rId62"/>
    <p:sldId id="258" r:id="rId63"/>
    <p:sldId id="260" r:id="rId64"/>
    <p:sldId id="285" r:id="rId6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8" autoAdjust="0"/>
    <p:restoredTop sz="94576" autoAdjust="0"/>
  </p:normalViewPr>
  <p:slideViewPr>
    <p:cSldViewPr>
      <p:cViewPr varScale="1">
        <p:scale>
          <a:sx n="69" d="100"/>
          <a:sy n="69" d="100"/>
        </p:scale>
        <p:origin x="-52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smtClean="0"/>
            <a:t>Evropa a české země 1648 - 1815 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VY_32_INOVACE_18 _VELKÁ FRANCOUZSKÁ REVOLUCE </a:t>
          </a:r>
          <a:r>
            <a:rPr lang="cs-CZ" sz="2000" b="0" dirty="0" smtClean="0"/>
            <a:t>- OPAKOVÁNÍ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r>
            <a:rPr lang="cs-CZ" b="1" dirty="0" smtClean="0"/>
            <a:t>15. ledna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AAD1B47F-72CF-4C5E-A520-3280469F3EFA}" type="presOf" srcId="{3061F91D-8548-4FCB-A021-DD835A272F0F}" destId="{88F378EC-C3F8-47CD-AEFF-49BA634320FB}" srcOrd="0" destOrd="0" presId="urn:microsoft.com/office/officeart/2008/layout/VerticalCurvedList"/>
    <dgm:cxn modelId="{733AA0ED-2E1C-406B-9911-A217C1A3D0C1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51EDC082-2C62-495D-B2C2-461DDE1E3B72}" type="presOf" srcId="{60B5D622-D348-4384-9EFA-863CA4F7B7A3}" destId="{CAE44C5F-81A1-4D30-8D3F-2E663ECAC700}" srcOrd="0" destOrd="0" presId="urn:microsoft.com/office/officeart/2008/layout/VerticalCurvedList"/>
    <dgm:cxn modelId="{25E2641A-393F-4144-9A88-CA8F2C3C439C}" type="presOf" srcId="{F3C4A836-23AC-4E41-B6D6-51221E7E6743}" destId="{EF104B90-7E69-4918-A202-E6F91FC6E413}" srcOrd="0" destOrd="0" presId="urn:microsoft.com/office/officeart/2008/layout/VerticalCurvedList"/>
    <dgm:cxn modelId="{B5EDC61E-588C-4092-BFA4-6A511ED438A4}" type="presOf" srcId="{8D78E2D7-18A7-41DD-9962-57B3FE2BEBDD}" destId="{A1781B13-DE10-4169-ABDE-0384026A6B34}" srcOrd="0" destOrd="0" presId="urn:microsoft.com/office/officeart/2008/layout/VerticalCurvedList"/>
    <dgm:cxn modelId="{E6B4F8B6-EA06-4296-95BF-DE00DEC75D06}" type="presOf" srcId="{E392F34A-E55D-43D5-AEDD-49027298B816}" destId="{7DCEBD2C-792F-484E-9C96-926E03F540ED}" srcOrd="0" destOrd="0" presId="urn:microsoft.com/office/officeart/2008/layout/VerticalCurvedList"/>
    <dgm:cxn modelId="{7F2F7810-80CD-4970-8175-563EC184D277}" type="presOf" srcId="{BA9EE107-A5FB-41C4-9EF1-1CC153B68B3F}" destId="{9C0CD981-713F-47B3-AE2F-2963F2684A6F}" srcOrd="0" destOrd="0" presId="urn:microsoft.com/office/officeart/2008/layout/VerticalCurvedList"/>
    <dgm:cxn modelId="{9E1DA0E2-4373-4E37-B0C8-3505FA52C762}" type="presOf" srcId="{A6F0E638-0CDE-4E1F-BB57-10C18463C623}" destId="{7DCEBD2C-792F-484E-9C96-926E03F540ED}" srcOrd="0" destOrd="1" presId="urn:microsoft.com/office/officeart/2008/layout/VerticalCurvedList"/>
    <dgm:cxn modelId="{761EBA84-0A40-4004-ABB0-3D0C89D0821D}" type="presParOf" srcId="{9C0CD981-713F-47B3-AE2F-2963F2684A6F}" destId="{96773A7D-3367-4F53-A2D2-EA5770AFFDB3}" srcOrd="0" destOrd="0" presId="urn:microsoft.com/office/officeart/2008/layout/VerticalCurvedList"/>
    <dgm:cxn modelId="{3D62B0C6-1BE0-402D-91CF-27D7FFF26F74}" type="presParOf" srcId="{96773A7D-3367-4F53-A2D2-EA5770AFFDB3}" destId="{F31B7103-6E88-4DB9-9888-CB9E0B3FEEF8}" srcOrd="0" destOrd="0" presId="urn:microsoft.com/office/officeart/2008/layout/VerticalCurvedList"/>
    <dgm:cxn modelId="{47D8A0A3-26F4-4370-B328-0BB75B0ED61D}" type="presParOf" srcId="{F31B7103-6E88-4DB9-9888-CB9E0B3FEEF8}" destId="{F7A92DE4-3445-4B9B-AF3D-F2DA6F69C25D}" srcOrd="0" destOrd="0" presId="urn:microsoft.com/office/officeart/2008/layout/VerticalCurvedList"/>
    <dgm:cxn modelId="{3F546C13-4045-4AE9-8017-25DE2FA96882}" type="presParOf" srcId="{F31B7103-6E88-4DB9-9888-CB9E0B3FEEF8}" destId="{EF104B90-7E69-4918-A202-E6F91FC6E413}" srcOrd="1" destOrd="0" presId="urn:microsoft.com/office/officeart/2008/layout/VerticalCurvedList"/>
    <dgm:cxn modelId="{6E03F55C-A1E7-4D0D-ADA9-E856AE157980}" type="presParOf" srcId="{F31B7103-6E88-4DB9-9888-CB9E0B3FEEF8}" destId="{F5A5022A-2B1C-4F3B-B289-BC099E9CE92F}" srcOrd="2" destOrd="0" presId="urn:microsoft.com/office/officeart/2008/layout/VerticalCurvedList"/>
    <dgm:cxn modelId="{DFA5FBFB-9018-469B-BA0E-EA706523AEDE}" type="presParOf" srcId="{F31B7103-6E88-4DB9-9888-CB9E0B3FEEF8}" destId="{F16BA6F4-95DE-4E28-BF94-6459A70C4A6D}" srcOrd="3" destOrd="0" presId="urn:microsoft.com/office/officeart/2008/layout/VerticalCurvedList"/>
    <dgm:cxn modelId="{C446F709-42A5-46CC-B6D1-A87D717EED5E}" type="presParOf" srcId="{96773A7D-3367-4F53-A2D2-EA5770AFFDB3}" destId="{F036299F-AF4D-4DAF-ABF5-87E8CC3FEF1B}" srcOrd="1" destOrd="0" presId="urn:microsoft.com/office/officeart/2008/layout/VerticalCurvedList"/>
    <dgm:cxn modelId="{E3EEC5D1-56F3-4D6E-AECB-DBEA6BDA6AAA}" type="presParOf" srcId="{96773A7D-3367-4F53-A2D2-EA5770AFFDB3}" destId="{40B95986-31F6-48A6-A8D8-D04AC3BEDA92}" srcOrd="2" destOrd="0" presId="urn:microsoft.com/office/officeart/2008/layout/VerticalCurvedList"/>
    <dgm:cxn modelId="{B98F64A6-B5A6-4C7C-B4DF-6256FEC1B76A}" type="presParOf" srcId="{40B95986-31F6-48A6-A8D8-D04AC3BEDA92}" destId="{112F553D-60C2-4CC4-948D-0369F51C4DB0}" srcOrd="0" destOrd="0" presId="urn:microsoft.com/office/officeart/2008/layout/VerticalCurvedList"/>
    <dgm:cxn modelId="{47A2E4E0-9030-4C75-980E-EBC50A8B6068}" type="presParOf" srcId="{96773A7D-3367-4F53-A2D2-EA5770AFFDB3}" destId="{A1781B13-DE10-4169-ABDE-0384026A6B34}" srcOrd="3" destOrd="0" presId="urn:microsoft.com/office/officeart/2008/layout/VerticalCurvedList"/>
    <dgm:cxn modelId="{D77C4BA6-26F3-4D60-A6F5-AAC0D951A339}" type="presParOf" srcId="{96773A7D-3367-4F53-A2D2-EA5770AFFDB3}" destId="{65CD74A9-3E7B-49D7-95DD-EB8B72D6CA84}" srcOrd="4" destOrd="0" presId="urn:microsoft.com/office/officeart/2008/layout/VerticalCurvedList"/>
    <dgm:cxn modelId="{E4258710-F798-43F2-B74E-1687E6F56C77}" type="presParOf" srcId="{65CD74A9-3E7B-49D7-95DD-EB8B72D6CA84}" destId="{2741B69B-255D-4143-BECE-5BD9035A4FC6}" srcOrd="0" destOrd="0" presId="urn:microsoft.com/office/officeart/2008/layout/VerticalCurvedList"/>
    <dgm:cxn modelId="{67949BB9-ADC9-483D-8AC9-1E3F0B857A6F}" type="presParOf" srcId="{96773A7D-3367-4F53-A2D2-EA5770AFFDB3}" destId="{7DCEBD2C-792F-484E-9C96-926E03F540ED}" srcOrd="5" destOrd="0" presId="urn:microsoft.com/office/officeart/2008/layout/VerticalCurvedList"/>
    <dgm:cxn modelId="{944DE43F-B4A5-4448-97A4-6B34289CD968}" type="presParOf" srcId="{96773A7D-3367-4F53-A2D2-EA5770AFFDB3}" destId="{8E391AE5-35EA-4A7F-ACFF-6E662A0BD046}" srcOrd="6" destOrd="0" presId="urn:microsoft.com/office/officeart/2008/layout/VerticalCurvedList"/>
    <dgm:cxn modelId="{FAF5615E-723E-40A1-86CB-B093836DFE02}" type="presParOf" srcId="{8E391AE5-35EA-4A7F-ACFF-6E662A0BD046}" destId="{EB133F34-59A3-4639-B813-3EF5396EC28B}" srcOrd="0" destOrd="0" presId="urn:microsoft.com/office/officeart/2008/layout/VerticalCurvedList"/>
    <dgm:cxn modelId="{28E44912-DC36-4C9D-A324-12B15F2EFA5C}" type="presParOf" srcId="{96773A7D-3367-4F53-A2D2-EA5770AFFDB3}" destId="{88F378EC-C3F8-47CD-AEFF-49BA634320FB}" srcOrd="7" destOrd="0" presId="urn:microsoft.com/office/officeart/2008/layout/VerticalCurvedList"/>
    <dgm:cxn modelId="{1E89F87D-712C-4EAB-862E-5EC2CED70D91}" type="presParOf" srcId="{96773A7D-3367-4F53-A2D2-EA5770AFFDB3}" destId="{0C1D6B2A-9239-4220-B9D4-EF24FF044C0E}" srcOrd="8" destOrd="0" presId="urn:microsoft.com/office/officeart/2008/layout/VerticalCurvedList"/>
    <dgm:cxn modelId="{7AD971C8-1361-41FB-A454-36084DA5E03C}" type="presParOf" srcId="{0C1D6B2A-9239-4220-B9D4-EF24FF044C0E}" destId="{A6FEC19F-0F90-4EC7-BB21-E0ADFEFFA617}" srcOrd="0" destOrd="0" presId="urn:microsoft.com/office/officeart/2008/layout/VerticalCurvedList"/>
    <dgm:cxn modelId="{65C71CDE-4C4B-4EBD-BC64-DE707345A8C0}" type="presParOf" srcId="{96773A7D-3367-4F53-A2D2-EA5770AFFDB3}" destId="{CAE44C5F-81A1-4D30-8D3F-2E663ECAC700}" srcOrd="9" destOrd="0" presId="urn:microsoft.com/office/officeart/2008/layout/VerticalCurvedList"/>
    <dgm:cxn modelId="{2595D7E1-FD0C-4FC6-934C-E16849BA857F}" type="presParOf" srcId="{96773A7D-3367-4F53-A2D2-EA5770AFFDB3}" destId="{053E2699-E7D5-4B6C-A824-2ED732C32228}" srcOrd="10" destOrd="0" presId="urn:microsoft.com/office/officeart/2008/layout/VerticalCurvedList"/>
    <dgm:cxn modelId="{A743FE73-58F5-4B51-9D8B-9A63C50610D6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</a:t>
          </a:r>
          <a:r>
            <a:rPr lang="cs-CZ" sz="2000" b="1" kern="1200" dirty="0" smtClean="0"/>
            <a:t>15. ledna 2014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b="1" kern="1200" dirty="0" smtClean="0"/>
            <a:t>Evropa a české země 1648 - 1815 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VY_32_INOVACE_18 _VELKÁ FRANCOUZSKÁ REVOLUCE </a:t>
          </a:r>
          <a:r>
            <a:rPr lang="cs-CZ" sz="2000" b="0" kern="1200" dirty="0" smtClean="0"/>
            <a:t>- OPAKOVÁNÍ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0ADC4-D223-4ED3-BE85-5AF1203692F1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9F6C4-D093-48B1-84E4-C974A4BA3E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9F6C4-D093-48B1-84E4-C974A4BA3E86}" type="slidenum">
              <a:rPr lang="cs-CZ" smtClean="0"/>
              <a:pPr/>
              <a:t>38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E504EF6B-0177-4281-87A0-2568F9D70B7B}" type="datetimeFigureOut">
              <a:rPr lang="cs-CZ" smtClean="0"/>
              <a:pPr/>
              <a:t>14.1.2014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AC0FB94D-D70D-42D9-8083-918A2C4B48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5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6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6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63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1/11/Napoleon_Bonaparte.jpg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osmý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látky z probraného tématu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59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51845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Žáci postupně vybírají z možností správnou odpověď. Pokud se netrefí, jsou </a:t>
            </a:r>
            <a:r>
              <a:rPr lang="cs-CZ" sz="2800" dirty="0" smtClean="0">
                <a:solidFill>
                  <a:schemeClr val="tx1"/>
                </a:solidFill>
              </a:rPr>
              <a:t>vráceni po kliknutí na obraz gilotiny </a:t>
            </a:r>
            <a:r>
              <a:rPr lang="cs-CZ" sz="2800" dirty="0" smtClean="0">
                <a:solidFill>
                  <a:schemeClr val="tx1"/>
                </a:solidFill>
              </a:rPr>
              <a:t>zpět, pokud zvolí správně, posunou se dál, a to vždy prostřednictvím kliknutí na </a:t>
            </a:r>
            <a:r>
              <a:rPr lang="cs-CZ" sz="2800" dirty="0" smtClean="0">
                <a:solidFill>
                  <a:schemeClr val="tx1"/>
                </a:solidFill>
              </a:rPr>
              <a:t>obraz dobytí Bastily. </a:t>
            </a:r>
            <a:r>
              <a:rPr lang="cs-CZ" sz="2800" dirty="0" smtClean="0">
                <a:solidFill>
                  <a:schemeClr val="tx1"/>
                </a:solidFill>
              </a:rPr>
              <a:t>Postupně se tak dostanou až na konec.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2674939"/>
            <a:ext cx="7408862" cy="68205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1. Kdo nepatří mezi francouzské předrevoluční stavy?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41590" y="3573016"/>
            <a:ext cx="14061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rytíř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323528" y="4365104"/>
            <a:ext cx="205537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měšťan </a:t>
            </a:r>
            <a:endParaRPr lang="cs-CZ" sz="3200" b="1" dirty="0" smtClean="0">
              <a:solidFill>
                <a:srgbClr val="7030A0"/>
              </a:solidFill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395536" y="5157192"/>
            <a:ext cx="22188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duchovní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endParaRPr lang="cs-CZ" sz="3200" b="1" dirty="0" smtClean="0"/>
          </a:p>
          <a:p>
            <a:r>
              <a:rPr lang="cs-CZ" sz="3200" b="1" dirty="0" smtClean="0"/>
              <a:t>Dobytí Bastily </a:t>
            </a:r>
            <a:endParaRPr lang="cs-CZ" sz="3200" b="1" dirty="0"/>
          </a:p>
        </p:txBody>
      </p:sp>
      <p:pic>
        <p:nvPicPr>
          <p:cNvPr id="22532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6464" y="238770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2674939"/>
            <a:ext cx="7408862" cy="68205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2. Kdo měl ve Francii skutečnou moc před rokem 1789?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41590" y="3573016"/>
            <a:ext cx="22781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měšťané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630131" y="4437112"/>
            <a:ext cx="233910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panovník </a:t>
            </a:r>
            <a:endParaRPr lang="cs-CZ" sz="3200" b="1" dirty="0" smtClean="0">
              <a:solidFill>
                <a:srgbClr val="7030A0"/>
              </a:solidFill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95536" y="5157192"/>
            <a:ext cx="18517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šlechta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r>
              <a:rPr lang="cs-CZ" sz="3200" b="1" dirty="0" smtClean="0"/>
              <a:t>Dobytí Bastily :</a:t>
            </a:r>
            <a:endParaRPr lang="cs-CZ" sz="3200" b="1" dirty="0" smtClean="0"/>
          </a:p>
          <a:p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6464" y="238770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484784"/>
            <a:ext cx="7408862" cy="129614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3. Který stav jako jediný byl zdaněn?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41590" y="3573016"/>
            <a:ext cx="22509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duchovní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630131" y="4437112"/>
            <a:ext cx="196079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šlechta </a:t>
            </a:r>
            <a:endParaRPr lang="cs-CZ" sz="3200" b="1" dirty="0" smtClean="0">
              <a:solidFill>
                <a:srgbClr val="7030A0"/>
              </a:solidFill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395536" y="5157192"/>
            <a:ext cx="215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měšťané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8434" name="AutoShape 2" descr="http://www.google.cz/url?sa=i&amp;source=images&amp;cd=&amp;docid=VUQK2xhay7yNeM&amp;tbnid=7-n9Y1tBNYp9QM:&amp;ved=0CAUQjBwwAA&amp;url=http%3A%2F%2Fwww.cestanahoru.org%2Fblog%2Fwp-content%2Fuploads%2Fsv_vaclav1.jpg&amp;ei=YG2OUsKePMXy4QSTz4HoDw&amp;psig=AFQjCNHPMyCHuI-aaJg2_82YwhMJPmAkqg&amp;ust=1385152225130241"/>
          <p:cNvSpPr>
            <a:spLocks noChangeAspect="1" noChangeArrowheads="1"/>
          </p:cNvSpPr>
          <p:nvPr/>
        </p:nvSpPr>
        <p:spPr bwMode="auto">
          <a:xfrm>
            <a:off x="63500" y="-136525"/>
            <a:ext cx="3971925" cy="61055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 descr="http://www.google.cz/url?sa=i&amp;source=images&amp;cd=&amp;docid=VUQK2xhay7yNeM&amp;tbnid=7-n9Y1tBNYp9QM:&amp;ved=0CAUQjBwwAA&amp;url=http%3A%2F%2Fwww.cestanahoru.org%2Fblog%2Fwp-content%2Fuploads%2Fsv_vaclav1.jpg&amp;ei=YG2OUsKePMXy4QSTz4HoDw&amp;psig=AFQjCNHPMyCHuI-aaJg2_82YwhMJPmAkqg&amp;ust=1385152225130241"/>
          <p:cNvSpPr>
            <a:spLocks noChangeAspect="1" noChangeArrowheads="1"/>
          </p:cNvSpPr>
          <p:nvPr/>
        </p:nvSpPr>
        <p:spPr bwMode="auto">
          <a:xfrm>
            <a:off x="63500" y="-136525"/>
            <a:ext cx="3971925" cy="61055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780928"/>
            <a:ext cx="146546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</a:t>
            </a:r>
          </a:p>
          <a:p>
            <a:r>
              <a:rPr lang="cs-CZ" sz="3200" b="1" dirty="0" smtClean="0"/>
              <a:t>Bastily</a:t>
            </a:r>
            <a:r>
              <a:rPr lang="cs-CZ" sz="3200" b="1" dirty="0" smtClean="0"/>
              <a:t>:</a:t>
            </a:r>
            <a:endParaRPr lang="cs-CZ" sz="3200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18438" name="AutoShape 6" descr="http://www.google.cz/url?sa=i&amp;source=images&amp;cd=&amp;docid=VUQK2xhay7yNeM&amp;tbnid=7-n9Y1tBNYp9QM:&amp;ved=0CAUQjBwwAA&amp;url=http%3A%2F%2Fwww.cestanahoru.org%2Fblog%2Fwp-content%2Fuploads%2Fsv_vaclav1.jpg&amp;ei=YG2OUsKePMXy4QSTz4HoDw&amp;psig=AFQjCNHPMyCHuI-aaJg2_82YwhMJPmAkqg&amp;ust=1385152225130241"/>
          <p:cNvSpPr>
            <a:spLocks noChangeAspect="1" noChangeArrowheads="1"/>
          </p:cNvSpPr>
          <p:nvPr/>
        </p:nvSpPr>
        <p:spPr bwMode="auto">
          <a:xfrm>
            <a:off x="63500" y="-136525"/>
            <a:ext cx="3971925" cy="61055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0" name="AutoShape 8" descr="http://www.google.cz/url?sa=i&amp;source=images&amp;cd=&amp;docid=VUQK2xhay7yNeM&amp;tbnid=7-n9Y1tBNYp9QM:&amp;ved=0CAUQjBwwAA&amp;url=http%3A%2F%2Fwww.cestanahoru.org%2Fblog%2Fwp-content%2Fuploads%2Fsv_vaclav1.jpg&amp;ei=YG2OUsKePMXy4QSTz4HoDw&amp;psig=AFQjCNHPMyCHuI-aaJg2_82YwhMJPmAkqg&amp;ust=1385152225130241"/>
          <p:cNvSpPr>
            <a:spLocks noChangeAspect="1" noChangeArrowheads="1"/>
          </p:cNvSpPr>
          <p:nvPr/>
        </p:nvSpPr>
        <p:spPr bwMode="auto">
          <a:xfrm>
            <a:off x="63500" y="-136525"/>
            <a:ext cx="4953000" cy="762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348880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844824"/>
            <a:ext cx="7408862" cy="1114102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4. Co nepatří mezi příčiny vypuknutí Velké francouzské revoluce?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539552" y="3717032"/>
            <a:ext cx="21098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neúroda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630131" y="4437112"/>
            <a:ext cx="258275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státní dluh </a:t>
            </a:r>
            <a:endParaRPr lang="cs-CZ" sz="3200" b="1" dirty="0" smtClean="0">
              <a:solidFill>
                <a:srgbClr val="7030A0"/>
              </a:solidFill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755576" y="5157192"/>
            <a:ext cx="4846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zdanění církve a šlechty 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</a:t>
            </a:r>
          </a:p>
          <a:p>
            <a:r>
              <a:rPr lang="cs-CZ" sz="3200" b="1" dirty="0" smtClean="0"/>
              <a:t>Dobytí Bastily 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6464" y="238770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204864"/>
            <a:ext cx="7408862" cy="538038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5. Co nebylo zdrojem vysokého státního dluhu?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3573016"/>
            <a:ext cx="3284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prohrané války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619672" y="4221088"/>
            <a:ext cx="2957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ztráta kolonií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691680" y="5013176"/>
            <a:ext cx="41569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příspěvky na rolníky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endParaRPr lang="cs-CZ" sz="3200" b="1" dirty="0" smtClean="0"/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6464" y="238770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259632" y="5085184"/>
            <a:ext cx="2523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Ludvík XIV.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2674939"/>
            <a:ext cx="7408862" cy="682054"/>
          </a:xfrm>
        </p:spPr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6. Jméno francouzského panovníka v době revoluce.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187624" y="3717032"/>
            <a:ext cx="244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Ludvík XV.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1187624" y="4365104"/>
            <a:ext cx="2566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Ludvík XVI.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build="p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endParaRPr lang="cs-CZ" sz="3200" b="1" dirty="0" smtClean="0"/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6464" y="238770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340768"/>
            <a:ext cx="7408862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7. Manželkou francouzské krále doby revoluce byla: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259632" y="2492896"/>
            <a:ext cx="36551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Marie Antoinetta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1331640" y="3212976"/>
            <a:ext cx="300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Marie Terezie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259632" y="3933056"/>
            <a:ext cx="3842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Marie Bourbonská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endParaRPr lang="cs-CZ" sz="3200" b="1" dirty="0" smtClean="0"/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348880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8. Co chtěl třetí stav zrušit?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187624" y="3645024"/>
            <a:ext cx="24080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monarchii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1115616" y="4221088"/>
            <a:ext cx="2938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absolutismus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043608" y="5085184"/>
            <a:ext cx="22910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republiku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2924944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dobytí Bastily: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2674939"/>
            <a:ext cx="7408862" cy="538038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9. Kde zasedaly generální stavy?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619672" y="3645024"/>
            <a:ext cx="1505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Paříž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619672" y="4149080"/>
            <a:ext cx="18020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smtClean="0">
                <a:solidFill>
                  <a:srgbClr val="7030A0"/>
                </a:solidFill>
              </a:rPr>
              <a:t>Bastila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691680" y="4797152"/>
            <a:ext cx="2266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</a:t>
            </a:r>
            <a:r>
              <a:rPr lang="cs-CZ" sz="3200" b="1" dirty="0" smtClean="0">
                <a:solidFill>
                  <a:srgbClr val="00B050"/>
                </a:solidFill>
              </a:rPr>
              <a:t>Versailles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  <a:endParaRPr lang="cs-CZ" sz="3200" b="1" dirty="0" smtClean="0"/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348880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1916833"/>
            <a:ext cx="7408862" cy="108012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10. Kdy byla dobyta Bastila?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043608" y="3573016"/>
            <a:ext cx="3140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</a:t>
            </a:r>
            <a:r>
              <a:rPr lang="cs-CZ" sz="3200" b="1" dirty="0" smtClean="0">
                <a:solidFill>
                  <a:srgbClr val="FF0000"/>
                </a:solidFill>
              </a:rPr>
              <a:t>14. června 1791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1115616" y="4221088"/>
            <a:ext cx="3748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B, </a:t>
            </a:r>
            <a:r>
              <a:rPr lang="cs-CZ" sz="3200" b="1" dirty="0" smtClean="0">
                <a:solidFill>
                  <a:srgbClr val="00B050"/>
                </a:solidFill>
              </a:rPr>
              <a:t>14. července 1789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043608" y="4941168"/>
            <a:ext cx="35910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</a:t>
            </a:r>
            <a:r>
              <a:rPr lang="cs-CZ" sz="3200" b="1" dirty="0" smtClean="0">
                <a:solidFill>
                  <a:srgbClr val="7030A0"/>
                </a:solidFill>
              </a:rPr>
              <a:t>14. července 1798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2132856"/>
            <a:ext cx="3815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11. Co to byla Bastila?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27584" y="3284984"/>
            <a:ext cx="3695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zámek panovníka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27584" y="3861048"/>
            <a:ext cx="2448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B, parlament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99592" y="4509120"/>
            <a:ext cx="1731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vězení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412776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12. Která zásada rovnosti nebyla na začátku revoluce uplatněna?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971600" y="3140968"/>
            <a:ext cx="4600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rovnost před zákonem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99592" y="3717032"/>
            <a:ext cx="4108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B, zdanění všech stavů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4437112"/>
            <a:ext cx="53783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odebrání majetku bohatým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844824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13. Co neobsahovala Deklarace práv občana?</a:t>
            </a:r>
            <a:endParaRPr lang="cs-CZ" sz="32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971600" y="2996952"/>
            <a:ext cx="3674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právo na revoluci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99592" y="3573016"/>
            <a:ext cx="4120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B. právo na svůj názor 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971600" y="4149080"/>
            <a:ext cx="3656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právo na majetek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1433" y="2060848"/>
            <a:ext cx="8672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3200" b="1" dirty="0" smtClean="0"/>
              <a:t>14. Kde seděli z pohledu krále umírnění poslanci?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99592" y="3140968"/>
            <a:ext cx="1582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vlevo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899592" y="3717032"/>
            <a:ext cx="2377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uprostřed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99592" y="4365104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vpravo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10707" y="2060848"/>
            <a:ext cx="8594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3200" b="1" dirty="0" smtClean="0"/>
              <a:t>15. Kde seděli z pohledu krále radikální poslanci?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99592" y="3140968"/>
            <a:ext cx="1582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vlevo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899592" y="3717032"/>
            <a:ext cx="2377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uprostřed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99592" y="4365104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vpravo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844824"/>
            <a:ext cx="615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16. Nejradikálnějšími poslanci byli: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547664" y="2852936"/>
            <a:ext cx="29883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konzervativci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619672" y="3429000"/>
            <a:ext cx="2026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jakobíni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1619672" y="4077072"/>
            <a:ext cx="24657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komunisté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2564904"/>
            <a:ext cx="4943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17. Finanční situace vedla k: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547664" y="3284984"/>
            <a:ext cx="5925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zestátnění církevního majetku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547664" y="3789040"/>
            <a:ext cx="40911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zdanění panovníka  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547664" y="4365104"/>
            <a:ext cx="5569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C, zestátnění majetku obyvatel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2204864"/>
            <a:ext cx="5123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18. Co se nestalo v roce 1791?</a:t>
            </a:r>
            <a:endParaRPr lang="cs-CZ" sz="3200" b="1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1043608" y="3140968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neúspěšný pokus o útěk krále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971600" y="3717032"/>
            <a:ext cx="59186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B, Francie konstituční monarchií 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>
            <a:hlinkClick r:id="rId4" action="ppaction://hlinksldjump"/>
          </p:cNvPr>
          <p:cNvSpPr txBox="1"/>
          <p:nvPr/>
        </p:nvSpPr>
        <p:spPr>
          <a:xfrm>
            <a:off x="1115616" y="4437112"/>
            <a:ext cx="3894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Francie republikou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95736" y="2276872"/>
            <a:ext cx="5179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19. Co se nestalo v roce 1792?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403648" y="3212976"/>
            <a:ext cx="3183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vláda jakobínů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403648" y="3789040"/>
            <a:ext cx="49039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sesazení a poprava krále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403648" y="4437112"/>
            <a:ext cx="3894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Francie republikou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1484784"/>
            <a:ext cx="7455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20. Proti komu Francie válčila v roce 1792?</a:t>
            </a:r>
            <a:endParaRPr lang="cs-CZ" sz="32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403648" y="2564904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Rusku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1475656" y="3212976"/>
            <a:ext cx="1834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Prusku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1475656" y="3789040"/>
            <a:ext cx="2315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Rakousku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1844824"/>
            <a:ext cx="4968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21. Kdo byl v čele jakobínů? 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403648" y="2708920"/>
            <a:ext cx="2579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3300"/>
                </a:solidFill>
              </a:rPr>
              <a:t>A, Ludvík XVI.</a:t>
            </a:r>
            <a:endParaRPr lang="cs-CZ" sz="3200" b="1" dirty="0">
              <a:solidFill>
                <a:srgbClr val="FF33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403648" y="3356992"/>
            <a:ext cx="2776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</a:t>
            </a:r>
            <a:r>
              <a:rPr lang="cs-CZ" sz="3200" b="1" dirty="0" err="1" smtClean="0">
                <a:solidFill>
                  <a:srgbClr val="7030A0"/>
                </a:solidFill>
              </a:rPr>
              <a:t>Robespierre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1475656" y="4005064"/>
            <a:ext cx="23086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C, Napoleon</a:t>
            </a:r>
            <a:endParaRPr lang="cs-CZ" sz="32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1628800"/>
            <a:ext cx="6082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22. Vládu jakobínů charakterizuje: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187624" y="2492896"/>
            <a:ext cx="50850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mnoho poprav každý den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259632" y="3140968"/>
            <a:ext cx="4430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pokoj, mír, prosperita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827584" y="3861048"/>
            <a:ext cx="7329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C, snaha o další reformy ve prospěch lidí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2276872"/>
            <a:ext cx="4392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23. Jak jakobíni dopadli?</a:t>
            </a:r>
            <a:endParaRPr lang="cs-CZ" sz="32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475656" y="3284984"/>
            <a:ext cx="4544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poklidně předali vládu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547664" y="3933056"/>
            <a:ext cx="3137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byli popraveni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91680" y="4653136"/>
            <a:ext cx="25074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rozpadli se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95736" y="1412776"/>
            <a:ext cx="4979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24. Kdo vládl po jakobínech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2195736" y="2348880"/>
            <a:ext cx="2946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tři konzulové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195736" y="2924944"/>
            <a:ext cx="2417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Napoleon 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2123728" y="3501008"/>
            <a:ext cx="46554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pětičlenné direktorium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1412776"/>
            <a:ext cx="69669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25. Kdy poprvé slyšíme o Napoleonovi?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547664" y="2348880"/>
            <a:ext cx="5843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potlačil povstání monarchistů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691680" y="2996952"/>
            <a:ext cx="3094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byl jakobínem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475656" y="3645024"/>
            <a:ext cx="5161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byl v 5 členném direktoriu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1916832"/>
            <a:ext cx="5258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26. Co se nestalo v roce 1799?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907704" y="2996952"/>
            <a:ext cx="48814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Napoleon končí revoluci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3573016"/>
            <a:ext cx="3786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Napoleon císařem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1835696" y="4221088"/>
            <a:ext cx="6115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Napoleon prvním ze tří konzulů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1916832"/>
            <a:ext cx="52677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27. Co se nestalo v roce 1804?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907704" y="2996952"/>
            <a:ext cx="6848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Napoleon vydává občanský zákoník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907704" y="3573016"/>
            <a:ext cx="3786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Napoleon císařem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835696" y="4221088"/>
            <a:ext cx="6115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Napoleon prvním ze tří konzulů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1484784"/>
            <a:ext cx="78261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28. Na kterém ostrově se Napoleon narodil?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187624" y="2636912"/>
            <a:ext cx="1657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Sicílie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187624" y="3212976"/>
            <a:ext cx="2066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B, Sardinie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187624" y="3789040"/>
            <a:ext cx="1920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C, Korsika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484784"/>
            <a:ext cx="7366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29. Kdo byl Napoleonovou 1. manželkou? 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475656" y="2636912"/>
            <a:ext cx="20906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Josefína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403648" y="3284984"/>
            <a:ext cx="36423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B, Marie Antoinetta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475656" y="4077072"/>
            <a:ext cx="4071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C, madam </a:t>
            </a:r>
            <a:r>
              <a:rPr lang="cs-CZ" sz="3200" b="1" dirty="0" err="1" smtClean="0">
                <a:solidFill>
                  <a:srgbClr val="7030A0"/>
                </a:solidFill>
              </a:rPr>
              <a:t>Pompadour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620688"/>
            <a:ext cx="7408862" cy="754062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Výborně, pojď na další otázku!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3140968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Obr. 2. </a:t>
            </a:r>
          </a:p>
          <a:p>
            <a:r>
              <a:rPr lang="cs-CZ" sz="3200" b="1" dirty="0" smtClean="0"/>
              <a:t>Dobytí Bastily</a:t>
            </a:r>
            <a:endParaRPr lang="cs-CZ" sz="3200" b="1" dirty="0"/>
          </a:p>
        </p:txBody>
      </p:sp>
      <p:pic>
        <p:nvPicPr>
          <p:cNvPr id="6" name="Picture 4" descr="Soubor:Prise de la Bastille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420888"/>
            <a:ext cx="5004048" cy="37577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764704"/>
            <a:ext cx="7408862" cy="754062"/>
          </a:xfrm>
        </p:spPr>
        <p:txBody>
          <a:bodyPr/>
          <a:lstStyle/>
          <a:p>
            <a:pPr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Špatně!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7704" y="5301208"/>
            <a:ext cx="279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1:  </a:t>
            </a:r>
            <a:r>
              <a:rPr lang="cs-CZ" sz="3200" b="1" dirty="0" smtClean="0"/>
              <a:t>gilotina</a:t>
            </a:r>
            <a:endParaRPr lang="cs-CZ" sz="3200" b="1" dirty="0"/>
          </a:p>
        </p:txBody>
      </p:sp>
      <p:pic>
        <p:nvPicPr>
          <p:cNvPr id="3076" name="Picture 4" descr="File:Alice Cooper Milan 2010 1.jpg">
            <a:hlinkClick r:id="" action="ppaction://hlinkshowjump?jump=lastslideviewed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84784"/>
            <a:ext cx="1721371" cy="370187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Jsi na konci!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6021288"/>
            <a:ext cx="5366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3: </a:t>
            </a:r>
            <a:r>
              <a:rPr lang="cs-CZ" sz="3200" b="1" dirty="0" smtClean="0"/>
              <a:t>Napoleon I. Bonaparte</a:t>
            </a:r>
            <a:endParaRPr lang="cs-CZ" sz="3200" b="1" dirty="0"/>
          </a:p>
        </p:txBody>
      </p:sp>
      <p:pic>
        <p:nvPicPr>
          <p:cNvPr id="2" name="Picture 2" descr="File:Napoleon Bonapar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196752"/>
            <a:ext cx="2819549" cy="477889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052737"/>
            <a:ext cx="8712968" cy="5805264"/>
          </a:xfrm>
        </p:spPr>
        <p:txBody>
          <a:bodyPr>
            <a:normAutofit fontScale="92500" lnSpcReduction="20000"/>
          </a:bodyPr>
          <a:lstStyle/>
          <a:p>
            <a:pPr marL="0" indent="0" algn="ctr" eaLnBrk="1" hangingPunct="1">
              <a:buFont typeface="Symbol" pitchFamily="18" charset="2"/>
              <a:buNone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Použitá literatura: </a:t>
            </a:r>
            <a:endParaRPr lang="cs-CZ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VÁLKOVÁ, Veronika. </a:t>
            </a:r>
            <a:r>
              <a:rPr lang="cs-CZ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8 pro základní školy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Praha: SPN - pedagogické nakladatelství, akciová společnost, 2008, ISBN 978-80-7235-404-7.</a:t>
            </a:r>
          </a:p>
          <a:p>
            <a:pPr marL="0" indent="0" algn="ctr" eaLnBrk="1" hangingPunct="1">
              <a:buFont typeface="Symbol" pitchFamily="18" charset="2"/>
              <a:buNone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Internetové odkazy: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Obr. 1 –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gilotina: </a:t>
            </a:r>
            <a:r>
              <a:rPr lang="en-US" dirty="0" smtClean="0">
                <a:solidFill>
                  <a:schemeClr val="tx1"/>
                </a:solidFill>
              </a:rPr>
              <a:t>AUTOR NEUVEDEN. </a:t>
            </a:r>
            <a:r>
              <a:rPr lang="en-US" i="1" dirty="0" smtClean="0">
                <a:solidFill>
                  <a:schemeClr val="tx1"/>
                </a:solidFill>
              </a:rPr>
              <a:t>commons.wikimedia.org</a:t>
            </a:r>
            <a:r>
              <a:rPr lang="en-US" dirty="0" smtClean="0">
                <a:solidFill>
                  <a:schemeClr val="tx1"/>
                </a:solidFill>
              </a:rPr>
              <a:t> [online]. [cit. 14.1.2014]. </a:t>
            </a:r>
            <a:r>
              <a:rPr lang="en-US" dirty="0" err="1" smtClean="0">
                <a:solidFill>
                  <a:schemeClr val="tx1"/>
                </a:solidFill>
              </a:rPr>
              <a:t>Dostupný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na</a:t>
            </a:r>
            <a:r>
              <a:rPr lang="en-US" dirty="0" smtClean="0">
                <a:solidFill>
                  <a:schemeClr val="tx1"/>
                </a:solidFill>
              </a:rPr>
              <a:t> WWW: http://</a:t>
            </a:r>
            <a:r>
              <a:rPr lang="en-US" dirty="0" smtClean="0">
                <a:solidFill>
                  <a:schemeClr val="tx1"/>
                </a:solidFill>
              </a:rPr>
              <a:t>upload.wikimedia.org/wikipedia/commons/b/be/Alice_Cooper_Milan_2010_1.jpg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Obr. 2 –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dobytí Bastily: </a:t>
            </a:r>
            <a:r>
              <a:rPr lang="en-US" dirty="0" smtClean="0">
                <a:solidFill>
                  <a:schemeClr val="tx1"/>
                </a:solidFill>
              </a:rPr>
              <a:t>AUTOR NEUVEDEN. </a:t>
            </a:r>
            <a:r>
              <a:rPr lang="en-US" i="1" dirty="0" smtClean="0">
                <a:solidFill>
                  <a:schemeClr val="tx1"/>
                </a:solidFill>
              </a:rPr>
              <a:t>commons.wikimedia.org</a:t>
            </a:r>
            <a:r>
              <a:rPr lang="en-US" dirty="0" smtClean="0">
                <a:solidFill>
                  <a:schemeClr val="tx1"/>
                </a:solidFill>
              </a:rPr>
              <a:t> [online]. [cit. 14.1.2014]. </a:t>
            </a:r>
            <a:r>
              <a:rPr lang="en-US" dirty="0" err="1" smtClean="0">
                <a:solidFill>
                  <a:schemeClr val="tx1"/>
                </a:solidFill>
              </a:rPr>
              <a:t>Dostupný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na</a:t>
            </a:r>
            <a:r>
              <a:rPr lang="en-US" dirty="0" smtClean="0">
                <a:solidFill>
                  <a:schemeClr val="tx1"/>
                </a:solidFill>
              </a:rPr>
              <a:t> WWW: http://</a:t>
            </a:r>
            <a:r>
              <a:rPr lang="en-US" dirty="0" smtClean="0">
                <a:solidFill>
                  <a:schemeClr val="tx1"/>
                </a:solidFill>
              </a:rPr>
              <a:t>upload.wikimedia.org/wikipedia/commons/4/4e/Prise_de_la_Bastille.jpg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Obr. 3 –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Napoleon Bonaparte: </a:t>
            </a:r>
            <a:r>
              <a:rPr lang="en-US" dirty="0" smtClean="0">
                <a:solidFill>
                  <a:schemeClr val="tx1"/>
                </a:solidFill>
              </a:rPr>
              <a:t>AUTOR NEUVEDEN. </a:t>
            </a:r>
            <a:r>
              <a:rPr lang="en-US" i="1" dirty="0" smtClean="0">
                <a:solidFill>
                  <a:schemeClr val="tx1"/>
                </a:solidFill>
              </a:rPr>
              <a:t>commons.wikimedia.org</a:t>
            </a:r>
            <a:r>
              <a:rPr lang="en-US" dirty="0" smtClean="0">
                <a:solidFill>
                  <a:schemeClr val="tx1"/>
                </a:solidFill>
              </a:rPr>
              <a:t> [online]. [cit. 14.1.2014]. </a:t>
            </a:r>
            <a:r>
              <a:rPr lang="en-US" dirty="0" err="1" smtClean="0">
                <a:solidFill>
                  <a:schemeClr val="tx1"/>
                </a:solidFill>
              </a:rPr>
              <a:t>Dostupný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na</a:t>
            </a:r>
            <a:r>
              <a:rPr lang="en-US" dirty="0" smtClean="0">
                <a:solidFill>
                  <a:schemeClr val="tx1"/>
                </a:solidFill>
              </a:rPr>
              <a:t> WWW: http://</a:t>
            </a:r>
            <a:r>
              <a:rPr lang="en-US" dirty="0" smtClean="0">
                <a:solidFill>
                  <a:schemeClr val="tx1"/>
                </a:solidFill>
              </a:rPr>
              <a:t>upload.wikimedia.org/wikipedia/commons/1/11/Napoleon_Bonaparte.jpg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cs-C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</a:endParaRPr>
          </a:p>
        </p:txBody>
      </p:sp>
      <p:sp>
        <p:nvSpPr>
          <p:cNvPr id="14340" name="Nadpis 3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8636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</a:p>
        </p:txBody>
      </p:sp>
      <p:sp>
        <p:nvSpPr>
          <p:cNvPr id="1433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8DD56B-95CA-47A1-B16C-6435E4C9DAE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cs-CZ" dirty="0" smtClean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484</TotalTime>
  <Words>1339</Words>
  <Application>Microsoft Office PowerPoint</Application>
  <PresentationFormat>Předvádění na obrazovce (4:3)</PresentationFormat>
  <Paragraphs>267</Paragraphs>
  <Slides>64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64</vt:i4>
      </vt:variant>
    </vt:vector>
  </HeadingPairs>
  <TitlesOfParts>
    <vt:vector size="65" baseType="lpstr">
      <vt:lpstr>Motiv1</vt:lpstr>
      <vt:lpstr>Základní škola a Mateřská škola Bílá Třemešná, okres Trutnov</vt:lpstr>
      <vt:lpstr>Anotace</vt:lpstr>
      <vt:lpstr>Anotace k jednotlivým stranám</vt:lpstr>
      <vt:lpstr>Vyberte:</vt:lpstr>
      <vt:lpstr>Snímek 5</vt:lpstr>
      <vt:lpstr>Vyberte:</vt:lpstr>
      <vt:lpstr>Snímek 7</vt:lpstr>
      <vt:lpstr>Vyberte:</vt:lpstr>
      <vt:lpstr>Snímek 9</vt:lpstr>
      <vt:lpstr>Vyberte:</vt:lpstr>
      <vt:lpstr>Snímek 11</vt:lpstr>
      <vt:lpstr>Vyberte</vt:lpstr>
      <vt:lpstr>Snímek 13</vt:lpstr>
      <vt:lpstr>Vyberte:</vt:lpstr>
      <vt:lpstr>Snímek 15</vt:lpstr>
      <vt:lpstr>Vyberte:</vt:lpstr>
      <vt:lpstr>Snímek 17</vt:lpstr>
      <vt:lpstr>Vyberte:</vt:lpstr>
      <vt:lpstr>Snímek 19</vt:lpstr>
      <vt:lpstr>Vyberte:</vt:lpstr>
      <vt:lpstr>Snímek 21</vt:lpstr>
      <vt:lpstr>Vyberte:</vt:lpstr>
      <vt:lpstr>Snímek 23</vt:lpstr>
      <vt:lpstr>Vyberte:</vt:lpstr>
      <vt:lpstr>Snímek 25</vt:lpstr>
      <vt:lpstr>Vyberte:</vt:lpstr>
      <vt:lpstr>Snímek 27</vt:lpstr>
      <vt:lpstr>Vyberte:</vt:lpstr>
      <vt:lpstr>Snímek 29</vt:lpstr>
      <vt:lpstr>Vyberte:</vt:lpstr>
      <vt:lpstr>Snímek 31</vt:lpstr>
      <vt:lpstr>Vyberte:</vt:lpstr>
      <vt:lpstr>Snímek 33</vt:lpstr>
      <vt:lpstr>Vyberte:</vt:lpstr>
      <vt:lpstr>Snímek 35</vt:lpstr>
      <vt:lpstr>Vyberte:</vt:lpstr>
      <vt:lpstr>Snímek 37</vt:lpstr>
      <vt:lpstr>Vyberte:</vt:lpstr>
      <vt:lpstr>Snímek 39</vt:lpstr>
      <vt:lpstr>Vyberte:</vt:lpstr>
      <vt:lpstr>Snímek 41</vt:lpstr>
      <vt:lpstr>Vyberte:</vt:lpstr>
      <vt:lpstr>Snímek 43</vt:lpstr>
      <vt:lpstr>Vyberte:</vt:lpstr>
      <vt:lpstr>Snímek 45</vt:lpstr>
      <vt:lpstr>Vyberte:</vt:lpstr>
      <vt:lpstr>Snímek 47</vt:lpstr>
      <vt:lpstr>Vyberte:</vt:lpstr>
      <vt:lpstr>Snímek 49</vt:lpstr>
      <vt:lpstr>Vyberte:</vt:lpstr>
      <vt:lpstr>Snímek 51</vt:lpstr>
      <vt:lpstr>Vyberte:</vt:lpstr>
      <vt:lpstr>Snímek 53</vt:lpstr>
      <vt:lpstr>Vyberte:</vt:lpstr>
      <vt:lpstr>Snímek 55</vt:lpstr>
      <vt:lpstr>Vyberte:</vt:lpstr>
      <vt:lpstr>Snímek 57</vt:lpstr>
      <vt:lpstr>Vyberte:</vt:lpstr>
      <vt:lpstr>Snímek 59</vt:lpstr>
      <vt:lpstr>Vyberte:</vt:lpstr>
      <vt:lpstr>Snímek 61</vt:lpstr>
      <vt:lpstr>Snímek 62</vt:lpstr>
      <vt:lpstr>Jsi na konci!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francouzská revoluce - opakování</dc:title>
  <dc:creator>Mgr. Jiří Lux</dc:creator>
  <cp:lastModifiedBy>Jiri</cp:lastModifiedBy>
  <cp:revision>86</cp:revision>
  <dcterms:created xsi:type="dcterms:W3CDTF">2013-11-17T16:04:43Z</dcterms:created>
  <dcterms:modified xsi:type="dcterms:W3CDTF">2014-01-14T22:33:48Z</dcterms:modified>
</cp:coreProperties>
</file>