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83" r:id="rId3"/>
    <p:sldId id="257" r:id="rId4"/>
    <p:sldId id="273" r:id="rId5"/>
    <p:sldId id="274" r:id="rId6"/>
    <p:sldId id="275" r:id="rId7"/>
    <p:sldId id="276" r:id="rId8"/>
    <p:sldId id="279" r:id="rId9"/>
    <p:sldId id="280" r:id="rId10"/>
    <p:sldId id="277" r:id="rId11"/>
    <p:sldId id="278" r:id="rId12"/>
    <p:sldId id="281" r:id="rId13"/>
    <p:sldId id="284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56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15.01.2014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15.01.2014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15.01.2014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15.01.2014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15.01.2014</a:t>
            </a:fld>
            <a:endParaRPr lang="de-DE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15.01.2014</a:t>
            </a:fld>
            <a:endParaRPr lang="de-DE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15.01.2014</a:t>
            </a:fld>
            <a:endParaRPr lang="de-DE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15.01.2014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15.01.2014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15.01.2014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15.01.2014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853E92-F41E-4032-9342-3AB5E6A02D7D}" type="datetimeFigureOut">
              <a:rPr lang="de-DE" smtClean="0"/>
              <a:pPr/>
              <a:t>15.01.2014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4929198"/>
            <a:ext cx="6086475" cy="15573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txBody>
          <a:bodyPr/>
          <a:lstStyle/>
          <a:p>
            <a:r>
              <a:rPr lang="cs-CZ" b="1" dirty="0"/>
              <a:t>DUM - Digitální Učební Materiál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0100" y="2571744"/>
            <a:ext cx="7215238" cy="4000528"/>
          </a:xfrm>
        </p:spPr>
        <p:txBody>
          <a:bodyPr>
            <a:normAutofit lnSpcReduction="10000"/>
          </a:bodyPr>
          <a:lstStyle/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r>
              <a:rPr lang="cs-CZ" sz="800" dirty="0" smtClean="0"/>
              <a:t>Tento </a:t>
            </a:r>
            <a:r>
              <a:rPr lang="cs-CZ" sz="800" dirty="0"/>
              <a:t>projekt je spolufinancován Evropským sociálním fondem a státním rozpočtem České republiky.</a:t>
            </a:r>
          </a:p>
          <a:p>
            <a:endParaRPr lang="cs-CZ" dirty="0"/>
          </a:p>
        </p:txBody>
      </p:sp>
      <p:pic>
        <p:nvPicPr>
          <p:cNvPr id="4" name="Obrázek 3" descr="C:\Users\Maruška\Desktop\logo_barevn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1785926"/>
            <a:ext cx="16573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214414" y="2786058"/>
            <a:ext cx="68580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sz="2000" b="1" dirty="0" smtClean="0"/>
              <a:t>Registrační číslo: </a:t>
            </a:r>
            <a:r>
              <a:rPr lang="cs-CZ" sz="2000" dirty="0" smtClean="0"/>
              <a:t>CZ.1.07/1.5.00/34.1012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Šablona:</a:t>
            </a:r>
            <a:r>
              <a:rPr lang="cs-CZ" dirty="0" smtClean="0"/>
              <a:t> III/2                                                          </a:t>
            </a:r>
            <a:r>
              <a:rPr lang="cs-CZ" b="1" dirty="0" smtClean="0"/>
              <a:t>Sada: </a:t>
            </a:r>
            <a:r>
              <a:rPr lang="cs-CZ" dirty="0" smtClean="0"/>
              <a:t>A2_48</a:t>
            </a:r>
            <a:endParaRPr lang="cs-CZ" dirty="0" smtClean="0"/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Datum ověření ve výuce: </a:t>
            </a:r>
            <a:r>
              <a:rPr lang="cs-CZ" b="1" dirty="0" smtClean="0"/>
              <a:t> </a:t>
            </a:r>
            <a:r>
              <a:rPr lang="cs-CZ" dirty="0" smtClean="0"/>
              <a:t>4. 10. </a:t>
            </a:r>
            <a:r>
              <a:rPr lang="cs-CZ" dirty="0" smtClean="0"/>
              <a:t>2013                </a:t>
            </a:r>
            <a:r>
              <a:rPr lang="cs-CZ" b="1" dirty="0" smtClean="0"/>
              <a:t>Třída: </a:t>
            </a:r>
            <a:r>
              <a:rPr lang="cs-CZ" dirty="0" smtClean="0"/>
              <a:t>2/3P</a:t>
            </a:r>
            <a:r>
              <a:rPr lang="cs-CZ" b="1" dirty="0" smtClean="0"/>
              <a:t>  </a:t>
            </a: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DUM - Digitální Učební Materiál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Tematická oblast: Prodavačské práce</a:t>
            </a:r>
          </a:p>
          <a:p>
            <a:pPr>
              <a:buNone/>
            </a:pPr>
            <a:r>
              <a:rPr lang="cs-CZ" b="1" dirty="0" smtClean="0"/>
              <a:t>Předmět: Matematika</a:t>
            </a:r>
          </a:p>
          <a:p>
            <a:pPr>
              <a:buNone/>
            </a:pPr>
            <a:r>
              <a:rPr lang="cs-CZ" b="1" dirty="0" smtClean="0"/>
              <a:t>Ročník: 3.</a:t>
            </a:r>
          </a:p>
          <a:p>
            <a:pPr>
              <a:buNone/>
            </a:pPr>
            <a:r>
              <a:rPr lang="cs-CZ" b="1" dirty="0" smtClean="0"/>
              <a:t>Klíčová slova: výrazy</a:t>
            </a:r>
            <a:r>
              <a:rPr lang="cs-CZ" b="1" dirty="0" smtClean="0"/>
              <a:t>, </a:t>
            </a:r>
            <a:r>
              <a:rPr lang="cs-CZ" b="1" dirty="0" smtClean="0"/>
              <a:t>hodnota, dosazování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Jméno autora (vč. titulu): Mgr. Marie Benedová</a:t>
            </a:r>
          </a:p>
          <a:p>
            <a:pPr>
              <a:buNone/>
            </a:pPr>
            <a:r>
              <a:rPr lang="cs-CZ" b="1" dirty="0" smtClean="0"/>
              <a:t>Škola:</a:t>
            </a:r>
            <a:r>
              <a:rPr lang="cs-CZ" dirty="0" smtClean="0"/>
              <a:t> 	</a:t>
            </a:r>
            <a:r>
              <a:rPr lang="cs-CZ" sz="2400" b="1" dirty="0" smtClean="0">
                <a:solidFill>
                  <a:schemeClr val="tx2"/>
                </a:solidFill>
              </a:rPr>
              <a:t>Střední </a:t>
            </a:r>
            <a:r>
              <a:rPr lang="cs-CZ" sz="2400" b="1" dirty="0">
                <a:solidFill>
                  <a:schemeClr val="tx2"/>
                </a:solidFill>
              </a:rPr>
              <a:t>odborné učiliště,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r>
              <a:rPr lang="cs-CZ" sz="2400" b="1" dirty="0">
                <a:solidFill>
                  <a:schemeClr val="tx2"/>
                </a:solidFill>
              </a:rPr>
              <a:t/>
            </a:r>
            <a:br>
              <a:rPr lang="cs-CZ" sz="2400" b="1" dirty="0">
                <a:solidFill>
                  <a:schemeClr val="tx2"/>
                </a:solidFill>
              </a:rPr>
            </a:br>
            <a:r>
              <a:rPr lang="cs-CZ" sz="2400" b="1" dirty="0">
                <a:solidFill>
                  <a:schemeClr val="tx2"/>
                </a:solidFill>
              </a:rPr>
              <a:t>	</a:t>
            </a:r>
            <a:r>
              <a:rPr lang="cs-CZ" sz="2400" b="1" dirty="0" smtClean="0">
                <a:solidFill>
                  <a:schemeClr val="tx2"/>
                </a:solidFill>
              </a:rPr>
              <a:t>	tř</a:t>
            </a:r>
            <a:r>
              <a:rPr lang="cs-CZ" sz="2400" b="1" dirty="0">
                <a:solidFill>
                  <a:schemeClr val="tx2"/>
                </a:solidFill>
              </a:rPr>
              <a:t>. 5. května 3</a:t>
            </a: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373 </a:t>
            </a:r>
            <a:r>
              <a:rPr lang="cs-CZ" sz="2400" b="1" dirty="0">
                <a:solidFill>
                  <a:schemeClr val="tx2"/>
                </a:solidFill>
              </a:rPr>
              <a:t>72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endParaRPr lang="cs-CZ" sz="2400" b="1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IČO</a:t>
            </a:r>
            <a:r>
              <a:rPr lang="cs-CZ" sz="2400" b="1" dirty="0">
                <a:solidFill>
                  <a:schemeClr val="tx2"/>
                </a:solidFill>
              </a:rPr>
              <a:t>: 75050111	REDIZO: 651023599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r="23006"/>
          <a:stretch>
            <a:fillRect/>
          </a:stretch>
        </p:blipFill>
        <p:spPr bwMode="auto">
          <a:xfrm>
            <a:off x="211061" y="1916832"/>
            <a:ext cx="8511108" cy="3710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Autofit/>
          </a:bodyPr>
          <a:lstStyle/>
          <a:p>
            <a:pPr lvl="0"/>
            <a:r>
              <a:rPr lang="cs-CZ" sz="3600" b="1" dirty="0" smtClean="0">
                <a:solidFill>
                  <a:srgbClr val="002060"/>
                </a:solidFill>
              </a:rPr>
              <a:t>Určete hodnotu výrazu (nezapomeňte na pořadí početních úkonů).</a:t>
            </a:r>
            <a:endParaRPr lang="de-DE" sz="3600" b="1" dirty="0">
              <a:solidFill>
                <a:srgbClr val="00206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915816" y="2113692"/>
            <a:ext cx="24929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12 + 56 – 3 = 65</a:t>
            </a:r>
            <a:endParaRPr lang="de-DE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940026" y="2708920"/>
            <a:ext cx="17011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20 ∙ 4 = 80</a:t>
            </a:r>
            <a:endParaRPr lang="de-DE" sz="2800" b="1" dirty="0" smtClean="0"/>
          </a:p>
        </p:txBody>
      </p:sp>
      <p:sp>
        <p:nvSpPr>
          <p:cNvPr id="10" name="TextovéPole 9"/>
          <p:cNvSpPr txBox="1"/>
          <p:nvPr/>
        </p:nvSpPr>
        <p:spPr>
          <a:xfrm>
            <a:off x="2915816" y="3265820"/>
            <a:ext cx="36888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20 ∙ 7 - 3 = 140 - 3 = 137</a:t>
            </a:r>
            <a:endParaRPr lang="de-DE" sz="2800" b="1" dirty="0" smtClean="0"/>
          </a:p>
        </p:txBody>
      </p:sp>
      <p:sp>
        <p:nvSpPr>
          <p:cNvPr id="11" name="TextovéPole 10"/>
          <p:cNvSpPr txBox="1"/>
          <p:nvPr/>
        </p:nvSpPr>
        <p:spPr>
          <a:xfrm>
            <a:off x="2915816" y="3861048"/>
            <a:ext cx="36439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12 + 8 ∙ 4 = 12 + 32 = 44</a:t>
            </a:r>
            <a:endParaRPr lang="de-DE" sz="2800" b="1" dirty="0" smtClean="0"/>
          </a:p>
        </p:txBody>
      </p:sp>
      <p:sp>
        <p:nvSpPr>
          <p:cNvPr id="12" name="TextovéPole 11"/>
          <p:cNvSpPr txBox="1"/>
          <p:nvPr/>
        </p:nvSpPr>
        <p:spPr>
          <a:xfrm>
            <a:off x="2915816" y="4437112"/>
            <a:ext cx="40655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12 + (56 - 3) = 12 + 53 = 65</a:t>
            </a:r>
            <a:endParaRPr lang="de-DE" sz="2800" b="1" dirty="0" smtClean="0"/>
          </a:p>
        </p:txBody>
      </p:sp>
      <p:sp>
        <p:nvSpPr>
          <p:cNvPr id="13" name="TextovéPole 12"/>
          <p:cNvSpPr txBox="1"/>
          <p:nvPr/>
        </p:nvSpPr>
        <p:spPr>
          <a:xfrm>
            <a:off x="2915816" y="5066020"/>
            <a:ext cx="38138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(12 + 56) - 3 = 68 - 3 = 65</a:t>
            </a:r>
            <a:endParaRPr lang="de-DE" sz="2800" b="1" dirty="0" smtClean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25391" y="4077072"/>
            <a:ext cx="5095081" cy="2504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8557" y="1556792"/>
            <a:ext cx="4787499" cy="2385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12968" cy="1296144"/>
          </a:xfrm>
        </p:spPr>
        <p:txBody>
          <a:bodyPr>
            <a:noAutofit/>
          </a:bodyPr>
          <a:lstStyle/>
          <a:p>
            <a:r>
              <a:rPr lang="cs-CZ" sz="3200" dirty="0" smtClean="0"/>
              <a:t> </a:t>
            </a:r>
            <a:r>
              <a:rPr lang="cs-CZ" sz="3200" b="1" dirty="0" smtClean="0">
                <a:solidFill>
                  <a:srgbClr val="002060"/>
                </a:solidFill>
              </a:rPr>
              <a:t>Vypočítejte hodnoty výrazů, porovnejte hodnoty výrazů &gt;, &lt;, = .</a:t>
            </a:r>
            <a:endParaRPr lang="de-DE" sz="3200" b="1" dirty="0">
              <a:solidFill>
                <a:srgbClr val="00206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691680" y="162880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21</a:t>
            </a:r>
            <a:endParaRPr lang="de-DE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229761" y="162880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21</a:t>
            </a:r>
            <a:endParaRPr lang="de-DE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555776" y="1609636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=</a:t>
            </a:r>
            <a:endParaRPr lang="de-DE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691680" y="218570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15</a:t>
            </a:r>
            <a:endParaRPr lang="de-DE" sz="2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229761" y="218570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21</a:t>
            </a:r>
            <a:endParaRPr lang="de-DE" sz="28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551614" y="2185700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&lt;</a:t>
            </a:r>
            <a:endParaRPr lang="de-DE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691680" y="276176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36</a:t>
            </a:r>
            <a:endParaRPr lang="de-DE" sz="28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229761" y="276176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42</a:t>
            </a:r>
            <a:endParaRPr lang="de-DE" sz="28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551614" y="2761764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&lt;</a:t>
            </a:r>
            <a:endParaRPr lang="de-DE" sz="28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828328" y="333782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</a:t>
            </a:r>
            <a:endParaRPr lang="de-DE" sz="28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268488" y="333782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</a:t>
            </a:r>
            <a:endParaRPr lang="de-DE" sz="28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2555776" y="3337828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=</a:t>
            </a:r>
            <a:endParaRPr lang="de-DE" sz="28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356720" y="420192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</a:t>
            </a:r>
            <a:endParaRPr lang="de-DE" sz="28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6804248" y="420192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9</a:t>
            </a:r>
            <a:endParaRPr lang="de-DE" sz="28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076800" y="4149080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&gt;</a:t>
            </a:r>
            <a:endParaRPr lang="de-DE" sz="28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5245985" y="477798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72</a:t>
            </a:r>
            <a:endParaRPr lang="de-DE" sz="28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6732240" y="477798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82</a:t>
            </a:r>
            <a:endParaRPr lang="de-DE" sz="2800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6076800" y="472514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&lt;</a:t>
            </a:r>
            <a:endParaRPr lang="de-DE" sz="2800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5356720" y="5354052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17</a:t>
            </a:r>
            <a:endParaRPr lang="de-DE" sz="2800" b="1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6804248" y="535405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7</a:t>
            </a:r>
            <a:endParaRPr lang="de-DE" sz="2800" b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6076800" y="535405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&gt;</a:t>
            </a:r>
            <a:endParaRPr lang="de-DE" sz="2800" b="1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5356720" y="594928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7</a:t>
            </a:r>
            <a:endParaRPr lang="de-DE" sz="2800" b="1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6804248" y="594928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9</a:t>
            </a:r>
            <a:endParaRPr lang="de-DE" sz="2800" b="1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076800" y="594928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&lt;</a:t>
            </a:r>
            <a:endParaRPr lang="de-DE" sz="2800" b="1" dirty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13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t="1938" r="14875"/>
          <a:stretch>
            <a:fillRect/>
          </a:stretch>
        </p:blipFill>
        <p:spPr bwMode="auto">
          <a:xfrm>
            <a:off x="251520" y="1484784"/>
            <a:ext cx="8609874" cy="3460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tbenedova\Desktop\projekt\pečovatelky\cv3_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799329"/>
            <a:ext cx="7992888" cy="583909"/>
          </a:xfrm>
          <a:prstGeom prst="rect">
            <a:avLst/>
          </a:prstGeom>
          <a:noFill/>
        </p:spPr>
      </p:pic>
      <p:sp>
        <p:nvSpPr>
          <p:cNvPr id="15" name="Nadpis 14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68952" cy="1224136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Určete hodnotu výrazu a seřaďte je od nejmenší po největší.</a:t>
            </a:r>
            <a:endParaRPr lang="de-DE" sz="3200" b="1" dirty="0">
              <a:solidFill>
                <a:srgbClr val="00206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483768" y="1537628"/>
            <a:ext cx="17043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60 : 12 = 5</a:t>
            </a:r>
            <a:endParaRPr lang="de-DE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83768" y="2113692"/>
            <a:ext cx="1967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87 – 48 = 39</a:t>
            </a:r>
            <a:endParaRPr lang="de-DE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483768" y="2689756"/>
            <a:ext cx="17011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12 · 7 = 84</a:t>
            </a:r>
            <a:endParaRPr lang="de-DE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483768" y="3265820"/>
            <a:ext cx="17844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18 – </a:t>
            </a:r>
            <a:r>
              <a:rPr lang="cs-CZ" sz="2800" b="1" dirty="0" err="1" smtClean="0"/>
              <a:t>18</a:t>
            </a:r>
            <a:r>
              <a:rPr lang="cs-CZ" sz="2800" b="1" dirty="0" smtClean="0"/>
              <a:t> = 0</a:t>
            </a:r>
            <a:endParaRPr lang="de-DE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483768" y="3841884"/>
            <a:ext cx="17043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60 : 4 = 15</a:t>
            </a:r>
            <a:endParaRPr lang="de-DE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483768" y="4437112"/>
            <a:ext cx="17043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72 : 24 = 3</a:t>
            </a:r>
            <a:endParaRPr lang="de-DE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55576" y="585810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0</a:t>
            </a:r>
            <a:endParaRPr lang="de-DE" sz="28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116360" y="585810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3</a:t>
            </a:r>
            <a:endParaRPr lang="de-DE" sz="28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556520" y="585810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5</a:t>
            </a:r>
            <a:endParaRPr lang="de-DE" sz="28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924672" y="585810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15</a:t>
            </a:r>
            <a:endParaRPr lang="de-DE" sz="28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228184" y="585810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39</a:t>
            </a:r>
            <a:endParaRPr lang="de-DE" sz="28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7622249" y="585810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84</a:t>
            </a:r>
            <a:endParaRPr lang="de-DE" sz="2800" b="1" dirty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1" grpId="0"/>
      <p:bldP spid="13" grpId="0"/>
      <p:bldP spid="14" grpId="0"/>
      <p:bldP spid="16" grpId="0"/>
      <p:bldP spid="17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072" y="2348879"/>
            <a:ext cx="8931424" cy="236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Nadpis 13"/>
          <p:cNvSpPr>
            <a:spLocks noGrp="1"/>
          </p:cNvSpPr>
          <p:nvPr>
            <p:ph type="title"/>
          </p:nvPr>
        </p:nvSpPr>
        <p:spPr>
          <a:xfrm>
            <a:off x="395536" y="188640"/>
            <a:ext cx="8496944" cy="1224136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Napište pomocí číselného zápisu výraz, vypočtěte hodnotu a pojmenujte ho. </a:t>
            </a:r>
            <a:endParaRPr lang="de-DE" sz="3200" b="1" dirty="0">
              <a:solidFill>
                <a:srgbClr val="00206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959125" y="2852936"/>
            <a:ext cx="17011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78 – 65 = 13</a:t>
            </a:r>
            <a:endParaRPr lang="de-DE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080720" y="2852936"/>
            <a:ext cx="8837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rozdíl</a:t>
            </a:r>
            <a:endParaRPr lang="de-DE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932040" y="3327375"/>
            <a:ext cx="16289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35 · 6 = 210</a:t>
            </a:r>
            <a:endParaRPr lang="de-DE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956376" y="3284984"/>
            <a:ext cx="10070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součin</a:t>
            </a:r>
            <a:endParaRPr lang="de-DE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885414" y="3748970"/>
            <a:ext cx="330731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b="1" dirty="0" smtClean="0"/>
              <a:t>(12 : 4) · (3 + 4) = 3 · 7 = 21 </a:t>
            </a:r>
            <a:endParaRPr lang="de-DE" sz="22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8028384" y="3759423"/>
            <a:ext cx="10070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součin</a:t>
            </a:r>
            <a:endParaRPr lang="de-DE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183261" y="246327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88</a:t>
            </a:r>
            <a:endParaRPr lang="de-DE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932040" y="4191471"/>
            <a:ext cx="16289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7 · 48 = 336</a:t>
            </a:r>
            <a:endParaRPr lang="de-DE" sz="24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8028384" y="4191471"/>
            <a:ext cx="10070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součin</a:t>
            </a:r>
            <a:endParaRPr lang="de-DE" sz="2400" b="1" dirty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1" grpId="0"/>
      <p:bldP spid="13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17406"/>
          <a:stretch>
            <a:fillRect/>
          </a:stretch>
        </p:blipFill>
        <p:spPr bwMode="auto">
          <a:xfrm>
            <a:off x="75791" y="3194825"/>
            <a:ext cx="8960705" cy="1695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2338497" y="3337828"/>
            <a:ext cx="632416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7 ∙ 126 ∙ 2 + 3 ∙ 49,5 ∙ 26 = 1 764 + 3 861 = </a:t>
            </a:r>
            <a:br>
              <a:rPr lang="cs-CZ" sz="2800" b="1" dirty="0" smtClean="0"/>
            </a:br>
            <a:r>
              <a:rPr lang="cs-CZ" sz="2800" b="1" dirty="0" smtClean="0"/>
              <a:t>5 625</a:t>
            </a:r>
            <a:endParaRPr lang="de-DE" sz="2800" b="1" dirty="0"/>
          </a:p>
        </p:txBody>
      </p:sp>
      <p:sp>
        <p:nvSpPr>
          <p:cNvPr id="16" name="Nadpis 15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08912" cy="1728192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Vypočítejte, kolik Kč utržíte za pečivo, koupí-li lidé každý den 126 rohlíků a každý druhý </a:t>
            </a:r>
            <a:r>
              <a:rPr lang="cs-CZ" sz="3200" b="1" dirty="0" smtClean="0">
                <a:solidFill>
                  <a:srgbClr val="002060"/>
                </a:solidFill>
              </a:rPr>
              <a:t>den 49 </a:t>
            </a:r>
            <a:r>
              <a:rPr lang="cs-CZ" sz="3200" b="1" dirty="0" smtClean="0">
                <a:solidFill>
                  <a:srgbClr val="002060"/>
                </a:solidFill>
              </a:rPr>
              <a:t>a ½ chleba. Počítejte s aktuálními cenami.     </a:t>
            </a:r>
            <a:endParaRPr lang="de-DE" sz="3200" b="1" dirty="0">
              <a:solidFill>
                <a:srgbClr val="00206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355976" y="4345940"/>
            <a:ext cx="9973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5 625</a:t>
            </a:r>
            <a:endParaRPr lang="de-DE" sz="2800" b="1" dirty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3" y="2996952"/>
            <a:ext cx="8593435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4139952" y="3193812"/>
            <a:ext cx="27783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 ∙ 5 625 = 22 500</a:t>
            </a:r>
            <a:endParaRPr lang="de-DE" sz="2800" b="1" dirty="0"/>
          </a:p>
        </p:txBody>
      </p:sp>
      <p:sp>
        <p:nvSpPr>
          <p:cNvPr id="16" name="Nadpis 15"/>
          <p:cNvSpPr>
            <a:spLocks noGrp="1"/>
          </p:cNvSpPr>
          <p:nvPr>
            <p:ph type="title"/>
          </p:nvPr>
        </p:nvSpPr>
        <p:spPr>
          <a:xfrm>
            <a:off x="539552" y="116632"/>
            <a:ext cx="8136904" cy="1728192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Vypočítejte, kolik Kč utržíte za pečivo, koupí-li lidé každý den 126 rohlíků a každý druhý den 49 a ½ chleba. Počítejte s aktuálními cenami. </a:t>
            </a:r>
            <a:endParaRPr lang="de-DE" sz="3200" b="1" dirty="0">
              <a:solidFill>
                <a:srgbClr val="00206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726739" y="4365104"/>
            <a:ext cx="11801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22 500</a:t>
            </a:r>
            <a:endParaRPr lang="de-DE" sz="2800" b="1" dirty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96952"/>
            <a:ext cx="8547038" cy="1907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2555776" y="3212976"/>
            <a:ext cx="33265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12 ∙ 22 </a:t>
            </a:r>
            <a:r>
              <a:rPr lang="cs-CZ" sz="2800" b="1" dirty="0" smtClean="0"/>
              <a:t>500 = </a:t>
            </a:r>
            <a:r>
              <a:rPr lang="cs-CZ" sz="2800" b="1" dirty="0" smtClean="0"/>
              <a:t>270 000</a:t>
            </a:r>
            <a:endParaRPr lang="de-DE" sz="2800" b="1" dirty="0"/>
          </a:p>
        </p:txBody>
      </p:sp>
      <p:sp>
        <p:nvSpPr>
          <p:cNvPr id="16" name="Nadpis 15"/>
          <p:cNvSpPr>
            <a:spLocks noGrp="1"/>
          </p:cNvSpPr>
          <p:nvPr>
            <p:ph type="title"/>
          </p:nvPr>
        </p:nvSpPr>
        <p:spPr>
          <a:xfrm>
            <a:off x="539552" y="116632"/>
            <a:ext cx="8136904" cy="1728192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Vypočítejte, kolik Kč utržíte za pečivo, koupí-li lidé každý den 126 rohlíků a každý druhý den 49 a ½ chleba. Počítejte s aktuálními cenami. </a:t>
            </a:r>
            <a:endParaRPr lang="de-DE" sz="3200" b="1" dirty="0">
              <a:solidFill>
                <a:srgbClr val="00206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283968" y="4293096"/>
            <a:ext cx="13628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270 000</a:t>
            </a:r>
            <a:endParaRPr lang="de-DE" sz="2800" b="1" dirty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 t="2907" r="14808" b="2907"/>
          <a:stretch>
            <a:fillRect/>
          </a:stretch>
        </p:blipFill>
        <p:spPr bwMode="auto">
          <a:xfrm>
            <a:off x="107504" y="2636912"/>
            <a:ext cx="8901967" cy="2387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4093857" y="2833772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16</a:t>
            </a:r>
            <a:endParaRPr lang="de-DE" sz="2800" b="1" dirty="0"/>
          </a:p>
        </p:txBody>
      </p:sp>
      <p:sp>
        <p:nvSpPr>
          <p:cNvPr id="16" name="Nadpis 15"/>
          <p:cNvSpPr>
            <a:spLocks noGrp="1"/>
          </p:cNvSpPr>
          <p:nvPr>
            <p:ph type="title"/>
          </p:nvPr>
        </p:nvSpPr>
        <p:spPr>
          <a:xfrm>
            <a:off x="395536" y="72008"/>
            <a:ext cx="8280920" cy="1484784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V minimarketu je 16 regálů. V každém regálu je 8 polic. Kolik je v minimarketu polic? Zapište jako výraz. Určete hodnotu výrazu. </a:t>
            </a:r>
            <a:endParaRPr lang="de-DE" sz="3200" b="1" dirty="0">
              <a:solidFill>
                <a:srgbClr val="00206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204592" y="342900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8</a:t>
            </a:r>
            <a:endParaRPr lang="de-DE" sz="2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779912" y="3985900"/>
            <a:ext cx="9925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16 · 8</a:t>
            </a:r>
            <a:endParaRPr lang="de-DE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648591" y="2833772"/>
            <a:ext cx="18838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16 · 8 = 128</a:t>
            </a:r>
            <a:endParaRPr lang="de-DE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940152" y="4509120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128</a:t>
            </a:r>
            <a:endParaRPr lang="de-DE" sz="2800" b="1" dirty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7" grpId="0"/>
      <p:bldP spid="18" grpId="0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5579" y="3212976"/>
            <a:ext cx="8920917" cy="2003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72008"/>
            <a:ext cx="8892480" cy="2420888"/>
          </a:xfrm>
        </p:spPr>
        <p:txBody>
          <a:bodyPr>
            <a:noAutofit/>
          </a:bodyPr>
          <a:lstStyle/>
          <a:p>
            <a:pPr lvl="0"/>
            <a:r>
              <a:rPr lang="cs-CZ" sz="3200" b="1" dirty="0" smtClean="0">
                <a:solidFill>
                  <a:srgbClr val="002060"/>
                </a:solidFill>
              </a:rPr>
              <a:t>V obchodě mají 2 typy věšáků. Menších je 6 a vejde se na ně 8 kusů oblečení, větší jsou 4 a vejde se na ně 14 kusů oblečení. Kolik kusů oblečení mohou mít pověšeno? Zapište jako výraz a určete jeho hodnotu.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3491880" y="32849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6</a:t>
            </a:r>
            <a:endParaRPr lang="de-DE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484512" y="376987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</a:t>
            </a:r>
            <a:endParaRPr lang="de-DE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187271" y="4221088"/>
            <a:ext cx="19607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6 · 8 + 4 · 14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5724128" y="4705980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104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5514632" y="3284984"/>
            <a:ext cx="337784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6 ∙ 8 + 4 ∙ 14 = 48 + 56</a:t>
            </a:r>
            <a:br>
              <a:rPr lang="cs-CZ" sz="2800" b="1" dirty="0" smtClean="0"/>
            </a:br>
            <a:r>
              <a:rPr lang="cs-CZ" sz="3600" b="1" dirty="0" smtClean="0"/>
              <a:t> </a:t>
            </a:r>
            <a:r>
              <a:rPr lang="cs-CZ" sz="2800" b="1" dirty="0" smtClean="0"/>
              <a:t>= 104</a:t>
            </a:r>
            <a:endParaRPr lang="de-DE" sz="2800" b="1" dirty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994" y="2906285"/>
            <a:ext cx="8940502" cy="1386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72008"/>
            <a:ext cx="8640960" cy="2276872"/>
          </a:xfrm>
        </p:spPr>
        <p:txBody>
          <a:bodyPr>
            <a:noAutofit/>
          </a:bodyPr>
          <a:lstStyle/>
          <a:p>
            <a:pPr lvl="0"/>
            <a:r>
              <a:rPr lang="cs-CZ" sz="3200" b="1" dirty="0" smtClean="0">
                <a:solidFill>
                  <a:srgbClr val="002060"/>
                </a:solidFill>
              </a:rPr>
              <a:t>Zubní kartáček stojí 19,90 Kč. Výrazem zapiš cenu pro x lidí. Určete hodnotu zapsaného výrazu pro počty lidí v prvním řádku tabulky. Jak se změní cena, bude-li zubní kartáček zlevněn o 4,- Kč?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161957" y="3356992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99,5</a:t>
            </a:r>
            <a:endParaRPr lang="de-DE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347864" y="3356992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199</a:t>
            </a:r>
            <a:endParaRPr lang="de-DE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427487" y="3356992"/>
            <a:ext cx="10086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497,5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732240" y="3356992"/>
            <a:ext cx="10086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815,9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5580112" y="3356992"/>
            <a:ext cx="10086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636,8</a:t>
            </a:r>
            <a:endParaRPr lang="de-DE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8015571" y="3356992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995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2195736" y="3841884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79,5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3314085" y="3841884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159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4427984" y="3841884"/>
            <a:ext cx="10086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397,5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5579615" y="3841884"/>
            <a:ext cx="10086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508,8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6732240" y="3841884"/>
            <a:ext cx="10086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651,9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8028384" y="3841884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795</a:t>
            </a: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7" grpId="0"/>
      <p:bldP spid="18" grpId="0"/>
      <p:bldP spid="19" grpId="0"/>
      <p:bldP spid="20" grpId="0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smtClean="0"/>
              <a:t>Žádné </a:t>
            </a:r>
            <a:r>
              <a:rPr lang="cs-CZ" dirty="0" smtClean="0"/>
              <a:t>externí zdroje </a:t>
            </a:r>
            <a:r>
              <a:rPr lang="cs-CZ" smtClean="0"/>
              <a:t>nebyly použity.</a:t>
            </a:r>
            <a:endParaRPr lang="cs-CZ" dirty="0"/>
          </a:p>
        </p:txBody>
      </p:sp>
    </p:spTree>
  </p:cSld>
  <p:clrMapOvr>
    <a:masterClrMapping/>
  </p:clrMapOvr>
  <p:transition spd="med">
    <p:push dir="u"/>
  </p:transition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415</TotalTime>
  <Words>478</Words>
  <Application>Microsoft Office PowerPoint</Application>
  <PresentationFormat>Předvádění na obrazovce (4:3)</PresentationFormat>
  <Paragraphs>133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DUM - Digitální Učební Materiál </vt:lpstr>
      <vt:lpstr>DUM - Digitální Učební Materiál</vt:lpstr>
      <vt:lpstr>Určete hodnotu výrazu (nezapomeňte na pořadí početních úkonů).</vt:lpstr>
      <vt:lpstr> Vypočítejte hodnoty výrazů, porovnejte hodnoty výrazů &gt;, &lt;, = .</vt:lpstr>
      <vt:lpstr>Určete hodnotu výrazu a seřaďte je od nejmenší po největší.</vt:lpstr>
      <vt:lpstr>Napište pomocí číselného zápisu výraz, vypočtěte hodnotu a pojmenujte ho. </vt:lpstr>
      <vt:lpstr>Vypočítejte, kolik Kč utržíte za pečivo, koupí-li lidé každý den 126 rohlíků a každý druhý den 49 a ½ chleba. Počítejte s aktuálními cenami.     </vt:lpstr>
      <vt:lpstr>Vypočítejte, kolik Kč utržíte za pečivo, koupí-li lidé každý den 126 rohlíků a každý druhý den 49 a ½ chleba. Počítejte s aktuálními cenami. </vt:lpstr>
      <vt:lpstr>Vypočítejte, kolik Kč utržíte za pečivo, koupí-li lidé každý den 126 rohlíků a každý druhý den 49 a ½ chleba. Počítejte s aktuálními cenami. </vt:lpstr>
      <vt:lpstr>V minimarketu je 16 regálů. V každém regálu je 8 polic. Kolik je v minimarketu polic? Zapište jako výraz. Určete hodnotu výrazu. </vt:lpstr>
      <vt:lpstr>V obchodě mají 2 typy věšáků. Menších je 6 a vejde se na ně 8 kusů oblečení, větší jsou 4 a vejde se na ně 14 kusů oblečení. Kolik kusů oblečení mohou mít pověšeno? Zapište jako výraz a určete jeho hodnotu.</vt:lpstr>
      <vt:lpstr>Zubní kartáček stojí 19,90 Kč. Výrazem zapiš cenu pro x lidí. Určete hodnotu zapsaného výrazu pro počty lidí v prvním řádku tabulky. Jak se změní cena, bude-li zubní kartáček zlevněn o 4,- Kč?</vt:lpstr>
      <vt:lpstr>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tbenedova</dc:creator>
  <cp:lastModifiedBy>Projekt</cp:lastModifiedBy>
  <cp:revision>69</cp:revision>
  <dcterms:created xsi:type="dcterms:W3CDTF">2013-11-07T15:21:47Z</dcterms:created>
  <dcterms:modified xsi:type="dcterms:W3CDTF">2014-01-15T07:16:13Z</dcterms:modified>
</cp:coreProperties>
</file>