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5" r:id="rId1"/>
    <p:sldMasterId id="2147483703" r:id="rId2"/>
    <p:sldMasterId id="2147483899" r:id="rId3"/>
  </p:sldMasterIdLst>
  <p:notesMasterIdLst>
    <p:notesMasterId r:id="rId24"/>
  </p:notesMasterIdLst>
  <p:sldIdLst>
    <p:sldId id="256" r:id="rId4"/>
    <p:sldId id="257" r:id="rId5"/>
    <p:sldId id="276" r:id="rId6"/>
    <p:sldId id="277" r:id="rId7"/>
    <p:sldId id="278" r:id="rId8"/>
    <p:sldId id="279" r:id="rId9"/>
    <p:sldId id="280" r:id="rId10"/>
    <p:sldId id="281" r:id="rId11"/>
    <p:sldId id="282" r:id="rId12"/>
    <p:sldId id="283" r:id="rId13"/>
    <p:sldId id="284" r:id="rId14"/>
    <p:sldId id="285" r:id="rId15"/>
    <p:sldId id="286" r:id="rId16"/>
    <p:sldId id="287" r:id="rId17"/>
    <p:sldId id="288" r:id="rId18"/>
    <p:sldId id="289" r:id="rId19"/>
    <p:sldId id="290" r:id="rId20"/>
    <p:sldId id="291" r:id="rId21"/>
    <p:sldId id="274" r:id="rId22"/>
    <p:sldId id="275" r:id="rId23"/>
  </p:sldIdLst>
  <p:sldSz cx="9144000" cy="6858000" type="screen4x3"/>
  <p:notesSz cx="6858000" cy="9945688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5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tableStyles" Target="tableStyle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247D0403-FC4B-484E-890D-D1ADA4CAF8EF}" type="datetimeFigureOut">
              <a:rPr lang="cs-CZ"/>
              <a:pPr>
                <a:defRPr/>
              </a:pPr>
              <a:t>2.4.2012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42975" y="746125"/>
            <a:ext cx="4972050" cy="372903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724202"/>
            <a:ext cx="5486400" cy="447556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46678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9446678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AF033334-5DC1-4A0B-A8AB-543D9820FD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146157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607C106A-2100-49D6-BD77-53A14B269E0D}" type="slidenum">
              <a:rPr lang="cs-CZ" smtClean="0"/>
              <a:pPr eaLnBrk="1" hangingPunct="1"/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5867400" cy="6858000"/>
            <a:chOff x="0" y="0"/>
            <a:chExt cx="3696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2880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kumimoji="1" lang="cs-CZ" sz="2400">
                <a:latin typeface="Times New Roman" pitchFamily="18" charset="0"/>
              </a:endParaRPr>
            </a:p>
          </p:txBody>
        </p:sp>
        <p:sp>
          <p:nvSpPr>
            <p:cNvPr id="6" name="AutoShape 4"/>
            <p:cNvSpPr>
              <a:spLocks noChangeArrowheads="1"/>
            </p:cNvSpPr>
            <p:nvPr/>
          </p:nvSpPr>
          <p:spPr bwMode="white">
            <a:xfrm>
              <a:off x="432" y="624"/>
              <a:ext cx="3264" cy="12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kumimoji="1" lang="cs-CZ" sz="2400">
                <a:latin typeface="Times New Roman" pitchFamily="18" charset="0"/>
              </a:endParaRPr>
            </a:p>
          </p:txBody>
        </p:sp>
      </p:grpSp>
      <p:grpSp>
        <p:nvGrpSpPr>
          <p:cNvPr id="7" name="Group 5"/>
          <p:cNvGrpSpPr>
            <a:grpSpLocks/>
          </p:cNvGrpSpPr>
          <p:nvPr/>
        </p:nvGrpSpPr>
        <p:grpSpPr bwMode="auto">
          <a:xfrm>
            <a:off x="3632200" y="4889500"/>
            <a:ext cx="4876800" cy="319088"/>
            <a:chOff x="2288" y="3080"/>
            <a:chExt cx="3072" cy="201"/>
          </a:xfrm>
        </p:grpSpPr>
        <p:sp>
          <p:nvSpPr>
            <p:cNvPr id="8" name="AutoShape 6"/>
            <p:cNvSpPr>
              <a:spLocks noChangeArrowheads="1"/>
            </p:cNvSpPr>
            <p:nvPr/>
          </p:nvSpPr>
          <p:spPr bwMode="auto"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9" name="AutoShape 7"/>
            <p:cNvSpPr>
              <a:spLocks noChangeArrowheads="1"/>
            </p:cNvSpPr>
            <p:nvPr/>
          </p:nvSpPr>
          <p:spPr bwMode="auto">
            <a:xfrm>
              <a:off x="5196" y="3080"/>
              <a:ext cx="164" cy="201"/>
            </a:xfrm>
            <a:prstGeom prst="flowChartDelay">
              <a:avLst/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13320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4673600" y="2927350"/>
            <a:ext cx="4013200" cy="1822450"/>
          </a:xfrm>
        </p:spPr>
        <p:txBody>
          <a:bodyPr anchor="b"/>
          <a:lstStyle>
            <a:lvl1pPr marL="0" indent="0">
              <a:buFont typeface="Wingdings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3324" name="AutoShape 1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990600"/>
            <a:ext cx="8229600" cy="1905000"/>
          </a:xfrm>
          <a:prstGeom prst="roundRect">
            <a:avLst>
              <a:gd name="adj" fmla="val 50000"/>
            </a:avLst>
          </a:prstGeo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0" name="Rectangle 9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" name="Rectangle 11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76200" y="6248400"/>
            <a:ext cx="587375" cy="488950"/>
          </a:xfrm>
        </p:spPr>
        <p:txBody>
          <a:bodyPr anchorCtr="0"/>
          <a:lstStyle>
            <a:lvl1pPr>
              <a:defRPr/>
            </a:lvl1pPr>
          </a:lstStyle>
          <a:p>
            <a:pPr>
              <a:defRPr/>
            </a:pPr>
            <a:fld id="{82A6C550-1B04-4CDE-AA5A-9B1A2243C7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68287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FE9A3A5-96D3-485A-BCD9-223828D096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4227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DA17F4-FD77-4A66-95CD-1C0DC632F4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77899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2362200"/>
            <a:ext cx="3770313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2362200"/>
            <a:ext cx="3770312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9D646E7-9D4B-4C08-B394-99DFCB4E00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14642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006F34C-2676-4DDA-95F5-E6E3D77D3D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21194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DCF9819-52C8-435B-BD80-3158F46E34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77411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4C42012-1D1D-4297-A8CE-2ABDB3BB87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42406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BF6DB8C-31E9-496C-A24A-C5F35E7E24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34419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ED41113-43B1-4A15-8498-1CCCE77CE4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24804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3FBA3FE-0932-45A6-A2B2-26792EF2A9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74997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05600" y="762000"/>
            <a:ext cx="1981200" cy="53244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62000" y="762000"/>
            <a:ext cx="5791200" cy="53244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8E6BE23-DF8C-43FB-AE5E-6A1E59099C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896688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EE7513-03DA-4B81-AB5E-AF64556ECC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275916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45CBA-079F-43A0-83FE-81ADAAFBF7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416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3CD276-6214-4DE4-A447-64DBE6226C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068743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5147B6-C87F-47FB-8192-9EBB2E335A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545752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41C17A-2E03-4519-8116-84DAD9D765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149539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679195-2C78-4720-90C7-2AFC633AAA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063411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8D4F41-71B8-4331-ABAC-B95927A742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24833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311E6C-BB93-4760-9369-3ACC57A7F5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73398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D77B2D-7183-468B-9112-A1C333B30E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016579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C28E21-FDD0-438B-BFA4-03EF11A50E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705394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2F4E88-954F-4D0D-8938-CC820788D9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383745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0BF15-A37A-495B-B5DB-12AF75A69F2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8305A-F910-489F-AFCA-0BB33513B49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570839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0BF15-A37A-495B-B5DB-12AF75A69F2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8305A-F910-489F-AFCA-0BB33513B49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604057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0BF15-A37A-495B-B5DB-12AF75A69F2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8305A-F910-489F-AFCA-0BB33513B49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175983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0BF15-A37A-495B-B5DB-12AF75A69F2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8305A-F910-489F-AFCA-0BB33513B49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953379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0BF15-A37A-495B-B5DB-12AF75A69F2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8305A-F910-489F-AFCA-0BB33513B49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779328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0BF15-A37A-495B-B5DB-12AF75A69F2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8305A-F910-489F-AFCA-0BB33513B49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901412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0BF15-A37A-495B-B5DB-12AF75A69F2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8305A-F910-489F-AFCA-0BB33513B49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590007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0BF15-A37A-495B-B5DB-12AF75A69F2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8305A-F910-489F-AFCA-0BB33513B49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879589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0BF15-A37A-495B-B5DB-12AF75A69F2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8305A-F910-489F-AFCA-0BB33513B49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324505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0BF15-A37A-495B-B5DB-12AF75A69F2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8305A-F910-489F-AFCA-0BB33513B49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670015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0BF15-A37A-495B-B5DB-12AF75A69F2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8305A-F910-489F-AFCA-0BB33513B49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18822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7620000" cy="6858000"/>
            <a:chOff x="0" y="0"/>
            <a:chExt cx="4800" cy="4320"/>
          </a:xfrm>
        </p:grpSpPr>
        <p:grpSp>
          <p:nvGrpSpPr>
            <p:cNvPr id="1032" name="Group 3"/>
            <p:cNvGrpSpPr>
              <a:grpSpLocks/>
            </p:cNvGrpSpPr>
            <p:nvPr userDrawn="1"/>
          </p:nvGrpSpPr>
          <p:grpSpPr bwMode="auto">
            <a:xfrm>
              <a:off x="0" y="0"/>
              <a:ext cx="2016" cy="4320"/>
              <a:chOff x="0" y="0"/>
              <a:chExt cx="2016" cy="4320"/>
            </a:xfrm>
          </p:grpSpPr>
          <p:sp>
            <p:nvSpPr>
              <p:cNvPr id="1036" name="Rectangle 4"/>
              <p:cNvSpPr>
                <a:spLocks noChangeArrowheads="1"/>
              </p:cNvSpPr>
              <p:nvPr userDrawn="1"/>
            </p:nvSpPr>
            <p:spPr bwMode="auto">
              <a:xfrm>
                <a:off x="0" y="0"/>
                <a:ext cx="480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37" name="Freeform 5"/>
              <p:cNvSpPr>
                <a:spLocks/>
              </p:cNvSpPr>
              <p:nvPr userDrawn="1"/>
            </p:nvSpPr>
            <p:spPr bwMode="auto">
              <a:xfrm>
                <a:off x="288" y="0"/>
                <a:ext cx="1728" cy="735"/>
              </a:xfrm>
              <a:custGeom>
                <a:avLst/>
                <a:gdLst>
                  <a:gd name="T0" fmla="*/ 1728 w 1728"/>
                  <a:gd name="T1" fmla="*/ 0 h 735"/>
                  <a:gd name="T2" fmla="*/ 1728 w 1728"/>
                  <a:gd name="T3" fmla="*/ 480 h 735"/>
                  <a:gd name="T4" fmla="*/ 380 w 1728"/>
                  <a:gd name="T5" fmla="*/ 482 h 735"/>
                  <a:gd name="T6" fmla="*/ 354 w 1728"/>
                  <a:gd name="T7" fmla="*/ 480 h 735"/>
                  <a:gd name="T8" fmla="*/ 308 w 1728"/>
                  <a:gd name="T9" fmla="*/ 489 h 735"/>
                  <a:gd name="T10" fmla="*/ 246 w 1728"/>
                  <a:gd name="T11" fmla="*/ 531 h 735"/>
                  <a:gd name="T12" fmla="*/ 206 w 1728"/>
                  <a:gd name="T13" fmla="*/ 597 h 735"/>
                  <a:gd name="T14" fmla="*/ 192 w 1728"/>
                  <a:gd name="T15" fmla="*/ 666 h 735"/>
                  <a:gd name="T16" fmla="*/ 192 w 1728"/>
                  <a:gd name="T17" fmla="*/ 735 h 735"/>
                  <a:gd name="T18" fmla="*/ 0 w 1728"/>
                  <a:gd name="T19" fmla="*/ 735 h 735"/>
                  <a:gd name="T20" fmla="*/ 0 w 1728"/>
                  <a:gd name="T21" fmla="*/ 480 h 735"/>
                  <a:gd name="T22" fmla="*/ 0 w 1728"/>
                  <a:gd name="T23" fmla="*/ 0 h 735"/>
                  <a:gd name="T24" fmla="*/ 1728 w 1728"/>
                  <a:gd name="T25" fmla="*/ 0 h 735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728" h="735">
                    <a:moveTo>
                      <a:pt x="1728" y="0"/>
                    </a:moveTo>
                    <a:lnTo>
                      <a:pt x="1728" y="480"/>
                    </a:lnTo>
                    <a:lnTo>
                      <a:pt x="380" y="482"/>
                    </a:lnTo>
                    <a:lnTo>
                      <a:pt x="354" y="480"/>
                    </a:lnTo>
                    <a:lnTo>
                      <a:pt x="308" y="489"/>
                    </a:lnTo>
                    <a:cubicBezTo>
                      <a:pt x="290" y="498"/>
                      <a:pt x="263" y="513"/>
                      <a:pt x="246" y="531"/>
                    </a:cubicBezTo>
                    <a:cubicBezTo>
                      <a:pt x="229" y="549"/>
                      <a:pt x="215" y="574"/>
                      <a:pt x="206" y="597"/>
                    </a:cubicBezTo>
                    <a:cubicBezTo>
                      <a:pt x="197" y="620"/>
                      <a:pt x="194" y="643"/>
                      <a:pt x="192" y="666"/>
                    </a:cubicBezTo>
                    <a:lnTo>
                      <a:pt x="192" y="735"/>
                    </a:lnTo>
                    <a:lnTo>
                      <a:pt x="0" y="735"/>
                    </a:lnTo>
                    <a:lnTo>
                      <a:pt x="0" y="480"/>
                    </a:lnTo>
                    <a:lnTo>
                      <a:pt x="0" y="0"/>
                    </a:lnTo>
                    <a:lnTo>
                      <a:pt x="1728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cap="flat" cmpd="sng">
                    <a:solidFill>
                      <a:schemeClr val="tx1"/>
                    </a:solidFill>
                    <a:prstDash val="solid"/>
                    <a:miter lim="800000"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endParaRPr lang="cs-CZ"/>
              </a:p>
            </p:txBody>
          </p:sp>
        </p:grpSp>
        <p:grpSp>
          <p:nvGrpSpPr>
            <p:cNvPr id="1033" name="Group 6"/>
            <p:cNvGrpSpPr>
              <a:grpSpLocks/>
            </p:cNvGrpSpPr>
            <p:nvPr/>
          </p:nvGrpSpPr>
          <p:grpSpPr bwMode="auto">
            <a:xfrm>
              <a:off x="144" y="1248"/>
              <a:ext cx="4656" cy="201"/>
              <a:chOff x="144" y="1248"/>
              <a:chExt cx="4656" cy="201"/>
            </a:xfrm>
          </p:grpSpPr>
          <p:sp>
            <p:nvSpPr>
              <p:cNvPr id="1034" name="AutoShape 7"/>
              <p:cNvSpPr>
                <a:spLocks noChangeArrowheads="1"/>
              </p:cNvSpPr>
              <p:nvPr/>
            </p:nvSpPr>
            <p:spPr bwMode="auto">
              <a:xfrm>
                <a:off x="384" y="1248"/>
                <a:ext cx="4416" cy="200"/>
              </a:xfrm>
              <a:prstGeom prst="roundRect">
                <a:avLst>
                  <a:gd name="adj" fmla="val 0"/>
                </a:avLst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35" name="AutoShape 8"/>
              <p:cNvSpPr>
                <a:spLocks noChangeArrowheads="1"/>
              </p:cNvSpPr>
              <p:nvPr/>
            </p:nvSpPr>
            <p:spPr bwMode="auto">
              <a:xfrm flipH="1">
                <a:off x="144" y="1248"/>
                <a:ext cx="248" cy="201"/>
              </a:xfrm>
              <a:prstGeom prst="flowChartDelay">
                <a:avLst/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</p:grpSp>
      </p:grpSp>
      <p:sp>
        <p:nvSpPr>
          <p:cNvPr id="1027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762000"/>
            <a:ext cx="7924800" cy="1143000"/>
          </a:xfrm>
          <a:prstGeom prst="roundRect">
            <a:avLst>
              <a:gd name="adj" fmla="val 21667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2362200"/>
            <a:ext cx="7693025" cy="3724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299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0" y="6248400"/>
            <a:ext cx="2130425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300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6248400"/>
            <a:ext cx="2897188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301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8" y="6242050"/>
            <a:ext cx="587375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08C5B3A4-8B6D-4F10-A5FE-AC683809F5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98" r:id="rId1"/>
    <p:sldLayoutId id="2147483877" r:id="rId2"/>
    <p:sldLayoutId id="2147483878" r:id="rId3"/>
    <p:sldLayoutId id="2147483879" r:id="rId4"/>
    <p:sldLayoutId id="2147483880" r:id="rId5"/>
    <p:sldLayoutId id="2147483881" r:id="rId6"/>
    <p:sldLayoutId id="2147483882" r:id="rId7"/>
    <p:sldLayoutId id="2147483883" r:id="rId8"/>
    <p:sldLayoutId id="2147483884" r:id="rId9"/>
    <p:sldLayoutId id="2147483885" r:id="rId10"/>
    <p:sldLayoutId id="2147483886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941546B8-7CFC-46C2-9C1B-CAD6C0F999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87" r:id="rId1"/>
    <p:sldLayoutId id="2147483888" r:id="rId2"/>
    <p:sldLayoutId id="2147483889" r:id="rId3"/>
    <p:sldLayoutId id="2147483890" r:id="rId4"/>
    <p:sldLayoutId id="2147483891" r:id="rId5"/>
    <p:sldLayoutId id="2147483892" r:id="rId6"/>
    <p:sldLayoutId id="2147483893" r:id="rId7"/>
    <p:sldLayoutId id="2147483894" r:id="rId8"/>
    <p:sldLayoutId id="2147483895" r:id="rId9"/>
    <p:sldLayoutId id="2147483896" r:id="rId10"/>
    <p:sldLayoutId id="2147483897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>
                <a:lumMod val="60000"/>
                <a:lumOff val="40000"/>
              </a:schemeClr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fld id="{6170BF15-A37A-495B-B5DB-12AF75A69F2A}" type="datetimeFigureOut">
              <a:rPr lang="cs-CZ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 fontAlgn="auto">
                <a:spcBef>
                  <a:spcPts val="0"/>
                </a:spcBef>
                <a:spcAft>
                  <a:spcPts val="0"/>
                </a:spcAft>
              </a:pPr>
              <a:t>2.4.2012</a:t>
            </a:fld>
            <a:endParaRPr lang="cs-CZ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cs-CZ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fld id="{C1E8305A-F910-489F-AFCA-0BB33513B49D}" type="slidenum">
              <a:rPr lang="cs-CZ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 fontAlgn="auto">
                <a:spcBef>
                  <a:spcPts val="0"/>
                </a:spcBef>
                <a:spcAft>
                  <a:spcPts val="0"/>
                </a:spcAft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290283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00" r:id="rId1"/>
    <p:sldLayoutId id="2147483901" r:id="rId2"/>
    <p:sldLayoutId id="2147483902" r:id="rId3"/>
    <p:sldLayoutId id="2147483903" r:id="rId4"/>
    <p:sldLayoutId id="2147483904" r:id="rId5"/>
    <p:sldLayoutId id="2147483905" r:id="rId6"/>
    <p:sldLayoutId id="2147483906" r:id="rId7"/>
    <p:sldLayoutId id="2147483907" r:id="rId8"/>
    <p:sldLayoutId id="2147483908" r:id="rId9"/>
    <p:sldLayoutId id="2147483909" r:id="rId10"/>
    <p:sldLayoutId id="2147483910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rft.com/" TargetMode="External"/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9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5.png"/><Relationship Id="rId5" Type="http://schemas.microsoft.com/office/2007/relationships/hdphoto" Target="../media/hdphoto2.wdp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9.xml"/><Relationship Id="rId5" Type="http://schemas.microsoft.com/office/2007/relationships/hdphoto" Target="../media/hdphoto3.wdp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9.xml"/><Relationship Id="rId5" Type="http://schemas.microsoft.com/office/2007/relationships/hdphoto" Target="../media/hdphoto4.wdp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audio" Target="../media/audio3.wav"/><Relationship Id="rId7" Type="http://schemas.microsoft.com/office/2007/relationships/hdphoto" Target="../media/hdphoto6.wdp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9.png"/><Relationship Id="rId5" Type="http://schemas.microsoft.com/office/2007/relationships/hdphoto" Target="../media/hdphoto5.wdp"/><Relationship Id="rId4" Type="http://schemas.openxmlformats.org/officeDocument/2006/relationships/image" Target="../media/image8.png"/><Relationship Id="rId9" Type="http://schemas.microsoft.com/office/2007/relationships/hdphoto" Target="../media/hdphoto7.wdp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7" Type="http://schemas.microsoft.com/office/2007/relationships/hdphoto" Target="../media/hdphoto9.wdp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12.png"/><Relationship Id="rId5" Type="http://schemas.microsoft.com/office/2007/relationships/hdphoto" Target="../media/hdphoto8.wdp"/><Relationship Id="rId4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9.xml"/><Relationship Id="rId5" Type="http://schemas.microsoft.com/office/2007/relationships/hdphoto" Target="../media/hdphoto10.wdp"/><Relationship Id="rId4" Type="http://schemas.openxmlformats.org/officeDocument/2006/relationships/image" Target="../media/image1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9.xml"/><Relationship Id="rId5" Type="http://schemas.microsoft.com/office/2007/relationships/hdphoto" Target="../media/hdphoto11.wdp"/><Relationship Id="rId4" Type="http://schemas.openxmlformats.org/officeDocument/2006/relationships/image" Target="../media/image1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9.xml"/><Relationship Id="rId6" Type="http://schemas.microsoft.com/office/2007/relationships/hdphoto" Target="../media/hdphoto12.wdp"/><Relationship Id="rId5" Type="http://schemas.openxmlformats.org/officeDocument/2006/relationships/image" Target="../media/image15.png"/><Relationship Id="rId4" Type="http://schemas.openxmlformats.org/officeDocument/2006/relationships/audio" Target="../media/audio4.wav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7" Type="http://schemas.microsoft.com/office/2007/relationships/hdphoto" Target="../media/hdphoto14.wdp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17.png"/><Relationship Id="rId5" Type="http://schemas.microsoft.com/office/2007/relationships/hdphoto" Target="../media/hdphoto13.wdp"/><Relationship Id="rId4" Type="http://schemas.openxmlformats.org/officeDocument/2006/relationships/image" Target="../media/image16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9.xml"/><Relationship Id="rId6" Type="http://schemas.microsoft.com/office/2007/relationships/hdphoto" Target="../media/hdphoto15.wdp"/><Relationship Id="rId5" Type="http://schemas.openxmlformats.org/officeDocument/2006/relationships/image" Target="../media/image18.png"/><Relationship Id="rId4" Type="http://schemas.openxmlformats.org/officeDocument/2006/relationships/audio" Target="../media/audio4.wav"/></Relationships>
</file>

<file path=ppt/slides/_rels/slide15.xml.rels><?xml version="1.0" encoding="UTF-8" standalone="yes"?>
<Relationships xmlns="http://schemas.openxmlformats.org/package/2006/relationships"><Relationship Id="rId8" Type="http://schemas.microsoft.com/office/2007/relationships/hdphoto" Target="../media/hdphoto17.wdp"/><Relationship Id="rId3" Type="http://schemas.openxmlformats.org/officeDocument/2006/relationships/audio" Target="../media/audio3.wav"/><Relationship Id="rId7" Type="http://schemas.openxmlformats.org/officeDocument/2006/relationships/image" Target="../media/image20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9.xml"/><Relationship Id="rId6" Type="http://schemas.microsoft.com/office/2007/relationships/hdphoto" Target="../media/hdphoto16.wdp"/><Relationship Id="rId5" Type="http://schemas.openxmlformats.org/officeDocument/2006/relationships/image" Target="../media/image19.png"/><Relationship Id="rId4" Type="http://schemas.openxmlformats.org/officeDocument/2006/relationships/audio" Target="../media/audio4.wav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9.xml"/><Relationship Id="rId6" Type="http://schemas.microsoft.com/office/2007/relationships/hdphoto" Target="../media/hdphoto18.wdp"/><Relationship Id="rId5" Type="http://schemas.openxmlformats.org/officeDocument/2006/relationships/image" Target="../media/image21.png"/><Relationship Id="rId4" Type="http://schemas.openxmlformats.org/officeDocument/2006/relationships/audio" Target="../media/audio4.wav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audio" Target="../media/audio4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2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audio" Target="../media/audio5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8.xml"/><Relationship Id="rId4" Type="http://schemas.openxmlformats.org/officeDocument/2006/relationships/image" Target="../media/image2.JP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4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258888" y="620713"/>
            <a:ext cx="7642225" cy="146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4100" name="Text Box 6"/>
          <p:cNvSpPr txBox="1">
            <a:spLocks noChangeArrowheads="1"/>
          </p:cNvSpPr>
          <p:nvPr/>
        </p:nvSpPr>
        <p:spPr bwMode="auto">
          <a:xfrm>
            <a:off x="1258888" y="5589588"/>
            <a:ext cx="7200900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endParaRPr lang="cs-CZ" sz="1200" i="1"/>
          </a:p>
          <a:p>
            <a:pPr eaLnBrk="1" hangingPunct="1">
              <a:spcBef>
                <a:spcPct val="50000"/>
              </a:spcBef>
            </a:pPr>
            <a:endParaRPr lang="cs-CZ" sz="1200"/>
          </a:p>
        </p:txBody>
      </p:sp>
      <p:sp>
        <p:nvSpPr>
          <p:cNvPr id="6" name="Text Box 5"/>
          <p:cNvSpPr txBox="1">
            <a:spLocks noChangeArrowheads="1"/>
          </p:cNvSpPr>
          <p:nvPr/>
        </p:nvSpPr>
        <p:spPr bwMode="auto">
          <a:xfrm>
            <a:off x="468313" y="2532063"/>
            <a:ext cx="8207375" cy="3324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/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OZNAČENÍ MATERIÁLU</a:t>
            </a:r>
            <a:r>
              <a:rPr lang="cs-CZ" sz="1200" dirty="0" smtClean="0">
                <a:latin typeface="+mn-lt"/>
              </a:rPr>
              <a:t>:  </a:t>
            </a:r>
            <a:r>
              <a:rPr lang="cs-CZ" sz="1200" dirty="0" smtClean="0">
                <a:latin typeface="+mn-lt"/>
              </a:rPr>
              <a:t>VY_32_INOVACE_184_ČJ3</a:t>
            </a:r>
            <a:endParaRPr lang="cs-CZ" sz="1200" dirty="0" smtClean="0">
              <a:solidFill>
                <a:srgbClr val="FF0000"/>
              </a:solidFill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NÁZEV VZDĚLÁVACÍHO MATERIÁLU</a:t>
            </a:r>
            <a:r>
              <a:rPr lang="cs-CZ" sz="1200" dirty="0" smtClean="0">
                <a:latin typeface="+mn-lt"/>
              </a:rPr>
              <a:t>: Vyjmenovaná slova po  L</a:t>
            </a:r>
          </a:p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dirty="0" smtClean="0">
                <a:latin typeface="+mn-lt"/>
              </a:rPr>
              <a:t>NÁZEV ŠKOLY: Základní škola a Mateřská škola, Hevlín, příspěvková organizace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CÍSLO PROJEKTU</a:t>
            </a:r>
            <a:r>
              <a:rPr lang="cs-CZ" sz="1200" dirty="0" smtClean="0">
                <a:latin typeface="+mn-lt"/>
              </a:rPr>
              <a:t>: CZ.1.07/1.4.00/21.2193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KLÍČOVÁ AKTIVITA</a:t>
            </a:r>
            <a:r>
              <a:rPr lang="cs-CZ" sz="1200" dirty="0" smtClean="0">
                <a:latin typeface="+mn-lt"/>
              </a:rPr>
              <a:t>: III/2</a:t>
            </a:r>
          </a:p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TÉMA HODINY</a:t>
            </a:r>
            <a:r>
              <a:rPr lang="cs-CZ" sz="1200" dirty="0" smtClean="0">
                <a:latin typeface="+mn-lt"/>
              </a:rPr>
              <a:t>: Vyjmenovaná slova po L – vyvození a prezentace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ROČNÍK</a:t>
            </a:r>
            <a:r>
              <a:rPr lang="cs-CZ" sz="1200" dirty="0" smtClean="0">
                <a:latin typeface="+mn-lt"/>
              </a:rPr>
              <a:t>: 3.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PŘEDMĚT</a:t>
            </a:r>
            <a:r>
              <a:rPr lang="cs-CZ" sz="1200" dirty="0" smtClean="0">
                <a:latin typeface="+mn-lt"/>
              </a:rPr>
              <a:t>: Český jazyk</a:t>
            </a:r>
            <a:endParaRPr lang="cs-CZ" sz="1200" dirty="0" smtClean="0">
              <a:solidFill>
                <a:srgbClr val="FF0000"/>
              </a:solidFill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AUTOR  MATERIÁLU</a:t>
            </a:r>
            <a:r>
              <a:rPr lang="cs-CZ" sz="1200" dirty="0" smtClean="0">
                <a:latin typeface="+mn-lt"/>
              </a:rPr>
              <a:t>: Mgr. Marie Jelínková</a:t>
            </a:r>
            <a:endParaRPr lang="cs-CZ" sz="1200" dirty="0" smtClean="0">
              <a:solidFill>
                <a:srgbClr val="FF0000"/>
              </a:solidFill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/>
          <p:cNvSpPr>
            <a:spLocks noGrp="1" noChangeArrowheads="1"/>
          </p:cNvSpPr>
          <p:nvPr>
            <p:ph type="title"/>
          </p:nvPr>
        </p:nvSpPr>
        <p:spPr>
          <a:xfrm>
            <a:off x="762000" y="762000"/>
            <a:ext cx="7924800" cy="866775"/>
          </a:xfrm>
        </p:spPr>
        <p:txBody>
          <a:bodyPr/>
          <a:lstStyle/>
          <a:p>
            <a:pPr eaLnBrk="1" hangingPunct="1"/>
            <a:r>
              <a:rPr lang="cs-CZ" sz="2800" dirty="0" smtClean="0">
                <a:latin typeface="Arial" charset="0"/>
                <a:cs typeface="Arial" charset="0"/>
              </a:rPr>
              <a:t>POPIS MATERIÁLU</a:t>
            </a:r>
            <a:endParaRPr lang="cs-CZ" dirty="0" smtClean="0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00113" y="1628775"/>
            <a:ext cx="7693025" cy="3941763"/>
          </a:xfrm>
        </p:spPr>
        <p:txBody>
          <a:bodyPr/>
          <a:lstStyle/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DRUH UČEBNÍHO MATERIÁLU</a:t>
            </a:r>
            <a:r>
              <a:rPr lang="cs-CZ" sz="1400" dirty="0" smtClean="0">
                <a:latin typeface="Arial" charset="0"/>
                <a:cs typeface="Arial" charset="0"/>
              </a:rPr>
              <a:t>: prezentace v PowerPointu</a:t>
            </a:r>
          </a:p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MEZIPŘEDMĚTOVÉ VZTAHY</a:t>
            </a:r>
            <a:r>
              <a:rPr lang="cs-CZ" sz="1400" dirty="0" smtClean="0">
                <a:latin typeface="Arial" charset="0"/>
                <a:cs typeface="Arial" charset="0"/>
              </a:rPr>
              <a:t>:  </a:t>
            </a:r>
            <a:r>
              <a:rPr lang="cs-CZ" sz="1400" dirty="0" err="1" smtClean="0">
                <a:latin typeface="Arial" charset="0"/>
                <a:cs typeface="Arial" charset="0"/>
              </a:rPr>
              <a:t>Prv</a:t>
            </a:r>
            <a:endParaRPr lang="cs-CZ" sz="1400" dirty="0" smtClean="0">
              <a:latin typeface="Arial" charset="0"/>
              <a:cs typeface="Arial" charset="0"/>
            </a:endParaRPr>
          </a:p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POPIS PRÁCE S MATERIÁLEM</a:t>
            </a:r>
            <a:r>
              <a:rPr lang="cs-CZ" sz="1400" dirty="0" smtClean="0">
                <a:latin typeface="Arial" charset="0"/>
                <a:cs typeface="Arial" charset="0"/>
              </a:rPr>
              <a:t>: Žák se seznámí s řadou vyjmenovaných slov po L. Slova se objevují po jednom na listě, žák je seznámen s významem vyjmenovaného slova  a s jeho dalšími příbuznými slovy. Na tato slova vymýšlí vhodné věty, aby si uvědomil příbuznost k vyjmenovanému slovu na stránce /list č.3 - 16/. Na listu č.17 a 18 procvičuje řadu vyjmenovaných slov tak, jak následují za sebou. List číslo 19 a 20 je pracovní  list pro samostatnou práci žáků, řešení je v prezentaci.</a:t>
            </a:r>
          </a:p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OČEKÁVANÝ VÝSTUP</a:t>
            </a:r>
            <a:r>
              <a:rPr lang="cs-CZ" sz="1400" dirty="0" smtClean="0">
                <a:latin typeface="Arial" charset="0"/>
                <a:cs typeface="Arial" charset="0"/>
              </a:rPr>
              <a:t>: Žáci si procvičí a zautomatizují řadu vyjmenovaných slov po L</a:t>
            </a:r>
          </a:p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ZKUŠENOST S PILOTÁŽÍ: </a:t>
            </a:r>
            <a:r>
              <a:rPr lang="cs-CZ" sz="1400" dirty="0" smtClean="0">
                <a:latin typeface="Arial" charset="0"/>
                <a:cs typeface="Arial" charset="0"/>
              </a:rPr>
              <a:t>Prezentaci jsem použila při vyvozování řady vyjmenovaných slov po L. Na tvorbě vět se žáci aktivně podíleli a </a:t>
            </a:r>
            <a:r>
              <a:rPr lang="cs-CZ" sz="1400" dirty="0">
                <a:latin typeface="Arial" charset="0"/>
                <a:cs typeface="Arial" charset="0"/>
              </a:rPr>
              <a:t> </a:t>
            </a:r>
            <a:r>
              <a:rPr lang="cs-CZ" sz="1400" dirty="0" smtClean="0">
                <a:latin typeface="Arial" charset="0"/>
                <a:cs typeface="Arial" charset="0"/>
              </a:rPr>
              <a:t>určovali  i kořen slova a význam  slova. Zde občas chybovali.</a:t>
            </a:r>
          </a:p>
          <a:p>
            <a:pPr eaLnBrk="1" hangingPunct="1"/>
            <a:r>
              <a:rPr lang="cs-CZ" sz="1400" b="1" i="1" dirty="0" smtClean="0">
                <a:latin typeface="Arial" charset="0"/>
                <a:cs typeface="Arial" charset="0"/>
              </a:rPr>
              <a:t>ZDROJ</a:t>
            </a:r>
            <a:r>
              <a:rPr lang="cs-CZ" sz="1400" dirty="0" smtClean="0">
                <a:latin typeface="Arial" charset="0"/>
                <a:cs typeface="Arial" charset="0"/>
              </a:rPr>
              <a:t>: </a:t>
            </a:r>
            <a:r>
              <a:rPr lang="cs-CZ" sz="1400" b="1" dirty="0" smtClean="0"/>
              <a:t>Ilustrace </a:t>
            </a:r>
            <a:r>
              <a:rPr lang="cs-CZ" sz="1400" b="1" u="sng" dirty="0" smtClean="0">
                <a:hlinkClick r:id="rId2"/>
              </a:rPr>
              <a:t>www.office.microsorft.com</a:t>
            </a:r>
            <a:endParaRPr lang="cs-CZ" sz="14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None/>
            </a:pPr>
            <a:endParaRPr lang="cs-CZ" sz="1200" dirty="0" smtClean="0">
              <a:latin typeface="Times New Roman" pitchFamily="18" charset="0"/>
            </a:endParaRPr>
          </a:p>
          <a:p>
            <a:pPr eaLnBrk="1" hangingPunct="1">
              <a:buFont typeface="Wingdings" pitchFamily="2" charset="2"/>
              <a:buNone/>
            </a:pPr>
            <a:endParaRPr lang="cs-CZ" sz="1000" dirty="0" smtClean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66388" y="908720"/>
            <a:ext cx="6811224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5400" dirty="0" smtClean="0">
                <a:solidFill>
                  <a:prstClr val="black"/>
                </a:solidFill>
                <a:latin typeface="Calibri"/>
              </a:rPr>
              <a:t>VYJMENOVANÁ SLOVA 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5400" dirty="0">
                <a:solidFill>
                  <a:prstClr val="black"/>
                </a:solidFill>
                <a:latin typeface="Calibri"/>
              </a:rPr>
              <a:t> </a:t>
            </a:r>
            <a:r>
              <a:rPr lang="cs-CZ" sz="5400" dirty="0" smtClean="0">
                <a:solidFill>
                  <a:prstClr val="black"/>
                </a:solidFill>
                <a:latin typeface="Calibri"/>
              </a:rPr>
              <a:t>                  PO</a:t>
            </a:r>
            <a:endParaRPr lang="cs-CZ" sz="5400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032429" y="2852936"/>
            <a:ext cx="1079142" cy="264687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16600" b="1" dirty="0">
                <a:solidFill>
                  <a:prstClr val="black"/>
                </a:solidFill>
                <a:latin typeface="Calibri"/>
              </a:rPr>
              <a:t>L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688491">
            <a:off x="1197463" y="2752769"/>
            <a:ext cx="1602495" cy="1602495"/>
          </a:xfrm>
          <a:prstGeom prst="ellipse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688491">
            <a:off x="6272034" y="2752769"/>
            <a:ext cx="1602495" cy="1602495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7789407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64483" y="476672"/>
            <a:ext cx="4983737" cy="221599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13800" dirty="0" smtClean="0">
                <a:solidFill>
                  <a:prstClr val="black"/>
                </a:solidFill>
                <a:latin typeface="Calibri"/>
              </a:rPr>
              <a:t>SLYŠET</a:t>
            </a:r>
            <a:endParaRPr lang="cs-CZ" sz="13800" dirty="0">
              <a:solidFill>
                <a:prstClr val="black"/>
              </a:solidFill>
              <a:latin typeface="Calibri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308" b="98462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988840"/>
            <a:ext cx="3672408" cy="3672408"/>
          </a:xfrm>
          <a:prstGeom prst="round2Same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válný popisek 2"/>
          <p:cNvSpPr/>
          <p:nvPr/>
        </p:nvSpPr>
        <p:spPr>
          <a:xfrm>
            <a:off x="1043608" y="2996952"/>
            <a:ext cx="3744416" cy="1368152"/>
          </a:xfrm>
          <a:prstGeom prst="wedgeEllipseCallout">
            <a:avLst>
              <a:gd name="adj1" fmla="val 88198"/>
              <a:gd name="adj2" fmla="val 30274"/>
            </a:avLst>
          </a:prstGeom>
          <a:solidFill>
            <a:srgbClr val="5FC95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cs-CZ" sz="2800" dirty="0" smtClean="0">
                <a:solidFill>
                  <a:prstClr val="black"/>
                </a:solidFill>
              </a:rPr>
              <a:t>KDO MÁTE HEZČÍ UŠI ?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43608" y="5507940"/>
            <a:ext cx="70493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2800" dirty="0" smtClean="0">
                <a:solidFill>
                  <a:prstClr val="black"/>
                </a:solidFill>
                <a:latin typeface="Calibri"/>
              </a:rPr>
              <a:t>uslyšet</a:t>
            </a:r>
            <a:r>
              <a:rPr lang="cs-CZ" sz="2800" dirty="0">
                <a:solidFill>
                  <a:prstClr val="black"/>
                </a:solidFill>
                <a:latin typeface="Calibri"/>
              </a:rPr>
              <a:t> </a:t>
            </a:r>
            <a:r>
              <a:rPr lang="cs-CZ" sz="2800" dirty="0" smtClean="0">
                <a:solidFill>
                  <a:prstClr val="black"/>
                </a:solidFill>
                <a:latin typeface="Calibri"/>
              </a:rPr>
              <a:t>    slyšitelně     slyšitelný     nedoslýchavý</a:t>
            </a:r>
            <a:endParaRPr lang="cs-CZ" sz="2800" dirty="0">
              <a:solidFill>
                <a:prstClr val="black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18144191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" presetID="34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8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9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0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1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2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  <p:bldP spid="4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26107" y="404664"/>
            <a:ext cx="4302716" cy="221599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13800" dirty="0" smtClean="0">
                <a:solidFill>
                  <a:prstClr val="black"/>
                </a:solidFill>
                <a:latin typeface="Calibri"/>
              </a:rPr>
              <a:t>MLÝN</a:t>
            </a:r>
            <a:endParaRPr lang="cs-CZ" sz="13800" dirty="0">
              <a:solidFill>
                <a:prstClr val="black"/>
              </a:solidFill>
              <a:latin typeface="Calibri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9630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4694" y="1858156"/>
            <a:ext cx="3443052" cy="3443052"/>
          </a:xfrm>
          <a:prstGeom prst="round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778" t="30577" r="29853" b="25154"/>
          <a:stretch/>
        </p:blipFill>
        <p:spPr bwMode="auto">
          <a:xfrm>
            <a:off x="6444208" y="1124744"/>
            <a:ext cx="1446753" cy="1443512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válný popisek 2"/>
          <p:cNvSpPr/>
          <p:nvPr/>
        </p:nvSpPr>
        <p:spPr>
          <a:xfrm>
            <a:off x="539552" y="3140968"/>
            <a:ext cx="4608512" cy="1655330"/>
          </a:xfrm>
          <a:prstGeom prst="wedgeEllipseCallout">
            <a:avLst>
              <a:gd name="adj1" fmla="val 97657"/>
              <a:gd name="adj2" fmla="val -88437"/>
            </a:avLst>
          </a:prstGeom>
          <a:solidFill>
            <a:srgbClr val="5FC95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cs-CZ" sz="2800" dirty="0" smtClean="0">
                <a:solidFill>
                  <a:prstClr val="black"/>
                </a:solidFill>
              </a:rPr>
              <a:t>CO MÁTE ?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cs-CZ" sz="2800" dirty="0" smtClean="0">
                <a:solidFill>
                  <a:prstClr val="black"/>
                </a:solidFill>
              </a:rPr>
              <a:t>JÁ VÁM TO POMELU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26107" y="5517232"/>
            <a:ext cx="78825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2800" dirty="0" smtClean="0">
                <a:solidFill>
                  <a:prstClr val="black"/>
                </a:solidFill>
                <a:latin typeface="Calibri"/>
              </a:rPr>
              <a:t>mlýnek     mlynář     mlýnice     mlynářský     mlýnský</a:t>
            </a:r>
            <a:endParaRPr lang="cs-CZ" sz="2800" dirty="0">
              <a:solidFill>
                <a:prstClr val="black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57499151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" presetID="34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8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9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0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1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2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/>
      <p:bldP spid="5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260648"/>
            <a:ext cx="8154092" cy="221599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13800" dirty="0" smtClean="0">
                <a:solidFill>
                  <a:prstClr val="black"/>
                </a:solidFill>
                <a:latin typeface="Calibri"/>
              </a:rPr>
              <a:t>BLÝSKAT SE</a:t>
            </a:r>
            <a:endParaRPr lang="cs-CZ" sz="13800" dirty="0">
              <a:solidFill>
                <a:prstClr val="black"/>
              </a:solidFill>
              <a:latin typeface="Calibri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462" b="92923" l="0" r="100000">
                        <a14:foregroundMark x1="37231" y1="34462" x2="58462" y2="23692"/>
                        <a14:foregroundMark x1="28000" y1="39385" x2="29846" y2="37538"/>
                        <a14:foregroundMark x1="75385" y1="31077" x2="74462" y2="31077"/>
                        <a14:foregroundMark x1="23385" y1="29538" x2="22462" y2="30769"/>
                        <a14:foregroundMark x1="7077" y1="83385" x2="83077" y2="78462"/>
                        <a14:foregroundMark x1="31692" y1="85231" x2="57846" y2="85231"/>
                        <a14:foregroundMark x1="65538" y1="87385" x2="96000" y2="83692"/>
                        <a14:foregroundMark x1="29846" y1="79077" x2="52308" y2="75077"/>
                        <a14:foregroundMark x1="52308" y1="77846" x2="64308" y2="78154"/>
                        <a14:foregroundMark x1="21231" y1="32000" x2="21231" y2="32000"/>
                        <a14:foregroundMark x1="68308" y1="25846" x2="68308" y2="25846"/>
                        <a14:foregroundMark x1="30769" y1="25538" x2="30769" y2="25538"/>
                        <a14:backgroundMark x1="75385" y1="72000" x2="75385" y2="72000"/>
                        <a14:backgroundMark x1="95077" y1="75385" x2="95077" y2="75385"/>
                        <a14:backgroundMark x1="89846" y1="75077" x2="89846" y2="75077"/>
                        <a14:backgroundMark x1="89231" y1="72000" x2="89231" y2="72000"/>
                        <a14:backgroundMark x1="56000" y1="72000" x2="56000" y2="72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-13217" t="12100" r="-14141" b="-3628"/>
          <a:stretch/>
        </p:blipFill>
        <p:spPr bwMode="auto">
          <a:xfrm>
            <a:off x="4211960" y="1988840"/>
            <a:ext cx="5304676" cy="4195627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827583" y="2925798"/>
            <a:ext cx="3589771" cy="1655330"/>
          </a:xfrm>
          <a:prstGeom prst="wedgeEllipseCallout">
            <a:avLst>
              <a:gd name="adj1" fmla="val 67264"/>
              <a:gd name="adj2" fmla="val 18682"/>
            </a:avLst>
          </a:prstGeom>
          <a:solidFill>
            <a:srgbClr val="5FC95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cs-CZ" sz="2800" dirty="0" smtClean="0">
                <a:solidFill>
                  <a:prstClr val="black"/>
                </a:solidFill>
              </a:rPr>
              <a:t>KONEČNĚ SE NÁM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cs-CZ" sz="2800" dirty="0" smtClean="0">
                <a:solidFill>
                  <a:prstClr val="black"/>
                </a:solidFill>
              </a:rPr>
              <a:t>ROZBLESKLO !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70665" y="5733256"/>
            <a:ext cx="780267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2800" dirty="0" smtClean="0">
                <a:solidFill>
                  <a:prstClr val="black"/>
                </a:solidFill>
                <a:latin typeface="Calibri"/>
              </a:rPr>
              <a:t>zablýsknout se     blyštět se     blýskavý     blýskavice</a:t>
            </a:r>
            <a:endParaRPr lang="cs-CZ" sz="2800" dirty="0">
              <a:solidFill>
                <a:prstClr val="black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1899939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" presetID="34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8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9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0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1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2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/>
      <p:bldP spid="3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23" b="100000" l="20615" r="76615">
                        <a14:foregroundMark x1="40923" y1="47385" x2="40923" y2="48000"/>
                        <a14:backgroundMark x1="26154" y1="54462" x2="32308" y2="92615"/>
                        <a14:backgroundMark x1="51692" y1="91077" x2="64615" y2="5292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4767" r="23160"/>
          <a:stretch/>
        </p:blipFill>
        <p:spPr bwMode="auto">
          <a:xfrm>
            <a:off x="5868144" y="980728"/>
            <a:ext cx="2936922" cy="4731356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67544" y="260648"/>
            <a:ext cx="6400663" cy="221599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13800" dirty="0" smtClean="0">
                <a:solidFill>
                  <a:prstClr val="black"/>
                </a:solidFill>
                <a:latin typeface="Calibri"/>
              </a:rPr>
              <a:t>POLYKAT</a:t>
            </a:r>
            <a:endParaRPr lang="cs-CZ" sz="13800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Oválný popisek 3"/>
          <p:cNvSpPr/>
          <p:nvPr/>
        </p:nvSpPr>
        <p:spPr>
          <a:xfrm>
            <a:off x="840804" y="2925798"/>
            <a:ext cx="3589771" cy="1655330"/>
          </a:xfrm>
          <a:prstGeom prst="wedgeEllipseCallout">
            <a:avLst>
              <a:gd name="adj1" fmla="val 109238"/>
              <a:gd name="adj2" fmla="val -32206"/>
            </a:avLst>
          </a:prstGeom>
          <a:solidFill>
            <a:srgbClr val="5FC95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cs-CZ" sz="2800" dirty="0" smtClean="0">
                <a:solidFill>
                  <a:prstClr val="black"/>
                </a:solidFill>
              </a:rPr>
              <a:t>TO VŠECHNO SAMA SPOLYKÁM !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70665" y="5733256"/>
            <a:ext cx="4909447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2800" dirty="0">
                <a:solidFill>
                  <a:prstClr val="black"/>
                </a:solidFill>
                <a:latin typeface="Calibri"/>
              </a:rPr>
              <a:t>p</a:t>
            </a:r>
            <a:r>
              <a:rPr lang="cs-CZ" sz="2800" dirty="0" smtClean="0">
                <a:solidFill>
                  <a:prstClr val="black"/>
                </a:solidFill>
                <a:latin typeface="Calibri"/>
              </a:rPr>
              <a:t>olykání     polykač     zalykat se</a:t>
            </a:r>
            <a:endParaRPr lang="cs-CZ" sz="2800" dirty="0">
              <a:solidFill>
                <a:prstClr val="black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84185565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" presetID="34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8" dur="375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9" dur="18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0" dur="188" fill="hold">
                                          <p:stCondLst>
                                            <p:cond delay="18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1" dur="188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2" dur="188" fill="hold">
                                          <p:stCondLst>
                                            <p:cond delay="563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/>
      <p:bldP spid="3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61092" y="5517232"/>
            <a:ext cx="8221816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2800" dirty="0" smtClean="0">
                <a:solidFill>
                  <a:prstClr val="black"/>
                </a:solidFill>
                <a:latin typeface="Calibri"/>
              </a:rPr>
              <a:t>uplynout     rozplynout se     splývat     plynulý     plynně     plyn     plynárna     plynoměr     oplývat</a:t>
            </a:r>
            <a:endParaRPr lang="cs-CZ" sz="2800" dirty="0">
              <a:solidFill>
                <a:prstClr val="black"/>
              </a:solidFill>
              <a:latin typeface="Calibri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99385" l="0" r="100000">
                        <a14:foregroundMark x1="10769" y1="55692" x2="10769" y2="55692"/>
                        <a14:foregroundMark x1="55077" y1="37231" x2="58462" y2="20615"/>
                        <a14:foregroundMark x1="52000" y1="36615" x2="53846" y2="2369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6660232" y="1124744"/>
            <a:ext cx="2304256" cy="2304256"/>
          </a:xfrm>
          <a:prstGeom prst="flowChartPunchedCard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5385" b="83385" l="16923" r="84308">
                        <a14:backgroundMark x1="24000" y1="81846" x2="18154" y2="16308"/>
                        <a14:backgroundMark x1="23077" y1="32615" x2="42462" y2="15385"/>
                        <a14:backgroundMark x1="41846" y1="19692" x2="71692" y2="19385"/>
                        <a14:backgroundMark x1="76923" y1="24923" x2="78462" y2="58154"/>
                        <a14:backgroundMark x1="76308" y1="61846" x2="78462" y2="80308"/>
                        <a14:backgroundMark x1="68923" y1="72923" x2="75385" y2="80923"/>
                        <a14:backgroundMark x1="32615" y1="73231" x2="23077" y2="8615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078" t="17330" r="20051" b="17330"/>
          <a:stretch/>
        </p:blipFill>
        <p:spPr bwMode="auto">
          <a:xfrm>
            <a:off x="4865513" y="2724845"/>
            <a:ext cx="2011858" cy="2631935"/>
          </a:xfrm>
          <a:prstGeom prst="flowChartPunchedCard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25846" b="93846" l="12000" r="92000">
                        <a14:backgroundMark x1="55385" y1="26154" x2="64308" y2="32615"/>
                        <a14:backgroundMark x1="25231" y1="37538" x2="22462" y2="68308"/>
                        <a14:backgroundMark x1="28615" y1="73231" x2="15385" y2="83692"/>
                        <a14:backgroundMark x1="25231" y1="69538" x2="13538" y2="72308"/>
                        <a14:backgroundMark x1="66154" y1="72000" x2="84615" y2="72308"/>
                        <a14:backgroundMark x1="79385" y1="86154" x2="80000" y2="33846"/>
                        <a14:backgroundMark x1="33538" y1="29846" x2="42154" y2="26154"/>
                        <a14:backgroundMark x1="29846" y1="41538" x2="29846" y2="41538"/>
                        <a14:backgroundMark x1="28000" y1="48000" x2="28000" y2="48000"/>
                        <a14:backgroundMark x1="28000" y1="65846" x2="28000" y2="65846"/>
                        <a14:backgroundMark x1="23692" y1="63692" x2="23692" y2="63692"/>
                        <a14:backgroundMark x1="30769" y1="67692" x2="35385" y2="72308"/>
                        <a14:backgroundMark x1="36000" y1="75077" x2="27077" y2="81538"/>
                        <a14:backgroundMark x1="24615" y1="83385" x2="24615" y2="83385"/>
                        <a14:backgroundMark x1="62769" y1="72000" x2="74462" y2="83385"/>
                        <a14:backgroundMark x1="64923" y1="71385" x2="68923" y2="66769"/>
                        <a14:backgroundMark x1="64923" y1="72308" x2="64923" y2="72308"/>
                        <a14:backgroundMark x1="69538" y1="66769" x2="73231" y2="63077"/>
                        <a14:backgroundMark x1="75692" y1="60923" x2="75077" y2="54462"/>
                        <a14:backgroundMark x1="75077" y1="60923" x2="75077" y2="60923"/>
                        <a14:backgroundMark x1="76000" y1="56308" x2="72308" y2="48615"/>
                        <a14:backgroundMark x1="25231" y1="49846" x2="25231" y2="49846"/>
                        <a14:backgroundMark x1="30462" y1="64923" x2="30462" y2="64923"/>
                        <a14:backgroundMark x1="68923" y1="66462" x2="70462" y2="67385"/>
                        <a14:backgroundMark x1="68308" y1="66769" x2="68308" y2="6676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7806" t="18562" r="19692" b="13406"/>
          <a:stretch/>
        </p:blipFill>
        <p:spPr bwMode="auto">
          <a:xfrm>
            <a:off x="6320028" y="2724845"/>
            <a:ext cx="1996388" cy="2648371"/>
          </a:xfrm>
          <a:prstGeom prst="snip1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67544" y="260648"/>
            <a:ext cx="6872331" cy="221599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13800" dirty="0" smtClean="0">
                <a:solidFill>
                  <a:prstClr val="black"/>
                </a:solidFill>
                <a:latin typeface="Calibri"/>
              </a:rPr>
              <a:t>PLYNOUT</a:t>
            </a:r>
            <a:endParaRPr lang="cs-CZ" sz="13800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Oválný popisek 3"/>
          <p:cNvSpPr/>
          <p:nvPr/>
        </p:nvSpPr>
        <p:spPr>
          <a:xfrm>
            <a:off x="611560" y="2636912"/>
            <a:ext cx="3589771" cy="1655330"/>
          </a:xfrm>
          <a:prstGeom prst="wedgeEllipseCallout">
            <a:avLst>
              <a:gd name="adj1" fmla="val 98776"/>
              <a:gd name="adj2" fmla="val 45698"/>
            </a:avLst>
          </a:prstGeom>
          <a:solidFill>
            <a:srgbClr val="5FC95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cs-CZ" sz="2800" dirty="0" smtClean="0">
                <a:solidFill>
                  <a:prstClr val="black"/>
                </a:solidFill>
              </a:rPr>
              <a:t>VE ŠKOLE ČAS PLYNE VELMI POMALU</a:t>
            </a:r>
            <a:endParaRPr lang="cs-CZ" sz="28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799076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" presetID="34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8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9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0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1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2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32660" y="260648"/>
            <a:ext cx="6091668" cy="221599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13800" dirty="0" smtClean="0">
                <a:solidFill>
                  <a:prstClr val="black"/>
                </a:solidFill>
                <a:latin typeface="Calibri"/>
              </a:rPr>
              <a:t>PLÝTVAT</a:t>
            </a:r>
            <a:endParaRPr lang="cs-CZ" sz="13800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70665" y="5733256"/>
            <a:ext cx="780267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2800" dirty="0">
                <a:solidFill>
                  <a:prstClr val="black"/>
                </a:solidFill>
                <a:latin typeface="Calibri"/>
              </a:rPr>
              <a:t>p</a:t>
            </a:r>
            <a:r>
              <a:rPr lang="cs-CZ" sz="2800" dirty="0" smtClean="0">
                <a:solidFill>
                  <a:prstClr val="black"/>
                </a:solidFill>
                <a:latin typeface="Calibri"/>
              </a:rPr>
              <a:t>lýtvání     neplýtvat     vyplýtvaný</a:t>
            </a:r>
            <a:endParaRPr lang="cs-CZ" sz="2800" dirty="0">
              <a:solidFill>
                <a:prstClr val="black"/>
              </a:solidFill>
              <a:latin typeface="Calibri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4308" b="91077" l="0" r="100000">
                        <a14:backgroundMark x1="14769" y1="17231" x2="1538" y2="60000"/>
                        <a14:backgroundMark x1="2154" y1="60000" x2="45538" y2="89231"/>
                        <a14:backgroundMark x1="74154" y1="88308" x2="99692" y2="32308"/>
                        <a14:backgroundMark x1="60308" y1="11385" x2="99692" y2="523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9622" b="9662"/>
          <a:stretch/>
        </p:blipFill>
        <p:spPr bwMode="auto">
          <a:xfrm>
            <a:off x="6230142" y="4365104"/>
            <a:ext cx="2590330" cy="2090810"/>
          </a:xfrm>
          <a:prstGeom prst="snip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8615" b="85538" l="14462" r="84923">
                        <a14:foregroundMark x1="40615" y1="56000" x2="41846" y2="52308"/>
                        <a14:foregroundMark x1="60923" y1="56000" x2="59385" y2="51385"/>
                        <a14:foregroundMark x1="49231" y1="72000" x2="50154" y2="69231"/>
                        <a14:backgroundMark x1="35077" y1="14769" x2="12923" y2="46154"/>
                        <a14:backgroundMark x1="19385" y1="36923" x2="16923" y2="58154"/>
                        <a14:backgroundMark x1="12308" y1="75077" x2="26769" y2="79692"/>
                        <a14:backgroundMark x1="76000" y1="79692" x2="89231" y2="67692"/>
                        <a14:backgroundMark x1="82154" y1="59077" x2="68923" y2="9846"/>
                        <a14:backgroundMark x1="29231" y1="21538" x2="68000" y2="2184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5803" t="15431" r="14897" b="16502"/>
          <a:stretch/>
        </p:blipFill>
        <p:spPr bwMode="auto">
          <a:xfrm>
            <a:off x="5724128" y="1960433"/>
            <a:ext cx="2448272" cy="2404672"/>
          </a:xfrm>
          <a:prstGeom prst="snip2Same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888723" y="2996952"/>
            <a:ext cx="3589771" cy="1655330"/>
          </a:xfrm>
          <a:prstGeom prst="wedgeEllipseCallout">
            <a:avLst>
              <a:gd name="adj1" fmla="val 108667"/>
              <a:gd name="adj2" fmla="val 9808"/>
            </a:avLst>
          </a:prstGeom>
          <a:solidFill>
            <a:srgbClr val="5FC95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cs-CZ" sz="2800" dirty="0" smtClean="0">
                <a:solidFill>
                  <a:prstClr val="black"/>
                </a:solidFill>
              </a:rPr>
              <a:t>POTRAVINAMI SE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cs-CZ" sz="2800" dirty="0" smtClean="0">
                <a:solidFill>
                  <a:prstClr val="black"/>
                </a:solidFill>
              </a:rPr>
              <a:t> NEPLÝTVÁ</a:t>
            </a:r>
            <a:endParaRPr lang="cs-CZ" sz="28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486518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" presetID="34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8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9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0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1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2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56859" y="260648"/>
            <a:ext cx="6147389" cy="221599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13800" dirty="0" smtClean="0">
                <a:solidFill>
                  <a:prstClr val="black"/>
                </a:solidFill>
                <a:latin typeface="Calibri"/>
              </a:rPr>
              <a:t>VZLYKAT</a:t>
            </a:r>
            <a:endParaRPr lang="cs-CZ" sz="13800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69105" y="5733256"/>
            <a:ext cx="8005791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2800" dirty="0" smtClean="0">
                <a:solidFill>
                  <a:prstClr val="black"/>
                </a:solidFill>
                <a:latin typeface="Calibri"/>
              </a:rPr>
              <a:t>vzlyk     vzlykot     vzlykání     rozvzlykat se     zalykat se</a:t>
            </a:r>
            <a:endParaRPr lang="cs-CZ" sz="2800" dirty="0">
              <a:solidFill>
                <a:prstClr val="black"/>
              </a:solidFill>
              <a:latin typeface="Calibri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20000" b="79692" l="24000" r="7723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0890" t="19235" r="21746" b="19926"/>
          <a:stretch/>
        </p:blipFill>
        <p:spPr bwMode="auto">
          <a:xfrm>
            <a:off x="5652120" y="2132856"/>
            <a:ext cx="3123236" cy="3312368"/>
          </a:xfrm>
          <a:prstGeom prst="snip2Same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1043607" y="2996952"/>
            <a:ext cx="3312369" cy="1440160"/>
          </a:xfrm>
          <a:prstGeom prst="wedgeEllipseCallout">
            <a:avLst>
              <a:gd name="adj1" fmla="val 110706"/>
              <a:gd name="adj2" fmla="val 51008"/>
            </a:avLst>
          </a:prstGeom>
          <a:solidFill>
            <a:srgbClr val="5FC95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cs-CZ" sz="2800" dirty="0" smtClean="0">
                <a:solidFill>
                  <a:prstClr val="black"/>
                </a:solidFill>
              </a:rPr>
              <a:t>TO JSEM TOMU DAL</a:t>
            </a:r>
            <a:endParaRPr lang="cs-CZ" sz="28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233791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" presetID="34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8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9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0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1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2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3810" y="260648"/>
            <a:ext cx="3289683" cy="221599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13800" dirty="0" smtClean="0">
                <a:solidFill>
                  <a:prstClr val="black"/>
                </a:solidFill>
                <a:latin typeface="Calibri"/>
              </a:rPr>
              <a:t>LYSÝ</a:t>
            </a:r>
            <a:endParaRPr lang="cs-CZ" sz="13800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678777" y="5733256"/>
            <a:ext cx="3541295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2800" dirty="0" smtClean="0">
                <a:solidFill>
                  <a:prstClr val="black"/>
                </a:solidFill>
                <a:latin typeface="Calibri"/>
              </a:rPr>
              <a:t>lyska        lysina</a:t>
            </a:r>
            <a:endParaRPr lang="cs-CZ" sz="2800" dirty="0">
              <a:solidFill>
                <a:prstClr val="black"/>
              </a:solidFill>
              <a:latin typeface="Calibri"/>
            </a:endParaRP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4000" b="100000" l="13231" r="85538">
                        <a14:foregroundMark x1="49846" y1="68000" x2="58462" y2="6584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0452" t="4094" r="12064"/>
          <a:stretch/>
        </p:blipFill>
        <p:spPr bwMode="auto">
          <a:xfrm>
            <a:off x="5260689" y="1916832"/>
            <a:ext cx="3199743" cy="3960440"/>
          </a:xfrm>
          <a:prstGeom prst="snip2Same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6594647" y="836712"/>
            <a:ext cx="713657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cs-CZ" sz="8800" b="1" spc="50" dirty="0" smtClean="0">
                <a:ln w="11430"/>
                <a:gradFill>
                  <a:gsLst>
                    <a:gs pos="25000">
                      <a:srgbClr val="C0504D">
                        <a:satMod val="155000"/>
                      </a:srgbClr>
                    </a:gs>
                    <a:gs pos="100000">
                      <a:srgbClr val="C0504D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/>
              </a:rPr>
              <a:t>?</a:t>
            </a:r>
            <a:endParaRPr lang="cs-CZ" sz="8800" b="1" spc="50" dirty="0">
              <a:ln w="11430"/>
              <a:gradFill>
                <a:gsLst>
                  <a:gs pos="25000">
                    <a:srgbClr val="C0504D">
                      <a:satMod val="155000"/>
                    </a:srgbClr>
                  </a:gs>
                  <a:gs pos="100000">
                    <a:srgbClr val="C0504D">
                      <a:shade val="45000"/>
                      <a:satMod val="165000"/>
                    </a:srgb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alibri"/>
            </a:endParaRPr>
          </a:p>
        </p:txBody>
      </p:sp>
      <p:sp>
        <p:nvSpPr>
          <p:cNvPr id="10" name="Obdélník 9"/>
          <p:cNvSpPr/>
          <p:nvPr/>
        </p:nvSpPr>
        <p:spPr>
          <a:xfrm rot="20023623">
            <a:off x="5724128" y="1081369"/>
            <a:ext cx="693509" cy="144655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cs-CZ" sz="8800" b="1" spc="50" dirty="0" smtClean="0">
                <a:ln w="11430"/>
                <a:gradFill>
                  <a:gsLst>
                    <a:gs pos="25000">
                      <a:srgbClr val="C0504D">
                        <a:satMod val="155000"/>
                      </a:srgbClr>
                    </a:gs>
                    <a:gs pos="100000">
                      <a:srgbClr val="C0504D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/>
              </a:rPr>
              <a:t>?</a:t>
            </a:r>
            <a:endParaRPr lang="cs-CZ" sz="8800" b="1" spc="50" dirty="0">
              <a:ln w="11430"/>
              <a:gradFill>
                <a:gsLst>
                  <a:gs pos="25000">
                    <a:srgbClr val="C0504D">
                      <a:satMod val="155000"/>
                    </a:srgbClr>
                  </a:gs>
                  <a:gs pos="100000">
                    <a:srgbClr val="C0504D">
                      <a:shade val="45000"/>
                      <a:satMod val="165000"/>
                    </a:srgb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alibri"/>
            </a:endParaRPr>
          </a:p>
        </p:txBody>
      </p:sp>
      <p:sp>
        <p:nvSpPr>
          <p:cNvPr id="11" name="Obdélník 10"/>
          <p:cNvSpPr/>
          <p:nvPr/>
        </p:nvSpPr>
        <p:spPr>
          <a:xfrm rot="1835244">
            <a:off x="7537824" y="1107138"/>
            <a:ext cx="713657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cs-CZ" sz="8800" b="1" spc="50" dirty="0" smtClean="0">
                <a:ln w="11430"/>
                <a:gradFill>
                  <a:gsLst>
                    <a:gs pos="25000">
                      <a:srgbClr val="C0504D">
                        <a:satMod val="155000"/>
                      </a:srgbClr>
                    </a:gs>
                    <a:gs pos="100000">
                      <a:srgbClr val="C0504D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/>
              </a:rPr>
              <a:t>?</a:t>
            </a:r>
            <a:endParaRPr lang="cs-CZ" sz="8800" b="1" spc="50" dirty="0">
              <a:ln w="11430"/>
              <a:gradFill>
                <a:gsLst>
                  <a:gs pos="25000">
                    <a:srgbClr val="C0504D">
                      <a:satMod val="155000"/>
                    </a:srgbClr>
                  </a:gs>
                  <a:gs pos="100000">
                    <a:srgbClr val="C0504D">
                      <a:shade val="45000"/>
                      <a:satMod val="165000"/>
                    </a:srgb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alibri"/>
            </a:endParaRPr>
          </a:p>
        </p:txBody>
      </p:sp>
      <p:sp>
        <p:nvSpPr>
          <p:cNvPr id="4" name="Oválný popisek 3"/>
          <p:cNvSpPr/>
          <p:nvPr/>
        </p:nvSpPr>
        <p:spPr>
          <a:xfrm>
            <a:off x="1113810" y="2852936"/>
            <a:ext cx="3303544" cy="1872208"/>
          </a:xfrm>
          <a:prstGeom prst="wedgeEllipseCallout">
            <a:avLst>
              <a:gd name="adj1" fmla="val 117799"/>
              <a:gd name="adj2" fmla="val 28120"/>
            </a:avLst>
          </a:prstGeom>
          <a:solidFill>
            <a:srgbClr val="5FC95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cs-CZ" sz="2800" dirty="0" smtClean="0">
                <a:solidFill>
                  <a:prstClr val="black"/>
                </a:solidFill>
              </a:rPr>
              <a:t>MÁM PLEŠ, NEBO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cs-CZ" sz="2800" dirty="0" smtClean="0">
                <a:solidFill>
                  <a:prstClr val="black"/>
                </a:solidFill>
              </a:rPr>
              <a:t>LYSINU ?</a:t>
            </a:r>
            <a:endParaRPr lang="cs-CZ" sz="28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987967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" presetID="34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-3.33333E-6 4.50509E-6 L -0.00312 -0.15333 " pathEditMode="relative" rAng="0" ptsTypes="AA">
                                      <p:cBhvr>
                                        <p:cTn id="18" dur="50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6" y="-7678"/>
                                    </p:animMotion>
                                    <p:animRot by="1500000">
                                      <p:cBhvr>
                                        <p:cTn id="19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0" dur="25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1" dur="25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2" dur="250" fill="hold">
                                          <p:stCondLst>
                                            <p:cond delay="7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771800" y="5733256"/>
            <a:ext cx="1381055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2800" dirty="0" smtClean="0">
                <a:solidFill>
                  <a:prstClr val="black"/>
                </a:solidFill>
                <a:latin typeface="Calibri"/>
              </a:rPr>
              <a:t>lýtkový</a:t>
            </a:r>
            <a:endParaRPr lang="cs-CZ" sz="2800" dirty="0">
              <a:solidFill>
                <a:prstClr val="black"/>
              </a:solidFill>
              <a:latin typeface="Calibri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308" b="98462" l="20615" r="84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0099" r="13844"/>
          <a:stretch/>
        </p:blipFill>
        <p:spPr bwMode="auto">
          <a:xfrm>
            <a:off x="5364088" y="1844824"/>
            <a:ext cx="3024336" cy="45784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755576" y="2996952"/>
            <a:ext cx="3024336" cy="1800200"/>
          </a:xfrm>
          <a:prstGeom prst="wedgeEllipseCallout">
            <a:avLst>
              <a:gd name="adj1" fmla="val 140128"/>
              <a:gd name="adj2" fmla="val -34978"/>
            </a:avLst>
          </a:prstGeom>
          <a:solidFill>
            <a:srgbClr val="5FC95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cs-CZ" sz="2800" dirty="0" smtClean="0">
                <a:solidFill>
                  <a:prstClr val="black"/>
                </a:solidFill>
              </a:rPr>
              <a:t>ZLOMIL JSE SI NOHU V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cs-CZ" sz="2800" dirty="0" smtClean="0">
                <a:solidFill>
                  <a:prstClr val="black"/>
                </a:solidFill>
              </a:rPr>
              <a:t>LÝTKU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755576" y="116632"/>
            <a:ext cx="4517070" cy="221599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13800" dirty="0" smtClean="0">
                <a:solidFill>
                  <a:prstClr val="black"/>
                </a:solidFill>
                <a:latin typeface="Calibri"/>
              </a:rPr>
              <a:t>LÝTKO</a:t>
            </a:r>
            <a:endParaRPr lang="cs-CZ" sz="13800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5" name="Obláček 4"/>
          <p:cNvSpPr/>
          <p:nvPr/>
        </p:nvSpPr>
        <p:spPr>
          <a:xfrm>
            <a:off x="6588224" y="332656"/>
            <a:ext cx="1800200" cy="963979"/>
          </a:xfrm>
          <a:prstGeom prst="cloudCallout">
            <a:avLst>
              <a:gd name="adj1" fmla="val -20641"/>
              <a:gd name="adj2" fmla="val 120443"/>
            </a:avLst>
          </a:prstGeom>
          <a:ln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cs-CZ" sz="2400" i="1" dirty="0" smtClean="0">
                <a:solidFill>
                  <a:srgbClr val="003300"/>
                </a:solidFill>
              </a:rPr>
              <a:t>nebolí, nebolí…</a:t>
            </a:r>
            <a:endParaRPr lang="cs-CZ" sz="2400" i="1" dirty="0">
              <a:solidFill>
                <a:srgbClr val="0033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516404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" presetID="34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-5.55556E-7 4.50509E-6 L -5.55556E-7 -0.19543 " pathEditMode="relative" rAng="0" ptsTypes="AA">
                                      <p:cBhvr>
                                        <p:cTn id="18" dur="7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9783"/>
                                    </p:animMotion>
                                    <p:animRot by="1500000">
                                      <p:cBhvr>
                                        <p:cTn id="19" dur="37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0" dur="37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1" dur="375" fill="hold">
                                          <p:stCondLst>
                                            <p:cond delay="7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2" dur="375" fill="hold">
                                          <p:stCondLst>
                                            <p:cond delay="112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  <p:bldP spid="4" grpId="0" animBg="1"/>
      <p:bldP spid="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45337" y="492929"/>
            <a:ext cx="3654655" cy="221599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13800" dirty="0" smtClean="0">
                <a:solidFill>
                  <a:prstClr val="black"/>
                </a:solidFill>
                <a:latin typeface="Calibri"/>
              </a:rPr>
              <a:t>LÝKO</a:t>
            </a:r>
            <a:endParaRPr lang="cs-CZ" sz="13800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70665" y="5733256"/>
            <a:ext cx="5557519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2800" dirty="0" smtClean="0">
                <a:solidFill>
                  <a:prstClr val="black"/>
                </a:solidFill>
                <a:latin typeface="Calibri"/>
              </a:rPr>
              <a:t>lýkový     lýkožrout     lýkovec     lýčí</a:t>
            </a:r>
            <a:endParaRPr lang="cs-CZ" sz="2800" dirty="0">
              <a:solidFill>
                <a:prstClr val="black"/>
              </a:solidFill>
              <a:latin typeface="Calibri"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8308" r="95385">
                        <a14:foregroundMark x1="37538" y1="2462" x2="43077" y2="8615"/>
                        <a14:foregroundMark x1="53231" y1="10462" x2="57231" y2="28615"/>
                        <a14:foregroundMark x1="19692" y1="24615" x2="25538" y2="31077"/>
                        <a14:foregroundMark x1="32923" y1="32615" x2="32923" y2="36923"/>
                        <a14:foregroundMark x1="61231" y1="12923" x2="64615" y2="4615"/>
                        <a14:foregroundMark x1="69231" y1="37846" x2="75692" y2="26462"/>
                        <a14:foregroundMark x1="84000" y1="38769" x2="89538" y2="3476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720" r="5123"/>
          <a:stretch/>
        </p:blipFill>
        <p:spPr bwMode="auto">
          <a:xfrm>
            <a:off x="5328032" y="620688"/>
            <a:ext cx="3564448" cy="4810579"/>
          </a:xfrm>
          <a:prstGeom prst="snip2Same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99692" l="4615" r="100000">
                        <a14:backgroundMark x1="59385" y1="44000" x2="68000" y2="48923"/>
                        <a14:backgroundMark x1="62462" y1="59692" x2="72615" y2="47077"/>
                        <a14:backgroundMark x1="73231" y1="58462" x2="88000" y2="74769"/>
                        <a14:backgroundMark x1="84308" y1="78462" x2="92615" y2="81538"/>
                        <a14:backgroundMark x1="23385" y1="79077" x2="10462" y2="80923"/>
                        <a14:backgroundMark x1="32308" y1="47692" x2="35385" y2="34462"/>
                        <a14:backgroundMark x1="14769" y1="96000" x2="43692" y2="96615"/>
                        <a14:backgroundMark x1="41231" y1="94154" x2="79385" y2="96615"/>
                        <a14:backgroundMark x1="16000" y1="85846" x2="6462" y2="85846"/>
                        <a14:backgroundMark x1="20308" y1="71692" x2="18462" y2="56000"/>
                        <a14:backgroundMark x1="26769" y1="53231" x2="20923" y2="50154"/>
                        <a14:backgroundMark x1="39077" y1="40923" x2="34769" y2="37538"/>
                        <a14:backgroundMark x1="32308" y1="50154" x2="32308" y2="50154"/>
                        <a14:backgroundMark x1="58769" y1="61538" x2="61846" y2="58462"/>
                        <a14:backgroundMark x1="70462" y1="58462" x2="77538" y2="6892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-10578" r="-12633" b="-7968"/>
          <a:stretch/>
        </p:blipFill>
        <p:spPr bwMode="auto">
          <a:xfrm>
            <a:off x="4067944" y="3429000"/>
            <a:ext cx="2692461" cy="2359372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845337" y="3068960"/>
            <a:ext cx="3157722" cy="1872208"/>
          </a:xfrm>
          <a:prstGeom prst="wedgeEllipseCallout">
            <a:avLst>
              <a:gd name="adj1" fmla="val 73626"/>
              <a:gd name="adj2" fmla="val 7393"/>
            </a:avLst>
          </a:prstGeom>
          <a:solidFill>
            <a:srgbClr val="5FC95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cs-CZ" sz="2800" dirty="0" smtClean="0">
                <a:solidFill>
                  <a:prstClr val="black"/>
                </a:solidFill>
              </a:rPr>
              <a:t>STROM MÁ </a:t>
            </a:r>
            <a:r>
              <a:rPr lang="cs-CZ" sz="2800" smtClean="0">
                <a:solidFill>
                  <a:prstClr val="black"/>
                </a:solidFill>
              </a:rPr>
              <a:t>POD KŮROU </a:t>
            </a:r>
            <a:r>
              <a:rPr lang="cs-CZ" sz="2800" dirty="0" smtClean="0">
                <a:solidFill>
                  <a:prstClr val="black"/>
                </a:solidFill>
              </a:rPr>
              <a:t>LÝKO</a:t>
            </a:r>
            <a:endParaRPr lang="cs-CZ" sz="28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240907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" presetID="34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8" dur="375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9" dur="18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0" dur="188" fill="hold">
                                          <p:stCondLst>
                                            <p:cond delay="18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1" dur="188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2" dur="188" fill="hold">
                                          <p:stCondLst>
                                            <p:cond delay="563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  <p:bldP spid="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97329" y="260648"/>
            <a:ext cx="3330655" cy="221599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13800" dirty="0" smtClean="0">
                <a:solidFill>
                  <a:prstClr val="black"/>
                </a:solidFill>
                <a:latin typeface="Calibri"/>
              </a:rPr>
              <a:t>LYŽE</a:t>
            </a:r>
            <a:endParaRPr lang="cs-CZ" sz="13800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70665" y="5733256"/>
            <a:ext cx="5701535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2800" dirty="0" smtClean="0">
                <a:solidFill>
                  <a:prstClr val="black"/>
                </a:solidFill>
                <a:latin typeface="Calibri"/>
              </a:rPr>
              <a:t>lyžovat      lyžař     lyžování     lyžařský</a:t>
            </a:r>
            <a:endParaRPr lang="cs-CZ" sz="2800" dirty="0">
              <a:solidFill>
                <a:prstClr val="black"/>
              </a:solidFill>
              <a:latin typeface="Calibri"/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100000" l="3692" r="100000">
                        <a14:foregroundMark x1="26769" y1="28615" x2="28000" y2="31077"/>
                        <a14:foregroundMark x1="29846" y1="26462" x2="36615" y2="20923"/>
                        <a14:foregroundMark x1="39692" y1="24000" x2="41846" y2="20615"/>
                        <a14:foregroundMark x1="55077" y1="53538" x2="53846" y2="68308"/>
                        <a14:foregroundMark x1="60308" y1="16923" x2="64000" y2="20000"/>
                        <a14:foregroundMark x1="63692" y1="19077" x2="67385" y2="25538"/>
                        <a14:foregroundMark x1="67385" y1="25231" x2="68000" y2="29846"/>
                        <a14:foregroundMark x1="58154" y1="5231" x2="61538" y2="2462"/>
                        <a14:foregroundMark x1="58462" y1="65538" x2="62154" y2="53231"/>
                        <a14:foregroundMark x1="62154" y1="55692" x2="57846" y2="68308"/>
                        <a14:foregroundMark x1="53538" y1="72923" x2="63077" y2="65538"/>
                        <a14:foregroundMark x1="49538" y1="68923" x2="53231" y2="56308"/>
                        <a14:foregroundMark x1="41231" y1="68923" x2="45846" y2="52000"/>
                        <a14:foregroundMark x1="37846" y1="60308" x2="50769" y2="58769"/>
                        <a14:foregroundMark x1="44923" y1="58154" x2="46154" y2="6892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063" r="3042"/>
          <a:stretch/>
        </p:blipFill>
        <p:spPr bwMode="auto">
          <a:xfrm>
            <a:off x="5148064" y="1603261"/>
            <a:ext cx="3476059" cy="3782654"/>
          </a:xfrm>
          <a:prstGeom prst="flowChartAlternateProcess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838213" y="2925798"/>
            <a:ext cx="3589771" cy="1655330"/>
          </a:xfrm>
          <a:prstGeom prst="wedgeEllipseCallout">
            <a:avLst>
              <a:gd name="adj1" fmla="val 90374"/>
              <a:gd name="adj2" fmla="val -47281"/>
            </a:avLst>
          </a:prstGeom>
          <a:solidFill>
            <a:srgbClr val="5FC95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cs-CZ" sz="2800" dirty="0" smtClean="0">
                <a:solidFill>
                  <a:prstClr val="black"/>
                </a:solidFill>
              </a:rPr>
              <a:t>MÁM NOVÉ LYŽE</a:t>
            </a:r>
          </a:p>
        </p:txBody>
      </p:sp>
      <p:sp>
        <p:nvSpPr>
          <p:cNvPr id="5" name="Obláček 4"/>
          <p:cNvSpPr/>
          <p:nvPr/>
        </p:nvSpPr>
        <p:spPr>
          <a:xfrm>
            <a:off x="6516216" y="404664"/>
            <a:ext cx="2107907" cy="756664"/>
          </a:xfrm>
          <a:prstGeom prst="cloudCallout">
            <a:avLst>
              <a:gd name="adj1" fmla="val -22102"/>
              <a:gd name="adj2" fmla="val 118741"/>
            </a:avLst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cs-CZ" sz="2800" dirty="0" err="1" smtClean="0">
                <a:solidFill>
                  <a:srgbClr val="003300"/>
                </a:solidFill>
              </a:rPr>
              <a:t>Heeeč</a:t>
            </a:r>
            <a:r>
              <a:rPr lang="cs-CZ" sz="2800" dirty="0" smtClean="0">
                <a:solidFill>
                  <a:srgbClr val="003300"/>
                </a:solidFill>
              </a:rPr>
              <a:t>…</a:t>
            </a:r>
            <a:endParaRPr lang="cs-CZ" sz="2800" dirty="0">
              <a:solidFill>
                <a:srgbClr val="0033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74832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" presetID="34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8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9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0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1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2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  <p:bldP spid="4" grpId="0" animBg="1"/>
      <p:bldP spid="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260648"/>
            <a:ext cx="6351354" cy="221599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13800" dirty="0" smtClean="0">
                <a:solidFill>
                  <a:prstClr val="black"/>
                </a:solidFill>
                <a:latin typeface="Calibri"/>
              </a:rPr>
              <a:t>PELYNĚK</a:t>
            </a:r>
            <a:endParaRPr lang="cs-CZ" sz="13800" dirty="0">
              <a:solidFill>
                <a:prstClr val="black"/>
              </a:solidFill>
              <a:latin typeface="Calibri"/>
            </a:endParaRPr>
          </a:p>
        </p:txBody>
      </p:sp>
      <p:pic>
        <p:nvPicPr>
          <p:cNvPr id="9219" name="Picture 3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100000" l="8923" r="88308">
                        <a14:backgroundMark x1="15077" y1="13846" x2="40615" y2="0"/>
                        <a14:backgroundMark x1="31692" y1="10462" x2="31692" y2="10462"/>
                        <a14:backgroundMark x1="32308" y1="15077" x2="32615" y2="11385"/>
                        <a14:backgroundMark x1="40615" y1="11385" x2="43385" y2="0"/>
                        <a14:backgroundMark x1="59077" y1="10154" x2="59692" y2="615"/>
                        <a14:backgroundMark x1="68923" y1="11692" x2="70769" y2="0"/>
                        <a14:backgroundMark x1="80000" y1="16000" x2="83692" y2="615"/>
                        <a14:backgroundMark x1="84308" y1="28000" x2="89231" y2="16000"/>
                        <a14:backgroundMark x1="83692" y1="37231" x2="90462" y2="26769"/>
                        <a14:backgroundMark x1="83692" y1="44923" x2="89846" y2="35385"/>
                        <a14:backgroundMark x1="85538" y1="45846" x2="84308" y2="97538"/>
                        <a14:backgroundMark x1="64308" y1="84923" x2="87385" y2="84308"/>
                        <a14:backgroundMark x1="61846" y1="85538" x2="64308" y2="83077"/>
                        <a14:backgroundMark x1="37231" y1="85846" x2="9231" y2="85538"/>
                        <a14:backgroundMark x1="27077" y1="87077" x2="12308" y2="99692"/>
                        <a14:backgroundMark x1="13846" y1="36615" x2="17538" y2="8738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2142" r="12942"/>
          <a:stretch/>
        </p:blipFill>
        <p:spPr bwMode="auto">
          <a:xfrm>
            <a:off x="5883965" y="2133575"/>
            <a:ext cx="2319132" cy="3095625"/>
          </a:xfrm>
          <a:prstGeom prst="snip2Same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8" name="Picture 2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0" b="100000" l="24000" r="7538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7569" r="18011"/>
          <a:stretch/>
        </p:blipFill>
        <p:spPr bwMode="auto">
          <a:xfrm rot="3891539">
            <a:off x="6779897" y="4469317"/>
            <a:ext cx="1438052" cy="2232248"/>
          </a:xfrm>
          <a:prstGeom prst="flowChartManualOperation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láček 4"/>
          <p:cNvSpPr/>
          <p:nvPr/>
        </p:nvSpPr>
        <p:spPr>
          <a:xfrm>
            <a:off x="6948264" y="440088"/>
            <a:ext cx="1584176" cy="1332728"/>
          </a:xfrm>
          <a:prstGeom prst="cloudCallout">
            <a:avLst>
              <a:gd name="adj1" fmla="val -29198"/>
              <a:gd name="adj2" fmla="val 80399"/>
            </a:avLst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cs-CZ" sz="2400" dirty="0" smtClean="0">
                <a:solidFill>
                  <a:srgbClr val="003300"/>
                </a:solidFill>
              </a:rPr>
              <a:t>fuj, ten je hořký</a:t>
            </a:r>
            <a:endParaRPr lang="cs-CZ" sz="2400" dirty="0">
              <a:solidFill>
                <a:srgbClr val="003300"/>
              </a:solidFill>
            </a:endParaRPr>
          </a:p>
        </p:txBody>
      </p:sp>
      <p:sp>
        <p:nvSpPr>
          <p:cNvPr id="4" name="Oválný popisek 3"/>
          <p:cNvSpPr/>
          <p:nvPr/>
        </p:nvSpPr>
        <p:spPr>
          <a:xfrm>
            <a:off x="827583" y="2925798"/>
            <a:ext cx="3589771" cy="1655330"/>
          </a:xfrm>
          <a:prstGeom prst="wedgeEllipseCallout">
            <a:avLst>
              <a:gd name="adj1" fmla="val 111698"/>
              <a:gd name="adj2" fmla="val 41695"/>
            </a:avLst>
          </a:prstGeom>
          <a:solidFill>
            <a:srgbClr val="5FC95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cs-CZ" sz="2800" dirty="0" smtClean="0">
                <a:solidFill>
                  <a:prstClr val="black"/>
                </a:solidFill>
              </a:rPr>
              <a:t>PELYNĚK JE LÉČIVÁ BYLINA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369305" y="5733256"/>
            <a:ext cx="1770647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2800" dirty="0" smtClean="0">
                <a:solidFill>
                  <a:prstClr val="black"/>
                </a:solidFill>
                <a:latin typeface="Calibri"/>
              </a:rPr>
              <a:t>pelyňkový</a:t>
            </a:r>
            <a:endParaRPr lang="cs-CZ" sz="2800" dirty="0">
              <a:solidFill>
                <a:prstClr val="black"/>
              </a:solidFill>
              <a:latin typeface="Calibri"/>
            </a:endParaRPr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0" b="100000" l="24000" r="7538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7569" r="18011"/>
          <a:stretch/>
        </p:blipFill>
        <p:spPr bwMode="auto">
          <a:xfrm rot="17565605">
            <a:off x="5674497" y="4415825"/>
            <a:ext cx="1438052" cy="2232248"/>
          </a:xfrm>
          <a:prstGeom prst="flowChartManualOperation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3992250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" presetID="34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-3.33333E-6 4.50509E-6 L -0.00312 -0.15333 " pathEditMode="relative" rAng="0" ptsTypes="AA">
                                      <p:cBhvr>
                                        <p:cTn id="18" dur="50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6" y="-7678"/>
                                    </p:animMotion>
                                    <p:animRot by="1500000">
                                      <p:cBhvr>
                                        <p:cTn id="19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0" dur="25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1" dur="25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2" dur="250" fill="hold">
                                          <p:stCondLst>
                                            <p:cond delay="7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4" grpId="0" animBg="1"/>
      <p:bldP spid="9" grpId="0"/>
      <p:bldP spid="9" grpId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69692" y="260648"/>
            <a:ext cx="3358292" cy="221599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13800" dirty="0" smtClean="0">
                <a:solidFill>
                  <a:prstClr val="black"/>
                </a:solidFill>
                <a:latin typeface="Calibri"/>
              </a:rPr>
              <a:t>PLYŠ</a:t>
            </a:r>
            <a:endParaRPr lang="cs-CZ" sz="13800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339752" y="5661248"/>
            <a:ext cx="1525071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2800" dirty="0" smtClean="0">
                <a:solidFill>
                  <a:prstClr val="black"/>
                </a:solidFill>
                <a:latin typeface="Calibri"/>
              </a:rPr>
              <a:t>plyšový</a:t>
            </a:r>
            <a:endParaRPr lang="cs-CZ" sz="2800" dirty="0">
              <a:solidFill>
                <a:prstClr val="black"/>
              </a:solidFill>
              <a:latin typeface="Calibri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2462" b="98769" l="4615" r="100000">
                        <a14:foregroundMark x1="72308" y1="54154" x2="79077" y2="40923"/>
                        <a14:foregroundMark x1="65231" y1="47692" x2="75385" y2="3876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493615"/>
            <a:ext cx="3527673" cy="3527673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827583" y="2925798"/>
            <a:ext cx="3589771" cy="1655330"/>
          </a:xfrm>
          <a:prstGeom prst="wedgeEllipseCallout">
            <a:avLst>
              <a:gd name="adj1" fmla="val 78256"/>
              <a:gd name="adj2" fmla="val 11160"/>
            </a:avLst>
          </a:prstGeom>
          <a:solidFill>
            <a:srgbClr val="5FC95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cs-CZ" sz="2800" dirty="0" smtClean="0">
                <a:solidFill>
                  <a:prstClr val="black"/>
                </a:solidFill>
              </a:rPr>
              <a:t>MÁM HODNĚ PLYŠOVÝCH HRAČEK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5" name="Obláček 4"/>
          <p:cNvSpPr/>
          <p:nvPr/>
        </p:nvSpPr>
        <p:spPr>
          <a:xfrm>
            <a:off x="5724129" y="260648"/>
            <a:ext cx="2880320" cy="1512168"/>
          </a:xfrm>
          <a:prstGeom prst="cloudCallout">
            <a:avLst>
              <a:gd name="adj1" fmla="val -12779"/>
              <a:gd name="adj2" fmla="val 97007"/>
            </a:avLst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cs-CZ" sz="2400" dirty="0">
                <a:solidFill>
                  <a:prstClr val="black"/>
                </a:solidFill>
              </a:rPr>
              <a:t>a</a:t>
            </a:r>
            <a:r>
              <a:rPr lang="cs-CZ" sz="2400" dirty="0" smtClean="0">
                <a:solidFill>
                  <a:prstClr val="black"/>
                </a:solidFill>
              </a:rPr>
              <a:t>le medvídka mám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cs-CZ" sz="2400" dirty="0" smtClean="0">
                <a:solidFill>
                  <a:prstClr val="black"/>
                </a:solidFill>
              </a:rPr>
              <a:t>nejraději</a:t>
            </a:r>
            <a:endParaRPr lang="cs-CZ" sz="24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097640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" presetID="34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8" dur="625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9" dur="313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0" dur="313" fill="hold">
                                          <p:stCondLst>
                                            <p:cond delay="313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1" dur="313" fill="hold">
                                          <p:stCondLst>
                                            <p:cond delay="62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2" dur="313" fill="hold">
                                          <p:stCondLst>
                                            <p:cond delay="9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  <p:bldP spid="4" grpId="0" animBg="1"/>
      <p:bldP spid="5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34411" y="548680"/>
            <a:ext cx="627517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4400" b="1" dirty="0" smtClean="0">
                <a:solidFill>
                  <a:prstClr val="black"/>
                </a:solidFill>
                <a:latin typeface="Calibri"/>
              </a:rPr>
              <a:t>Seřaď vyjmenovaná slova </a:t>
            </a:r>
            <a:endParaRPr lang="cs-CZ" sz="4400" b="1" dirty="0">
              <a:solidFill>
                <a:prstClr val="black"/>
              </a:solidFill>
              <a:latin typeface="Calibri"/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096" t="13086" r="20200" b="10724"/>
          <a:stretch/>
        </p:blipFill>
        <p:spPr bwMode="auto">
          <a:xfrm rot="2710952">
            <a:off x="7425465" y="1146874"/>
            <a:ext cx="1074237" cy="1174211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627784" y="2708920"/>
            <a:ext cx="11725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2800" dirty="0" smtClean="0">
                <a:solidFill>
                  <a:prstClr val="black"/>
                </a:solidFill>
                <a:latin typeface="Calibri"/>
              </a:rPr>
              <a:t>vzlykat</a:t>
            </a:r>
            <a:endParaRPr lang="cs-CZ" sz="2800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192065" y="5517232"/>
            <a:ext cx="7688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2800" dirty="0" smtClean="0">
                <a:solidFill>
                  <a:prstClr val="black"/>
                </a:solidFill>
                <a:latin typeface="Calibri"/>
              </a:rPr>
              <a:t>lýko</a:t>
            </a:r>
            <a:endParaRPr lang="cs-CZ" sz="2800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796136" y="2041684"/>
            <a:ext cx="13260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2800" dirty="0" smtClean="0">
                <a:solidFill>
                  <a:prstClr val="black"/>
                </a:solidFill>
                <a:latin typeface="Calibri"/>
              </a:rPr>
              <a:t>pelyněk</a:t>
            </a:r>
            <a:endParaRPr lang="cs-CZ" sz="2800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660232" y="3068960"/>
            <a:ext cx="9044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2800" dirty="0" smtClean="0">
                <a:solidFill>
                  <a:prstClr val="black"/>
                </a:solidFill>
                <a:latin typeface="Calibri"/>
              </a:rPr>
              <a:t>mlýn</a:t>
            </a:r>
            <a:endParaRPr lang="cs-CZ" sz="2800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228184" y="5517232"/>
            <a:ext cx="7552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2800" dirty="0" smtClean="0">
                <a:solidFill>
                  <a:prstClr val="black"/>
                </a:solidFill>
                <a:latin typeface="Calibri"/>
              </a:rPr>
              <a:t>plyš</a:t>
            </a:r>
            <a:endParaRPr lang="cs-CZ" sz="2800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364088" y="3356992"/>
            <a:ext cx="10033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2800" dirty="0" smtClean="0">
                <a:solidFill>
                  <a:prstClr val="black"/>
                </a:solidFill>
                <a:latin typeface="Calibri"/>
              </a:rPr>
              <a:t>slyšet</a:t>
            </a:r>
            <a:endParaRPr lang="cs-CZ" sz="2800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580112" y="2708920"/>
            <a:ext cx="8908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2800" dirty="0" smtClean="0">
                <a:solidFill>
                  <a:prstClr val="black"/>
                </a:solidFill>
                <a:latin typeface="Calibri"/>
              </a:rPr>
              <a:t>lýtko</a:t>
            </a:r>
            <a:endParaRPr lang="cs-CZ" sz="2800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362582" y="5517232"/>
            <a:ext cx="7362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2800" dirty="0" smtClean="0">
                <a:solidFill>
                  <a:prstClr val="black"/>
                </a:solidFill>
                <a:latin typeface="Calibri"/>
              </a:rPr>
              <a:t>lyže</a:t>
            </a:r>
            <a:endParaRPr lang="cs-CZ" sz="2800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730412" y="3284984"/>
            <a:ext cx="14014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2800" dirty="0" smtClean="0">
                <a:solidFill>
                  <a:prstClr val="black"/>
                </a:solidFill>
                <a:latin typeface="Calibri"/>
              </a:rPr>
              <a:t>plýtvat</a:t>
            </a:r>
            <a:endParaRPr lang="cs-CZ" sz="2800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355976" y="3068960"/>
            <a:ext cx="7214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2800" dirty="0" smtClean="0">
                <a:solidFill>
                  <a:prstClr val="black"/>
                </a:solidFill>
                <a:latin typeface="Calibri"/>
              </a:rPr>
              <a:t>lysý</a:t>
            </a:r>
            <a:endParaRPr lang="cs-CZ" sz="2800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139952" y="2401724"/>
            <a:ext cx="13051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2800" dirty="0" smtClean="0">
                <a:solidFill>
                  <a:prstClr val="black"/>
                </a:solidFill>
                <a:latin typeface="Calibri"/>
              </a:rPr>
              <a:t>plynout</a:t>
            </a:r>
            <a:endParaRPr lang="cs-CZ" sz="2800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771800" y="1897668"/>
            <a:ext cx="125239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2800" dirty="0" smtClean="0">
                <a:solidFill>
                  <a:prstClr val="black"/>
                </a:solidFill>
                <a:latin typeface="Calibri"/>
              </a:rPr>
              <a:t>polykat</a:t>
            </a:r>
            <a:endParaRPr lang="cs-CZ" sz="2800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829950" y="2204864"/>
            <a:ext cx="16017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2800" dirty="0" smtClean="0">
                <a:solidFill>
                  <a:prstClr val="black"/>
                </a:solidFill>
                <a:latin typeface="Calibri"/>
              </a:rPr>
              <a:t>blýskat se</a:t>
            </a:r>
            <a:endParaRPr lang="cs-CZ" sz="2800" dirty="0">
              <a:solidFill>
                <a:prstClr val="black"/>
              </a:solidFill>
              <a:latin typeface="Calibri"/>
            </a:endParaRPr>
          </a:p>
        </p:txBody>
      </p:sp>
      <p:cxnSp>
        <p:nvCxnSpPr>
          <p:cNvPr id="5" name="Přímá spojnice 4"/>
          <p:cNvCxnSpPr/>
          <p:nvPr/>
        </p:nvCxnSpPr>
        <p:spPr>
          <a:xfrm flipV="1">
            <a:off x="981336" y="5999585"/>
            <a:ext cx="6254960" cy="2170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957383" y="4725144"/>
            <a:ext cx="6278913" cy="191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981336" y="5373216"/>
            <a:ext cx="6254960" cy="191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904352" y="4221088"/>
            <a:ext cx="10033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2800" dirty="0" smtClean="0">
                <a:solidFill>
                  <a:prstClr val="black"/>
                </a:solidFill>
                <a:latin typeface="Calibri"/>
              </a:rPr>
              <a:t>slyšet</a:t>
            </a:r>
            <a:endParaRPr lang="cs-CZ" sz="2800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383053" y="4221088"/>
            <a:ext cx="9044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2800" dirty="0" smtClean="0">
                <a:solidFill>
                  <a:prstClr val="black"/>
                </a:solidFill>
                <a:latin typeface="Calibri"/>
              </a:rPr>
              <a:t>mlýn</a:t>
            </a:r>
            <a:endParaRPr lang="cs-CZ" sz="2800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762817" y="4221088"/>
            <a:ext cx="16017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2800" dirty="0" smtClean="0">
                <a:solidFill>
                  <a:prstClr val="black"/>
                </a:solidFill>
                <a:latin typeface="Calibri"/>
              </a:rPr>
              <a:t>blýskat se</a:t>
            </a:r>
            <a:endParaRPr lang="cs-CZ" sz="2800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839886" y="4221088"/>
            <a:ext cx="125239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2800" dirty="0" smtClean="0">
                <a:solidFill>
                  <a:prstClr val="black"/>
                </a:solidFill>
                <a:latin typeface="Calibri"/>
              </a:rPr>
              <a:t>polykat</a:t>
            </a:r>
            <a:endParaRPr lang="cs-CZ" sz="2800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899592" y="4869160"/>
            <a:ext cx="13051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2800" dirty="0" smtClean="0">
                <a:solidFill>
                  <a:prstClr val="black"/>
                </a:solidFill>
                <a:latin typeface="Calibri"/>
              </a:rPr>
              <a:t>plynout</a:t>
            </a:r>
            <a:endParaRPr lang="cs-CZ" sz="2800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2567910" y="4869160"/>
            <a:ext cx="14014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2800" dirty="0" smtClean="0">
                <a:solidFill>
                  <a:prstClr val="black"/>
                </a:solidFill>
                <a:latin typeface="Calibri"/>
              </a:rPr>
              <a:t>plýtvat</a:t>
            </a:r>
            <a:endParaRPr lang="cs-CZ" sz="2800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4332491" y="4869160"/>
            <a:ext cx="11725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2800" dirty="0" smtClean="0">
                <a:solidFill>
                  <a:prstClr val="black"/>
                </a:solidFill>
                <a:latin typeface="Calibri"/>
              </a:rPr>
              <a:t>vzlykat</a:t>
            </a:r>
            <a:endParaRPr lang="cs-CZ" sz="2800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5868144" y="4869160"/>
            <a:ext cx="7214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2800" dirty="0" smtClean="0">
                <a:solidFill>
                  <a:prstClr val="black"/>
                </a:solidFill>
                <a:latin typeface="Calibri"/>
              </a:rPr>
              <a:t>lysý</a:t>
            </a:r>
            <a:endParaRPr lang="cs-CZ" sz="2800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899592" y="5517232"/>
            <a:ext cx="8908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2800" dirty="0" smtClean="0">
                <a:solidFill>
                  <a:prstClr val="black"/>
                </a:solidFill>
                <a:latin typeface="Calibri"/>
              </a:rPr>
              <a:t>lýtko</a:t>
            </a:r>
            <a:endParaRPr lang="cs-CZ" sz="2800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4500526" y="5517232"/>
            <a:ext cx="13260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2800" dirty="0" smtClean="0">
                <a:solidFill>
                  <a:prstClr val="black"/>
                </a:solidFill>
                <a:latin typeface="Calibri"/>
              </a:rPr>
              <a:t>pelyněk</a:t>
            </a:r>
            <a:endParaRPr lang="cs-CZ" sz="2800" dirty="0">
              <a:solidFill>
                <a:prstClr val="black"/>
              </a:solidFill>
              <a:latin typeface="Calibri"/>
            </a:endParaRPr>
          </a:p>
        </p:txBody>
      </p:sp>
      <p:pic>
        <p:nvPicPr>
          <p:cNvPr id="32" name="Picture 3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096" t="13086" r="20200" b="10724"/>
          <a:stretch/>
        </p:blipFill>
        <p:spPr bwMode="auto">
          <a:xfrm rot="2710952">
            <a:off x="7584903" y="4593014"/>
            <a:ext cx="1091988" cy="1193614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3" name="TextovéPole 32"/>
          <p:cNvSpPr txBox="1"/>
          <p:nvPr/>
        </p:nvSpPr>
        <p:spPr>
          <a:xfrm>
            <a:off x="7236296" y="2447310"/>
            <a:ext cx="7688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2800" dirty="0" smtClean="0">
                <a:solidFill>
                  <a:prstClr val="black"/>
                </a:solidFill>
                <a:latin typeface="Calibri"/>
              </a:rPr>
              <a:t>lýko</a:t>
            </a:r>
            <a:endParaRPr lang="cs-CZ" sz="2800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3403660" y="3356992"/>
            <a:ext cx="7362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2800" dirty="0" smtClean="0">
                <a:solidFill>
                  <a:prstClr val="black"/>
                </a:solidFill>
                <a:latin typeface="Calibri"/>
              </a:rPr>
              <a:t>lyže</a:t>
            </a:r>
            <a:endParaRPr lang="cs-CZ" sz="2800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1253206" y="2833772"/>
            <a:ext cx="7552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2800" dirty="0" smtClean="0">
                <a:solidFill>
                  <a:prstClr val="black"/>
                </a:solidFill>
                <a:latin typeface="Calibri"/>
              </a:rPr>
              <a:t>plyš</a:t>
            </a:r>
            <a:endParaRPr lang="cs-CZ" sz="2800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670311" y="1196752"/>
            <a:ext cx="180337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2000" dirty="0" smtClean="0">
                <a:solidFill>
                  <a:prstClr val="black"/>
                </a:solidFill>
                <a:latin typeface="Calibri"/>
              </a:rPr>
              <a:t>(klikni na slovo)</a:t>
            </a:r>
            <a:endParaRPr lang="cs-CZ" sz="2000" dirty="0">
              <a:solidFill>
                <a:prstClr val="black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2900284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5" presetID="16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70C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70C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9" presetID="16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70C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70C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000"/>
                            </p:stCondLst>
                            <p:childTnLst>
                              <p:par>
                                <p:cTn id="50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3" presetID="16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70C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70C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1000"/>
                            </p:stCondLst>
                            <p:childTnLst>
                              <p:par>
                                <p:cTn id="64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6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67" presetID="16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70C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70C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1000"/>
                            </p:stCondLst>
                            <p:childTnLst>
                              <p:par>
                                <p:cTn id="78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0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1" presetID="16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70C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70C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6" fill="hold">
                      <p:stCondLst>
                        <p:cond delay="0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1000"/>
                            </p:stCondLst>
                            <p:childTnLst>
                              <p:par>
                                <p:cTn id="92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4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5" presetID="16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70C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70C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99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0" fill="hold">
                      <p:stCondLst>
                        <p:cond delay="0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5" fill="hold">
                            <p:stCondLst>
                              <p:cond delay="1000"/>
                            </p:stCondLst>
                            <p:childTnLst>
                              <p:par>
                                <p:cTn id="106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8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9" presetID="16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1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70C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70C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13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4" fill="hold">
                      <p:stCondLst>
                        <p:cond delay="0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9" fill="hold">
                            <p:stCondLst>
                              <p:cond delay="1000"/>
                            </p:stCondLst>
                            <p:childTnLst>
                              <p:par>
                                <p:cTn id="120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2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23" presetID="16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70C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70C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33" fill="hold">
                            <p:stCondLst>
                              <p:cond delay="1000"/>
                            </p:stCondLst>
                            <p:childTnLst>
                              <p:par>
                                <p:cTn id="134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6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37" presetID="16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70C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70C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41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2" fill="hold">
                      <p:stCondLst>
                        <p:cond delay="0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5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7" fill="hold">
                            <p:stCondLst>
                              <p:cond delay="1000"/>
                            </p:stCondLst>
                            <p:childTnLst>
                              <p:par>
                                <p:cTn id="148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51" presetID="16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5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70C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70C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55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6" fill="hold">
                      <p:stCondLst>
                        <p:cond delay="0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9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61" fill="hold">
                            <p:stCondLst>
                              <p:cond delay="1000"/>
                            </p:stCondLst>
                            <p:childTnLst>
                              <p:par>
                                <p:cTn id="162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65" presetID="16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6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70C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6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70C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6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6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0" fill="hold">
                      <p:stCondLst>
                        <p:cond delay="0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75" fill="hold">
                            <p:stCondLst>
                              <p:cond delay="1000"/>
                            </p:stCondLst>
                            <p:childTnLst>
                              <p:par>
                                <p:cTn id="176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8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9" presetID="16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8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70C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8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70C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8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83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4" fill="hold">
                      <p:stCondLst>
                        <p:cond delay="0"/>
                      </p:stCondLst>
                      <p:childTnLst>
                        <p:par>
                          <p:cTn id="185" fill="hold">
                            <p:stCondLst>
                              <p:cond delay="0"/>
                            </p:stCondLst>
                            <p:childTnLst>
                              <p:par>
                                <p:cTn id="186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7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89" fill="hold">
                            <p:stCondLst>
                              <p:cond delay="1000"/>
                            </p:stCondLst>
                            <p:childTnLst>
                              <p:par>
                                <p:cTn id="190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93" presetID="16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9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70C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9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70C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9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6" grpId="1"/>
      <p:bldP spid="7" grpId="0"/>
      <p:bldP spid="8" grpId="0"/>
      <p:bldP spid="9" grpId="0"/>
      <p:bldP spid="9" grpId="1"/>
      <p:bldP spid="10" grpId="0"/>
      <p:bldP spid="11" grpId="0"/>
      <p:bldP spid="12" grpId="0"/>
      <p:bldP spid="12" grpId="1"/>
      <p:bldP spid="13" grpId="0"/>
      <p:bldP spid="14" grpId="0"/>
      <p:bldP spid="15" grpId="0"/>
      <p:bldP spid="16" grpId="0"/>
      <p:bldP spid="17" grpId="0"/>
      <p:bldP spid="22" grpId="0"/>
      <p:bldP spid="22" grpId="1"/>
      <p:bldP spid="23" grpId="0"/>
      <p:bldP spid="23" grpId="1"/>
      <p:bldP spid="24" grpId="0"/>
      <p:bldP spid="24" grpId="1"/>
      <p:bldP spid="25" grpId="0"/>
      <p:bldP spid="25" grpId="1"/>
      <p:bldP spid="26" grpId="0"/>
      <p:bldP spid="26" grpId="1"/>
      <p:bldP spid="27" grpId="0"/>
      <p:bldP spid="27" grpId="1"/>
      <p:bldP spid="28" grpId="0"/>
      <p:bldP spid="28" grpId="1"/>
      <p:bldP spid="29" grpId="0"/>
      <p:bldP spid="29" grpId="1"/>
      <p:bldP spid="30" grpId="0"/>
      <p:bldP spid="30" grpId="1"/>
      <p:bldP spid="31" grpId="0"/>
      <p:bldP spid="31" grpId="1"/>
      <p:bldP spid="33" grpId="0"/>
      <p:bldP spid="34" grpId="0"/>
      <p:bldP spid="3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352928" cy="1512168"/>
          </a:xfrm>
        </p:spPr>
        <p:txBody>
          <a:bodyPr>
            <a:noAutofit/>
          </a:bodyPr>
          <a:lstStyle/>
          <a:p>
            <a:r>
              <a:rPr lang="cs-CZ" sz="5400" dirty="0" smtClean="0"/>
              <a:t>Doplňte řadu vyjmenovaných slov po </a:t>
            </a:r>
            <a:endParaRPr lang="cs-CZ" sz="5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0509" y="2996952"/>
            <a:ext cx="110959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3600" dirty="0" smtClean="0">
                <a:solidFill>
                  <a:prstClr val="black"/>
                </a:solidFill>
                <a:latin typeface="Calibri"/>
              </a:rPr>
              <a:t>mlýn</a:t>
            </a:r>
            <a:endParaRPr lang="cs-CZ" sz="3600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86273" y="2996952"/>
            <a:ext cx="123745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3600" dirty="0" smtClean="0">
                <a:solidFill>
                  <a:srgbClr val="C00000"/>
                </a:solidFill>
                <a:latin typeface="Calibri"/>
              </a:rPr>
              <a:t>slyšet</a:t>
            </a:r>
            <a:endParaRPr lang="cs-CZ" sz="3600" dirty="0">
              <a:solidFill>
                <a:srgbClr val="C00000"/>
              </a:solidFill>
              <a:latin typeface="Calibri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006889" y="2996952"/>
            <a:ext cx="200522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3600" dirty="0" smtClean="0">
                <a:solidFill>
                  <a:srgbClr val="C00000"/>
                </a:solidFill>
                <a:latin typeface="Calibri"/>
              </a:rPr>
              <a:t>blýskat se</a:t>
            </a:r>
            <a:endParaRPr lang="cs-CZ" sz="3600" dirty="0">
              <a:solidFill>
                <a:srgbClr val="C00000"/>
              </a:solidFill>
              <a:latin typeface="Calibri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398898" y="2996952"/>
            <a:ext cx="155747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3600" dirty="0" smtClean="0">
                <a:solidFill>
                  <a:prstClr val="black"/>
                </a:solidFill>
                <a:latin typeface="Calibri"/>
              </a:rPr>
              <a:t>polykat</a:t>
            </a:r>
            <a:endParaRPr lang="cs-CZ" sz="3600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99592" y="4006805"/>
            <a:ext cx="162256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3600" dirty="0" smtClean="0">
                <a:solidFill>
                  <a:srgbClr val="C00000"/>
                </a:solidFill>
                <a:latin typeface="Calibri"/>
              </a:rPr>
              <a:t>plynout</a:t>
            </a:r>
            <a:endParaRPr lang="cs-CZ" sz="3600" dirty="0">
              <a:solidFill>
                <a:srgbClr val="C00000"/>
              </a:solidFill>
              <a:latin typeface="Calibri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042116" y="4006805"/>
            <a:ext cx="146950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3600" dirty="0" smtClean="0">
                <a:solidFill>
                  <a:prstClr val="black"/>
                </a:solidFill>
                <a:latin typeface="Calibri"/>
              </a:rPr>
              <a:t>plýtvat</a:t>
            </a:r>
            <a:endParaRPr lang="cs-CZ" sz="3600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031585" y="4006805"/>
            <a:ext cx="145706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3600" dirty="0" smtClean="0">
                <a:solidFill>
                  <a:srgbClr val="C00000"/>
                </a:solidFill>
                <a:latin typeface="Calibri"/>
              </a:rPr>
              <a:t>vzlykat</a:t>
            </a:r>
            <a:endParaRPr lang="cs-CZ" sz="3600" dirty="0">
              <a:solidFill>
                <a:srgbClr val="C00000"/>
              </a:solidFill>
              <a:latin typeface="Calibri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899592" y="4941166"/>
            <a:ext cx="10930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3600" dirty="0" smtClean="0">
                <a:solidFill>
                  <a:prstClr val="black"/>
                </a:solidFill>
                <a:latin typeface="Calibri"/>
              </a:rPr>
              <a:t>lýtko</a:t>
            </a:r>
            <a:endParaRPr lang="cs-CZ" sz="3600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008615" y="4006805"/>
            <a:ext cx="87575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3600" dirty="0" smtClean="0">
                <a:solidFill>
                  <a:srgbClr val="C00000"/>
                </a:solidFill>
                <a:latin typeface="Calibri"/>
              </a:rPr>
              <a:t>lysý</a:t>
            </a:r>
            <a:endParaRPr lang="cs-CZ" sz="3600" dirty="0">
              <a:solidFill>
                <a:srgbClr val="C00000"/>
              </a:solidFill>
              <a:latin typeface="Calibri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458542" y="4941168"/>
            <a:ext cx="165141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3600" dirty="0" smtClean="0">
                <a:solidFill>
                  <a:srgbClr val="C00000"/>
                </a:solidFill>
                <a:latin typeface="Calibri"/>
              </a:rPr>
              <a:t>pelyněk</a:t>
            </a:r>
            <a:endParaRPr lang="cs-CZ" sz="3600" dirty="0">
              <a:solidFill>
                <a:srgbClr val="C00000"/>
              </a:solidFill>
              <a:latin typeface="Calibri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777299" y="4941167"/>
            <a:ext cx="89659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3600" dirty="0" smtClean="0">
                <a:solidFill>
                  <a:prstClr val="black"/>
                </a:solidFill>
                <a:latin typeface="Calibri"/>
              </a:rPr>
              <a:t>lyže</a:t>
            </a:r>
            <a:endParaRPr lang="cs-CZ" sz="3600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894608" y="4941168"/>
            <a:ext cx="91775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3600" dirty="0" smtClean="0">
                <a:solidFill>
                  <a:prstClr val="black"/>
                </a:solidFill>
                <a:latin typeface="Calibri"/>
              </a:rPr>
              <a:t>plyš</a:t>
            </a:r>
            <a:endParaRPr lang="cs-CZ" sz="3600" dirty="0">
              <a:solidFill>
                <a:prstClr val="black"/>
              </a:solidFill>
              <a:latin typeface="Calibri"/>
            </a:endParaRPr>
          </a:p>
        </p:txBody>
      </p:sp>
      <p:cxnSp>
        <p:nvCxnSpPr>
          <p:cNvPr id="23" name="Přímá spojnice 22"/>
          <p:cNvCxnSpPr/>
          <p:nvPr/>
        </p:nvCxnSpPr>
        <p:spPr>
          <a:xfrm>
            <a:off x="899592" y="3645024"/>
            <a:ext cx="1224136" cy="0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3995936" y="3645024"/>
            <a:ext cx="2016182" cy="0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899592" y="4653136"/>
            <a:ext cx="1636986" cy="0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5076056" y="4653136"/>
            <a:ext cx="1496671" cy="0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6983340" y="4653136"/>
            <a:ext cx="973036" cy="0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 flipV="1">
            <a:off x="4448527" y="5587497"/>
            <a:ext cx="1661429" cy="1743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4" name="Obrázek 2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688491">
            <a:off x="6560066" y="1024620"/>
            <a:ext cx="1602495" cy="1602495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4372984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2" grpId="0"/>
      <p:bldP spid="15" grpId="0"/>
      <p:bldP spid="17" grpId="0"/>
      <p:bldP spid="18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77007" y="560944"/>
            <a:ext cx="45712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b="1" dirty="0" smtClean="0"/>
          </a:p>
          <a:p>
            <a:pPr algn="ctr"/>
            <a:r>
              <a:rPr lang="cs-CZ" b="1" dirty="0" smtClean="0"/>
              <a:t>Seřaď vyjmenovaná slova: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903283" y="2246318"/>
            <a:ext cx="8899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vzlykat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85188" y="1742262"/>
            <a:ext cx="9797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pelyněk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935731" y="2606358"/>
            <a:ext cx="6719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mlýn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639587" y="2894390"/>
            <a:ext cx="7745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slyšet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855611" y="2246318"/>
            <a:ext cx="6591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lýtko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005911" y="2822382"/>
            <a:ext cx="14014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plýtvat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631475" y="2606358"/>
            <a:ext cx="5822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lysý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415451" y="1939122"/>
            <a:ext cx="9284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plynout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980934" y="1694603"/>
            <a:ext cx="9156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polykat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054669" y="1867075"/>
            <a:ext cx="12105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blýskat se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898931" y="5301208"/>
            <a:ext cx="6254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936840" y="4293096"/>
            <a:ext cx="6278913" cy="191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936840" y="4797152"/>
            <a:ext cx="6254960" cy="191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7393967" y="1707913"/>
            <a:ext cx="5950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lýko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3679159" y="2894390"/>
            <a:ext cx="5950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lyže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1528705" y="2371170"/>
            <a:ext cx="5950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plyš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18135" y="260648"/>
            <a:ext cx="1307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  <p:cxnSp>
        <p:nvCxnSpPr>
          <p:cNvPr id="22" name="Přímá spojnice 21"/>
          <p:cNvCxnSpPr/>
          <p:nvPr/>
        </p:nvCxnSpPr>
        <p:spPr>
          <a:xfrm>
            <a:off x="909983" y="5805264"/>
            <a:ext cx="6254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610653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5176" y="908720"/>
            <a:ext cx="6544125" cy="288032"/>
          </a:xfrm>
        </p:spPr>
        <p:txBody>
          <a:bodyPr>
            <a:noAutofit/>
          </a:bodyPr>
          <a:lstStyle/>
          <a:p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>              Doplňte řadu vyjmenovaných slov po L: 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109723" y="2043911"/>
            <a:ext cx="72648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mlýn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732240" y="1996004"/>
            <a:ext cx="9973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polykat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084555" y="2830364"/>
            <a:ext cx="92525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plýtvat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417018" y="3740165"/>
            <a:ext cx="71205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lýtko</a:t>
            </a:r>
            <a:endParaRPr lang="cs-CZ" sz="2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109723" y="3680177"/>
            <a:ext cx="64152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lyže</a:t>
            </a:r>
            <a:endParaRPr lang="cs-CZ" sz="2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089302" y="3664684"/>
            <a:ext cx="64152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plyš</a:t>
            </a:r>
            <a:endParaRPr lang="cs-CZ" sz="2000" dirty="0"/>
          </a:p>
        </p:txBody>
      </p:sp>
      <p:cxnSp>
        <p:nvCxnSpPr>
          <p:cNvPr id="23" name="Přímá spojnice 22"/>
          <p:cNvCxnSpPr/>
          <p:nvPr/>
        </p:nvCxnSpPr>
        <p:spPr>
          <a:xfrm>
            <a:off x="850358" y="2444021"/>
            <a:ext cx="1636986" cy="0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4399293" y="2396114"/>
            <a:ext cx="2016182" cy="0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850358" y="3205912"/>
            <a:ext cx="1636986" cy="0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4499992" y="3230474"/>
            <a:ext cx="2016182" cy="0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6828541" y="3205912"/>
            <a:ext cx="1564791" cy="0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 flipV="1">
            <a:off x="4499992" y="3942347"/>
            <a:ext cx="2016224" cy="1742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ovéPole 2"/>
          <p:cNvSpPr txBox="1"/>
          <p:nvPr/>
        </p:nvSpPr>
        <p:spPr>
          <a:xfrm>
            <a:off x="3918135" y="179348"/>
            <a:ext cx="1307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82402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Kapsle">
  <a:themeElements>
    <a:clrScheme name="Kapsle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350</TotalTime>
  <Words>453</Words>
  <Application>Microsoft Office PowerPoint</Application>
  <PresentationFormat>Předvádění na obrazovce (4:3)</PresentationFormat>
  <Paragraphs>140</Paragraphs>
  <Slides>20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20</vt:i4>
      </vt:variant>
    </vt:vector>
  </HeadingPairs>
  <TitlesOfParts>
    <vt:vector size="23" baseType="lpstr">
      <vt:lpstr>Kapsle</vt:lpstr>
      <vt:lpstr>Motiv systému Office</vt:lpstr>
      <vt:lpstr>1_Motiv systému Office</vt:lpstr>
      <vt:lpstr>Prezentace aplikace PowerPoint</vt:lpstr>
      <vt:lpstr>POPIS MATERIÁLU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Doplňte řadu vyjmenovaných slov po </vt:lpstr>
      <vt:lpstr>Prezentace aplikace PowerPoint</vt:lpstr>
      <vt:lpstr>                Doplňte řadu vyjmenovaných slov po L: 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Základní škola Hevlín</dc:creator>
  <cp:lastModifiedBy>Jelinek</cp:lastModifiedBy>
  <cp:revision>48</cp:revision>
  <cp:lastPrinted>2011-12-01T17:24:03Z</cp:lastPrinted>
  <dcterms:created xsi:type="dcterms:W3CDTF">2011-09-16T09:39:46Z</dcterms:created>
  <dcterms:modified xsi:type="dcterms:W3CDTF">2012-04-02T18:34:32Z</dcterms:modified>
</cp:coreProperties>
</file>