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899" r:id="rId2"/>
    <p:sldMasterId id="2147483935" r:id="rId3"/>
    <p:sldMasterId id="2147483971" r:id="rId4"/>
  </p:sldMasterIdLst>
  <p:notesMasterIdLst>
    <p:notesMasterId r:id="rId13"/>
  </p:notesMasterIdLst>
  <p:sldIdLst>
    <p:sldId id="256" r:id="rId5"/>
    <p:sldId id="266" r:id="rId6"/>
    <p:sldId id="275" r:id="rId7"/>
    <p:sldId id="276" r:id="rId8"/>
    <p:sldId id="277" r:id="rId9"/>
    <p:sldId id="278" r:id="rId10"/>
    <p:sldId id="262" r:id="rId11"/>
    <p:sldId id="263" r:id="rId12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47D0403-FC4B-484E-890D-D1ADA4CAF8EF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F033334-5DC1-4A0B-A8AB-543D9820F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46157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07C106A-2100-49D6-BD77-53A14B269E0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2A6C550-1B04-4CDE-AA5A-9B1A2243C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828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9A3A5-96D3-485A-BCD9-223828D09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422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DA17F4-FD77-4A66-95CD-1C0DC632F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89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D646E7-9D4B-4C08-B394-99DFCB4E0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464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6F34C-2676-4DDA-95F5-E6E3D77D3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1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CF9819-52C8-435B-BD80-3158F46E3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741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42012-1D1D-4297-A8CE-2ABDB3BB8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240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F6DB8C-31E9-496C-A24A-C5F35E7E2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44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41113-43B1-4A15-8498-1CCCE77CE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80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BA3FE-0932-45A6-A2B2-26792EF2A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499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E6BE23-DF8C-43FB-AE5E-6A1E59099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9668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916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536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275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0464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820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383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1975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6802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4496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750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101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FE00E-F33F-4CFA-8302-BE78E1F83D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5766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69881-9F9D-4E11-8262-D0A8AA846E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7161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93597-C6D4-450B-BE50-7B607B5F13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309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CE7D6-6BB7-4BC1-9770-CA48070CDD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194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EE428-DDA9-4477-9FF1-8790D383E9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9908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D068B-2BA1-401E-842C-93BF2415E6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3552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14861-B572-4980-8CF9-BE322ADA08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860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DFB83-2B41-4AFE-93A2-3E03B0D2DD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2509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4BE4F-3D46-43F4-A972-17D25DFEA21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8382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96A11-36F4-43B6-876A-2A2BB2EF89D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9012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70686-BADD-4675-BBD7-F80C7BFB2B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1494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8470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098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3745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6956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5459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8278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8544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0569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9039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3134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821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08C5B3A4-8B6D-4F10-A5FE-AC683809F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2.4.2012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962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90E097-A15D-4E73-ADEE-7040513BF18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2.4.2012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6634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2" r:id="rId1"/>
    <p:sldLayoutId id="2147483973" r:id="rId2"/>
    <p:sldLayoutId id="2147483974" r:id="rId3"/>
    <p:sldLayoutId id="2147483975" r:id="rId4"/>
    <p:sldLayoutId id="2147483976" r:id="rId5"/>
    <p:sldLayoutId id="2147483977" r:id="rId6"/>
    <p:sldLayoutId id="2147483978" r:id="rId7"/>
    <p:sldLayoutId id="2147483979" r:id="rId8"/>
    <p:sldLayoutId id="2147483980" r:id="rId9"/>
    <p:sldLayoutId id="2147483981" r:id="rId10"/>
    <p:sldLayoutId id="214748398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200" i="1"/>
          </a:p>
          <a:p>
            <a:pPr eaLnBrk="1" hangingPunct="1">
              <a:spcBef>
                <a:spcPct val="50000"/>
              </a:spcBef>
            </a:pPr>
            <a:endParaRPr lang="cs-CZ" sz="120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latin typeface="+mn-lt"/>
              </a:rPr>
              <a:t>VY_32_INOVACE_185_ČJ3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Rozlišujeme  - příbuzná slova po L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Rozlišujeme význam slov příbuzných po L ve větách   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3.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</a:t>
            </a:r>
            <a:r>
              <a:rPr lang="cs-CZ" sz="1400" dirty="0" smtClean="0">
                <a:latin typeface="Arial" charset="0"/>
                <a:cs typeface="Arial" charset="0"/>
              </a:rPr>
              <a:t>. List </a:t>
            </a:r>
            <a:r>
              <a:rPr lang="cs-CZ" sz="1400" dirty="0" smtClean="0">
                <a:latin typeface="Arial" charset="0"/>
                <a:cs typeface="Arial" charset="0"/>
              </a:rPr>
              <a:t>č. 5 – 6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následuje kontrola. List č. 7 – 8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L.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 Nejdříve  žáci vypracovali  samostatně pracovní list, pak vzájemně kontrolovali správné výsledky podle prezentace na tabuli a zdůvodňovali svá rozhodnutí, asi 30 % žáků chybovalo.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390389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570" y="885466"/>
            <a:ext cx="7850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VYJMENOVANÁ SLOVA  PO  „</a:t>
            </a: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L</a:t>
            </a: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“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289345"/>
            <a:ext cx="3456384" cy="1587927"/>
          </a:xfrm>
          <a:prstGeom prst="ellipse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79464" y="2414498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8800" b="1" dirty="0" smtClean="0">
                <a:solidFill>
                  <a:srgbClr val="FF0000"/>
                </a:solidFill>
                <a:latin typeface="Calibri"/>
              </a:rPr>
              <a:t>ROZLIŠUJEME</a:t>
            </a:r>
            <a:endParaRPr lang="cs-CZ" sz="8800" b="1" dirty="0">
              <a:solidFill>
                <a:srgbClr val="FF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523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96144"/>
          </a:xfrm>
        </p:spPr>
        <p:txBody>
          <a:bodyPr>
            <a:noAutofit/>
          </a:bodyPr>
          <a:lstStyle/>
          <a:p>
            <a:r>
              <a:rPr lang="cs-CZ" sz="11500" b="1" dirty="0" smtClean="0"/>
              <a:t>y</a:t>
            </a:r>
            <a:r>
              <a:rPr lang="cs-CZ" sz="8000" b="1" dirty="0" smtClean="0"/>
              <a:t>  </a:t>
            </a:r>
            <a:r>
              <a:rPr lang="cs-CZ" sz="6600" b="1" dirty="0" smtClean="0"/>
              <a:t>ne</a:t>
            </a:r>
            <a:r>
              <a:rPr lang="cs-CZ" sz="6600" b="1" dirty="0" smtClean="0">
                <a:solidFill>
                  <a:srgbClr val="FF0000"/>
                </a:solidFill>
              </a:rPr>
              <a:t>bo</a:t>
            </a:r>
            <a:r>
              <a:rPr lang="cs-CZ" sz="11500" b="1" dirty="0"/>
              <a:t> </a:t>
            </a:r>
            <a:r>
              <a:rPr lang="cs-CZ" sz="11500" b="1" dirty="0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402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prstClr val="black"/>
                </a:solidFill>
                <a:latin typeface="Calibri"/>
              </a:rPr>
              <a:t>mlýn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– mlýnek na maso, 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780928"/>
            <a:ext cx="3476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mlít 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– obílí ve mlýně, 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9000"/>
            <a:ext cx="3942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prstClr val="black"/>
                </a:solidFill>
                <a:latin typeface="Calibri"/>
              </a:rPr>
              <a:t>blýská se 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– při bouřce, 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429000"/>
            <a:ext cx="389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blízká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 – blízká příbuzná,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077072"/>
            <a:ext cx="30078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prstClr val="black"/>
                </a:solidFill>
                <a:latin typeface="Calibri"/>
              </a:rPr>
              <a:t>lysá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– holá hlava, 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4077072"/>
            <a:ext cx="3854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lísá se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 – tulí se (kočka), 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1.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867375" y="880562"/>
            <a:ext cx="1602495" cy="1602495"/>
          </a:xfrm>
          <a:prstGeom prst="ellipse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29013" y="808554"/>
            <a:ext cx="1602495" cy="1602495"/>
          </a:xfrm>
          <a:prstGeom prst="ellipse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6" y="4725144"/>
            <a:ext cx="3698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prstClr val="black"/>
                </a:solidFill>
                <a:latin typeface="Calibri"/>
              </a:rPr>
              <a:t>lyska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– pták s lysinkou,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725144"/>
            <a:ext cx="30689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líska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 – keř s oříšky,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373216"/>
            <a:ext cx="2956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prstClr val="black"/>
                </a:solidFill>
                <a:latin typeface="Calibri"/>
              </a:rPr>
              <a:t>lyže</a:t>
            </a:r>
            <a:r>
              <a:rPr lang="cs-CZ" sz="2800" dirty="0" smtClean="0">
                <a:solidFill>
                  <a:prstClr val="black"/>
                </a:solidFill>
                <a:latin typeface="Calibri"/>
              </a:rPr>
              <a:t> – na lyžování,</a:t>
            </a:r>
            <a:endParaRPr lang="cs-CZ" sz="28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373216"/>
            <a:ext cx="3561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líže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 – nanuk, zmrzlinu,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4068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  <a:latin typeface="Calibri"/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  <a:latin typeface="Calibri"/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“</a:t>
            </a:r>
            <a:endParaRPr lang="cs-CZ" sz="48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867375" y="880562"/>
            <a:ext cx="1602495" cy="1602495"/>
          </a:xfrm>
          <a:prstGeom prst="ellipse">
            <a:avLst/>
          </a:prstGeom>
        </p:spPr>
      </p:pic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1.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7945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Mák si mohu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poml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t doma na ml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48880"/>
            <a:ext cx="5903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Při bouřce se stále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bl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skalo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7877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bor viděl na stromě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s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sinkou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5514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Kočička se ke mně 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sala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5047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da dostala nové l  že.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48064" y="235062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ý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5148064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788024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971032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857600" y="3071614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452320" y="308508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ý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860032" y="523094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y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041824" y="450388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547096" y="379078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y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843240" y="378904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>
                <a:solidFill>
                  <a:srgbClr val="FF0000"/>
                </a:solidFill>
                <a:latin typeface="Calibri"/>
              </a:rPr>
              <a:t>y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379078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i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51" name="Přímá spojnice 50"/>
          <p:cNvCxnSpPr/>
          <p:nvPr/>
        </p:nvCxnSpPr>
        <p:spPr>
          <a:xfrm>
            <a:off x="484529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804248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50810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514648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452320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565944" y="52309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15146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438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  <a:latin typeface="Calibri"/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  <a:latin typeface="Calibri"/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“</a:t>
            </a:r>
            <a:endParaRPr lang="cs-CZ" sz="48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867375" y="880562"/>
            <a:ext cx="1602495" cy="1602495"/>
          </a:xfrm>
          <a:prstGeom prst="ellipse">
            <a:avLst/>
          </a:prstGeom>
        </p:spPr>
      </p:pic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2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7226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Zmrzl  nu jsem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zala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za chvil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čku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48880"/>
            <a:ext cx="6448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skové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oříšky rostou na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sce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60623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Ve ml  ně mele ml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nář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obil  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6843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Viděl jsem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šku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bl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zko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vesnice.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67065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nda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byla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žovat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na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sé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hoře.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565944" y="2350622"/>
            <a:ext cx="341760" cy="644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1475656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339752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1601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084168" y="2348879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91880" y="523094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y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88024" y="450912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97760" y="37890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>
                <a:solidFill>
                  <a:srgbClr val="FF0000"/>
                </a:solidFill>
                <a:latin typeface="Calibri"/>
              </a:rPr>
              <a:t>í</a:t>
            </a:r>
          </a:p>
        </p:txBody>
      </p:sp>
      <p:cxnSp>
        <p:nvCxnSpPr>
          <p:cNvPr id="51" name="Přímá spojnice 50"/>
          <p:cNvCxnSpPr/>
          <p:nvPr/>
        </p:nvCxnSpPr>
        <p:spPr>
          <a:xfrm>
            <a:off x="554709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22818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37874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771232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565944" y="523094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i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15146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2160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804248" y="306896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i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09328" y="306896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i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497560" y="306896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í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378744" y="378904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ý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644008" y="378904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y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59" name="Přímá spojnice 58"/>
          <p:cNvCxnSpPr/>
          <p:nvPr/>
        </p:nvCxnSpPr>
        <p:spPr>
          <a:xfrm>
            <a:off x="4610992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427984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3491880" y="450912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i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62" name="Přímá spojnice 61"/>
          <p:cNvCxnSpPr/>
          <p:nvPr/>
        </p:nvCxnSpPr>
        <p:spPr>
          <a:xfrm>
            <a:off x="338685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5547096" y="522920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/>
              </a:rPr>
              <a:t>y</a:t>
            </a:r>
            <a:endParaRPr lang="cs-CZ" sz="3600" dirty="0">
              <a:solidFill>
                <a:srgbClr val="FF0000"/>
              </a:solidFill>
              <a:latin typeface="Calibri"/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3458864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967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3" grpId="0"/>
      <p:bldP spid="45" grpId="0"/>
      <p:bldP spid="46" grpId="0"/>
      <p:bldP spid="48" grpId="0"/>
      <p:bldP spid="56" grpId="0"/>
      <p:bldP spid="30" grpId="0"/>
      <p:bldP spid="31" grpId="0"/>
      <p:bldP spid="32" grpId="0"/>
      <p:bldP spid="50" grpId="0"/>
      <p:bldP spid="58" grpId="0"/>
      <p:bldP spid="61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69811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DOPLŇTE „y“ nebo „i“</a:t>
            </a:r>
            <a:endParaRPr lang="cs-CZ" sz="4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1.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7945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Mák si mohu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poml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t doma na ml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48880"/>
            <a:ext cx="59032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Při bouřce se stále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bl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skalo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7877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bor viděl na stromě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s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sinkou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5514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Kočička se ke mně 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sala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7584" y="5230941"/>
            <a:ext cx="5047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da dostala nové l  že.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41" name="Přímá spojnice 40"/>
          <p:cNvCxnSpPr/>
          <p:nvPr/>
        </p:nvCxnSpPr>
        <p:spPr>
          <a:xfrm>
            <a:off x="4860032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043040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84529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876256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580112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586656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524328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5146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18135" y="1886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Pracovní list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5187056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17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41819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DOPLŇTE „y“ nebo „i“</a:t>
            </a:r>
            <a:endParaRPr lang="cs-CZ" sz="4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2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068960"/>
            <a:ext cx="7226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Zmrzl  nu jsem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zala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za chvil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čku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348880"/>
            <a:ext cx="6448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skové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oříšky rostou na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sce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5576" y="3790781"/>
            <a:ext cx="60623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Ve ml  ně mele ml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nář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obil  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510861"/>
            <a:ext cx="6843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Viděl jsem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šku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bl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zko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vesnice.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5576" y="5230941"/>
            <a:ext cx="67065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nda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byla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žovat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na L  </a:t>
            </a:r>
            <a:r>
              <a:rPr lang="cs-CZ" sz="3600" dirty="0" err="1" smtClean="0">
                <a:solidFill>
                  <a:prstClr val="black"/>
                </a:solidFill>
                <a:latin typeface="Calibri"/>
              </a:rPr>
              <a:t>sé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 hoře.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1475656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339752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1601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547096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22818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378744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771232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514648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2160" y="29249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610992" y="436510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427984" y="364502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386856" y="508518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458864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Pracovní list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483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</TotalTime>
  <Words>513</Words>
  <Application>Microsoft Office PowerPoint</Application>
  <PresentationFormat>Předvádění na obrazovce (4:3)</PresentationFormat>
  <Paragraphs>86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Kapsle</vt:lpstr>
      <vt:lpstr>Motiv systému Office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y  nebo 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Jelinek</cp:lastModifiedBy>
  <cp:revision>53</cp:revision>
  <cp:lastPrinted>2011-12-01T17:24:03Z</cp:lastPrinted>
  <dcterms:created xsi:type="dcterms:W3CDTF">2011-09-16T09:39:46Z</dcterms:created>
  <dcterms:modified xsi:type="dcterms:W3CDTF">2012-04-02T18:36:30Z</dcterms:modified>
</cp:coreProperties>
</file>