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4"/>
  </p:notesMasterIdLst>
  <p:sldIdLst>
    <p:sldId id="279" r:id="rId5"/>
    <p:sldId id="280" r:id="rId6"/>
    <p:sldId id="281" r:id="rId7"/>
    <p:sldId id="282" r:id="rId8"/>
    <p:sldId id="283" r:id="rId9"/>
    <p:sldId id="284" r:id="rId10"/>
    <p:sldId id="285" r:id="rId11"/>
    <p:sldId id="274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C95F"/>
    <a:srgbClr val="8D100D"/>
    <a:srgbClr val="003300"/>
    <a:srgbClr val="0066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4C367C-7604-43E4-B3BB-BA56066EF517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20278-75AF-4F69-B737-501369DDF9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001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07C106A-2100-49D6-BD77-53A14B269E0D}" type="slidenum">
              <a:rPr lang="cs-CZ" smtClean="0">
                <a:solidFill>
                  <a:prstClr val="black"/>
                </a:solidFill>
              </a:rPr>
              <a:pPr eaLnBrk="1" hangingPunct="1"/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510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48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965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451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650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53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115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66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966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987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8998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2A6C550-1B04-4CDE-AA5A-9B1A2243C7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0876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9A3A5-96D3-485A-BCD9-223828D0969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15686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DA17F4-FD77-4A66-95CD-1C0DC632F45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0165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D646E7-9D4B-4C08-B394-99DFCB4E00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250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6F34C-2676-4DDA-95F5-E6E3D77D3D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7268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CF9819-52C8-435B-BD80-3158F46E345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437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C42012-1D1D-4297-A8CE-2ABDB3BB873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4814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F6DB8C-31E9-496C-A24A-C5F35E7E24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861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41113-43B1-4A15-8498-1CCCE77CE42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01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BA3FE-0932-45A6-A2B2-26792EF2A99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6082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E6BE23-DF8C-43FB-AE5E-6A1E59099C6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9399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199B02-A075-45CB-9F2C-820E5DB6375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7477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247C2-F965-4A9B-ACDE-C579436FA75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0480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6E1896-6613-45D1-991F-D75708A3A6F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262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9795E-1DF3-41B1-9DB0-714C027E274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1155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01D12-D117-45B4-BD45-782DC9C1F81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6595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8CEC1-2718-4F28-9949-11642DB44DD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5982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EBA9B-E212-42C1-A156-1B14A3DCC0F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0733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DF6DE-B08E-4EDE-90B4-C9D5D49448C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1500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DF99B-8F09-47E6-8FC2-1BE16667D69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3950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72BF9-3E8E-4E09-9CD6-873C43B9652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2105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D62C9-94A5-4619-B785-122D184CE6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4386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35355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06248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1604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9181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35572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42432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0246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6532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6338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81873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56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0BF15-A37A-495B-B5DB-12AF75A69F2A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8305A-F910-489F-AFCA-0BB33513B4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37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8C5B3A4-8B6D-4F10-A5FE-AC683809F54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30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047531-707E-4ADA-BEC7-C2898CE75429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88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70BF15-A37A-495B-B5DB-12AF75A69F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E8305A-F910-489F-AFCA-0BB33513B49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029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2.JPG"/><Relationship Id="rId4" Type="http://schemas.openxmlformats.org/officeDocument/2006/relationships/audio" Target="../media/audio4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>
              <a:solidFill>
                <a:srgbClr val="003366"/>
              </a:solidFill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:  VY_32_INOVACE_186_ČJ3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- příbuzná slova po L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/>
              <a:t>Procvičujeme význam slov příbuzných  po </a:t>
            </a:r>
            <a:r>
              <a:rPr lang="cs-CZ" sz="1200" dirty="0" smtClean="0"/>
              <a:t>L </a:t>
            </a:r>
            <a:r>
              <a:rPr lang="cs-CZ" sz="1200" dirty="0"/>
              <a:t>ve větách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011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 </a:t>
            </a:r>
            <a:r>
              <a:rPr lang="cs-CZ" sz="1400" dirty="0" smtClean="0">
                <a:latin typeface="Arial" charset="0"/>
                <a:cs typeface="Arial" charset="0"/>
              </a:rPr>
              <a:t>č.4 – č.5 slouží k procvičení a vysvětlení významu příbuzných slov za pomoci daných vět.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 a zdůvodňují svoje rozhodnutí  – následuje kontrola. Na listu č. 6 děti vyhledávají chybu v textu, určují, která cesta je bezchybná. Na listu č. 7 děti nahrazují špatné slovo správným slovem a doplňují správná 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. List č. </a:t>
            </a:r>
            <a:r>
              <a:rPr lang="cs-CZ" sz="1400" dirty="0">
                <a:latin typeface="Arial" charset="0"/>
                <a:cs typeface="Arial" charset="0"/>
              </a:rPr>
              <a:t>8</a:t>
            </a:r>
            <a:r>
              <a:rPr lang="cs-CZ" sz="1400" dirty="0" smtClean="0">
                <a:latin typeface="Arial" charset="0"/>
                <a:cs typeface="Arial" charset="0"/>
              </a:rPr>
              <a:t> – č.9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L, naučí se zdůvodňovat svoje rozhodnutí.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Při práci na interaktivní tabuli se žáci velice snažili, ale při samostatné práci následně v pracovních listech se ukázalo, kdo byl pozorný a kdo ne. Je potřeba ještě docvičit.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227081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570" y="885466"/>
            <a:ext cx="83428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</a:t>
            </a:r>
            <a:r>
              <a:rPr lang="cs-CZ" sz="5400" dirty="0" smtClean="0">
                <a:solidFill>
                  <a:prstClr val="black"/>
                </a:solidFill>
              </a:rPr>
              <a:t> SLOVA  PO  „</a:t>
            </a:r>
            <a:r>
              <a:rPr lang="cs-CZ" sz="5400" b="1" dirty="0" smtClean="0">
                <a:solidFill>
                  <a:prstClr val="black"/>
                </a:solidFill>
              </a:rPr>
              <a:t>L</a:t>
            </a:r>
            <a:r>
              <a:rPr lang="cs-CZ" sz="5400" dirty="0" smtClean="0">
                <a:solidFill>
                  <a:prstClr val="black"/>
                </a:solidFill>
              </a:rPr>
              <a:t>“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289345"/>
            <a:ext cx="3456384" cy="1587927"/>
          </a:xfrm>
          <a:prstGeom prst="ellipse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302419" y="2414498"/>
            <a:ext cx="653916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PROCVIČUJTE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1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3340" y="725795"/>
            <a:ext cx="4746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 nebo 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499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Vodou se nemá </a:t>
            </a:r>
            <a:r>
              <a:rPr lang="cs-CZ" sz="3600" dirty="0" err="1" smtClean="0">
                <a:solidFill>
                  <a:prstClr val="black"/>
                </a:solidFill>
              </a:rPr>
              <a:t>pl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tvat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1658" y="2906942"/>
            <a:ext cx="6413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L  da vyšplhala na L  </a:t>
            </a:r>
            <a:r>
              <a:rPr lang="cs-CZ" sz="3600" dirty="0" err="1" smtClean="0">
                <a:solidFill>
                  <a:prstClr val="black"/>
                </a:solidFill>
              </a:rPr>
              <a:t>sou</a:t>
            </a:r>
            <a:r>
              <a:rPr lang="cs-CZ" sz="3600" dirty="0" smtClean="0">
                <a:solidFill>
                  <a:prstClr val="black"/>
                </a:solidFill>
              </a:rPr>
              <a:t> horu.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681028"/>
            <a:ext cx="77971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L  bor říkal, že starší  l  </a:t>
            </a:r>
            <a:r>
              <a:rPr lang="cs-CZ" sz="3600" dirty="0" err="1" smtClean="0">
                <a:solidFill>
                  <a:prstClr val="black"/>
                </a:solidFill>
              </a:rPr>
              <a:t>dé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nedosl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chají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455114"/>
            <a:ext cx="65409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zimě jezdí mnoho l  </a:t>
            </a:r>
            <a:r>
              <a:rPr lang="cs-CZ" sz="3600" dirty="0" err="1" smtClean="0">
                <a:solidFill>
                  <a:prstClr val="black"/>
                </a:solidFill>
              </a:rPr>
              <a:t>dí</a:t>
            </a:r>
            <a:r>
              <a:rPr lang="cs-CZ" sz="3600" dirty="0" smtClean="0">
                <a:solidFill>
                  <a:prstClr val="black"/>
                </a:solidFill>
              </a:rPr>
              <a:t> l  </a:t>
            </a:r>
            <a:r>
              <a:rPr lang="cs-CZ" sz="3600" dirty="0" err="1" smtClean="0">
                <a:solidFill>
                  <a:prstClr val="black"/>
                </a:solidFill>
              </a:rPr>
              <a:t>žovat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5229200"/>
            <a:ext cx="58249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Trámy voru svazoval l  </a:t>
            </a:r>
            <a:r>
              <a:rPr lang="cs-CZ" sz="3600" dirty="0" err="1" smtClean="0">
                <a:solidFill>
                  <a:prstClr val="black"/>
                </a:solidFill>
              </a:rPr>
              <a:t>kem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867375" y="1024620"/>
            <a:ext cx="1602495" cy="1602495"/>
          </a:xfrm>
          <a:prstGeom prst="ellipse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538984" y="213285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2926685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52058" y="3645023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17640" y="3645024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24262" y="4437112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02219" y="522920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3645024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35128" y="446261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27016" y="2926685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4538984" y="2708920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855369" y="350100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259064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040785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092280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076056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403648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527358" y="350100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95536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1.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642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3340" y="725795"/>
            <a:ext cx="4746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 nebo 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5450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Kávu si melem na ml  </a:t>
            </a:r>
            <a:r>
              <a:rPr lang="cs-CZ" sz="3600" dirty="0" err="1" smtClean="0">
                <a:solidFill>
                  <a:prstClr val="black"/>
                </a:solidFill>
              </a:rPr>
              <a:t>nku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1658" y="2906942"/>
            <a:ext cx="74746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Při l  </a:t>
            </a:r>
            <a:r>
              <a:rPr lang="cs-CZ" sz="3600" dirty="0" err="1" smtClean="0">
                <a:solidFill>
                  <a:prstClr val="black"/>
                </a:solidFill>
              </a:rPr>
              <a:t>žování</a:t>
            </a:r>
            <a:r>
              <a:rPr lang="cs-CZ" sz="3600" dirty="0" smtClean="0">
                <a:solidFill>
                  <a:prstClr val="black"/>
                </a:solidFill>
              </a:rPr>
              <a:t> sem dostal křeč do l  </a:t>
            </a:r>
            <a:r>
              <a:rPr lang="cs-CZ" sz="3600" dirty="0" err="1" smtClean="0">
                <a:solidFill>
                  <a:prstClr val="black"/>
                </a:solidFill>
              </a:rPr>
              <a:t>tka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681028"/>
            <a:ext cx="62767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err="1" smtClean="0">
                <a:solidFill>
                  <a:prstClr val="black"/>
                </a:solidFill>
              </a:rPr>
              <a:t>Sl</a:t>
            </a:r>
            <a:r>
              <a:rPr lang="cs-CZ" sz="3600" dirty="0" smtClean="0">
                <a:solidFill>
                  <a:prstClr val="black"/>
                </a:solidFill>
              </a:rPr>
              <a:t>  šel jsem, jak L  </a:t>
            </a:r>
            <a:r>
              <a:rPr lang="cs-CZ" sz="3600" dirty="0" err="1" smtClean="0">
                <a:solidFill>
                  <a:prstClr val="black"/>
                </a:solidFill>
              </a:rPr>
              <a:t>nda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vzl</a:t>
            </a:r>
            <a:r>
              <a:rPr lang="cs-CZ" sz="3600" dirty="0" smtClean="0">
                <a:solidFill>
                  <a:prstClr val="black"/>
                </a:solidFill>
              </a:rPr>
              <a:t>  kala.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455114"/>
            <a:ext cx="5968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Kol  k máš </a:t>
            </a:r>
            <a:r>
              <a:rPr lang="cs-CZ" sz="3600" dirty="0" err="1" smtClean="0">
                <a:solidFill>
                  <a:prstClr val="black"/>
                </a:solidFill>
              </a:rPr>
              <a:t>pl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šových</a:t>
            </a:r>
            <a:r>
              <a:rPr lang="cs-CZ" sz="3600" dirty="0" smtClean="0">
                <a:solidFill>
                  <a:prstClr val="black"/>
                </a:solidFill>
              </a:rPr>
              <a:t> hraček?</a:t>
            </a:r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6867375" y="1024620"/>
            <a:ext cx="1602495" cy="1602495"/>
          </a:xfrm>
          <a:prstGeom prst="ellipse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164288" y="2908202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3544" y="3687096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437112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71232" y="530120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3645024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30872" y="4462610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18704" y="2926685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4971032" y="2708920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164288" y="350100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771232" y="5877272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491880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763688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96136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83968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514648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018704" y="35047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3528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2.</a:t>
            </a:r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40785" y="2146783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796136" y="3688178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475431" y="530120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841658" y="5301208"/>
            <a:ext cx="6932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L  </a:t>
            </a:r>
            <a:r>
              <a:rPr lang="cs-CZ" sz="3600" dirty="0" err="1" smtClean="0">
                <a:solidFill>
                  <a:prstClr val="black"/>
                </a:solidFill>
              </a:rPr>
              <a:t>bí</a:t>
            </a:r>
            <a:r>
              <a:rPr lang="cs-CZ" sz="3600" dirty="0" smtClean="0">
                <a:solidFill>
                  <a:prstClr val="black"/>
                </a:solidFill>
              </a:rPr>
              <a:t> se mi, když se prstýnek </a:t>
            </a:r>
            <a:r>
              <a:rPr lang="cs-CZ" sz="3600" dirty="0" err="1" smtClean="0">
                <a:solidFill>
                  <a:prstClr val="black"/>
                </a:solidFill>
              </a:rPr>
              <a:t>bl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ští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1415074" y="5877272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317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  <p:bldP spid="11" grpId="0"/>
      <p:bldP spid="13" grpId="0"/>
      <p:bldP spid="15" grpId="0"/>
      <p:bldP spid="16" grpId="0"/>
      <p:bldP spid="18" grpId="0"/>
      <p:bldP spid="19" grpId="0"/>
      <p:bldP spid="33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2" name="Skupina 1041"/>
          <p:cNvGrpSpPr/>
          <p:nvPr/>
        </p:nvGrpSpPr>
        <p:grpSpPr>
          <a:xfrm>
            <a:off x="409743" y="293036"/>
            <a:ext cx="7164268" cy="2596857"/>
            <a:chOff x="395536" y="260648"/>
            <a:chExt cx="7164268" cy="2596857"/>
          </a:xfrm>
        </p:grpSpPr>
        <p:grpSp>
          <p:nvGrpSpPr>
            <p:cNvPr id="1038" name="Skupina 1037"/>
            <p:cNvGrpSpPr/>
            <p:nvPr/>
          </p:nvGrpSpPr>
          <p:grpSpPr>
            <a:xfrm>
              <a:off x="395536" y="260648"/>
              <a:ext cx="7164268" cy="2596857"/>
              <a:chOff x="395536" y="260648"/>
              <a:chExt cx="7164268" cy="2596857"/>
            </a:xfrm>
          </p:grpSpPr>
          <p:sp>
            <p:nvSpPr>
              <p:cNvPr id="1031" name="Šipka dolů 1030"/>
              <p:cNvSpPr/>
              <p:nvPr/>
            </p:nvSpPr>
            <p:spPr>
              <a:xfrm rot="16959308">
                <a:off x="4061458" y="-640841"/>
                <a:ext cx="815149" cy="6181543"/>
              </a:xfrm>
              <a:prstGeom prst="downArrow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" rtlCol="0" anchor="ctr"/>
              <a:lstStyle/>
              <a:p>
                <a:pPr algn="ctr"/>
                <a:r>
                  <a:rPr lang="cs-CZ" sz="2400" dirty="0" smtClean="0">
                    <a:solidFill>
                      <a:prstClr val="black"/>
                    </a:solidFill>
                  </a:rPr>
                  <a:t>uslyšel   líska   </a:t>
                </a:r>
                <a:r>
                  <a:rPr lang="cs-CZ" sz="2400" dirty="0" err="1" smtClean="0">
                    <a:solidFill>
                      <a:prstClr val="black"/>
                    </a:solidFill>
                  </a:rPr>
                  <a:t>polikač</a:t>
                </a:r>
                <a:r>
                  <a:rPr lang="cs-CZ" sz="2400" dirty="0" smtClean="0">
                    <a:solidFill>
                      <a:prstClr val="black"/>
                    </a:solidFill>
                  </a:rPr>
                  <a:t>   pelyněk   </a:t>
                </a:r>
                <a:r>
                  <a:rPr lang="cs-CZ" sz="2400" dirty="0" err="1" smtClean="0">
                    <a:solidFill>
                      <a:prstClr val="black"/>
                    </a:solidFill>
                  </a:rPr>
                  <a:t>ližovačka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536" y="692696"/>
                <a:ext cx="1368152" cy="1368152"/>
              </a:xfrm>
              <a:prstGeom prst="ellipse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032" name="Obláček 1031"/>
              <p:cNvSpPr/>
              <p:nvPr/>
            </p:nvSpPr>
            <p:spPr>
              <a:xfrm>
                <a:off x="1619672" y="260648"/>
                <a:ext cx="792088" cy="504056"/>
              </a:xfrm>
              <a:prstGeom prst="cloudCallout">
                <a:avLst>
                  <a:gd name="adj1" fmla="val -99872"/>
                  <a:gd name="adj2" fmla="val 54613"/>
                </a:avLst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prstClr val="black"/>
                    </a:solidFill>
                  </a:rPr>
                  <a:t>???</a:t>
                </a:r>
                <a:endParaRPr lang="cs-CZ" dirty="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033" name="TextovéPole 1032"/>
            <p:cNvSpPr txBox="1"/>
            <p:nvPr/>
          </p:nvSpPr>
          <p:spPr>
            <a:xfrm>
              <a:off x="683568" y="1486525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1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45" name="Skupina 1044"/>
          <p:cNvGrpSpPr/>
          <p:nvPr/>
        </p:nvGrpSpPr>
        <p:grpSpPr>
          <a:xfrm>
            <a:off x="2555776" y="4845697"/>
            <a:ext cx="5452522" cy="2039687"/>
            <a:chOff x="2555776" y="4845697"/>
            <a:chExt cx="5452522" cy="2039687"/>
          </a:xfrm>
        </p:grpSpPr>
        <p:grpSp>
          <p:nvGrpSpPr>
            <p:cNvPr id="1041" name="Skupina 1040"/>
            <p:cNvGrpSpPr/>
            <p:nvPr/>
          </p:nvGrpSpPr>
          <p:grpSpPr>
            <a:xfrm>
              <a:off x="2555776" y="4845697"/>
              <a:ext cx="5452522" cy="1965981"/>
              <a:chOff x="2555776" y="4845697"/>
              <a:chExt cx="5452522" cy="1965981"/>
            </a:xfrm>
          </p:grpSpPr>
          <p:sp>
            <p:nvSpPr>
              <p:cNvPr id="42" name="Šipka dolů 41"/>
              <p:cNvSpPr/>
              <p:nvPr/>
            </p:nvSpPr>
            <p:spPr>
              <a:xfrm rot="14415742">
                <a:off x="5219378" y="2905869"/>
                <a:ext cx="849092" cy="4728748"/>
              </a:xfrm>
              <a:prstGeom prst="downArrow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" rtlCol="0" anchor="ctr"/>
              <a:lstStyle/>
              <a:p>
                <a:pPr algn="ctr"/>
                <a:r>
                  <a:rPr lang="cs-CZ" sz="2400" dirty="0" err="1" smtClean="0">
                    <a:solidFill>
                      <a:prstClr val="black"/>
                    </a:solidFill>
                  </a:rPr>
                  <a:t>splívat</a:t>
                </a:r>
                <a:r>
                  <a:rPr lang="cs-CZ" sz="2400" dirty="0" smtClean="0">
                    <a:solidFill>
                      <a:prstClr val="black"/>
                    </a:solidFill>
                  </a:rPr>
                  <a:t>   vzlyk   plynoměr   </a:t>
                </a:r>
                <a:r>
                  <a:rPr lang="cs-CZ" sz="2400" dirty="0" err="1" smtClean="0">
                    <a:solidFill>
                      <a:prstClr val="black"/>
                    </a:solidFill>
                  </a:rPr>
                  <a:t>klýč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  <p:pic>
            <p:nvPicPr>
              <p:cNvPr id="46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555776" y="5443526"/>
                <a:ext cx="1368152" cy="1368152"/>
              </a:xfrm>
              <a:prstGeom prst="ellipse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50" name="Obláček 49"/>
              <p:cNvSpPr/>
              <p:nvPr/>
            </p:nvSpPr>
            <p:spPr>
              <a:xfrm>
                <a:off x="3779912" y="5013176"/>
                <a:ext cx="792088" cy="504056"/>
              </a:xfrm>
              <a:prstGeom prst="cloudCallout">
                <a:avLst>
                  <a:gd name="adj1" fmla="val -64738"/>
                  <a:gd name="adj2" fmla="val 83533"/>
                </a:avLst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prstClr val="black"/>
                    </a:solidFill>
                  </a:rPr>
                  <a:t>???</a:t>
                </a:r>
                <a:endParaRPr lang="cs-CZ" dirty="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54" name="TextovéPole 53"/>
            <p:cNvSpPr txBox="1"/>
            <p:nvPr/>
          </p:nvSpPr>
          <p:spPr>
            <a:xfrm>
              <a:off x="2869872" y="6239053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4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44" name="Skupina 1043"/>
          <p:cNvGrpSpPr/>
          <p:nvPr/>
        </p:nvGrpSpPr>
        <p:grpSpPr>
          <a:xfrm>
            <a:off x="460877" y="3793155"/>
            <a:ext cx="7224846" cy="2156125"/>
            <a:chOff x="460877" y="3793155"/>
            <a:chExt cx="7224846" cy="2156125"/>
          </a:xfrm>
        </p:grpSpPr>
        <p:grpSp>
          <p:nvGrpSpPr>
            <p:cNvPr id="1040" name="Skupina 1039"/>
            <p:cNvGrpSpPr/>
            <p:nvPr/>
          </p:nvGrpSpPr>
          <p:grpSpPr>
            <a:xfrm>
              <a:off x="460877" y="3793155"/>
              <a:ext cx="7224846" cy="2071083"/>
              <a:chOff x="460877" y="3793155"/>
              <a:chExt cx="7224846" cy="2071083"/>
            </a:xfrm>
          </p:grpSpPr>
          <p:sp>
            <p:nvSpPr>
              <p:cNvPr id="51" name="Obláček 50"/>
              <p:cNvSpPr/>
              <p:nvPr/>
            </p:nvSpPr>
            <p:spPr>
              <a:xfrm>
                <a:off x="1276400" y="3793155"/>
                <a:ext cx="792088" cy="504056"/>
              </a:xfrm>
              <a:prstGeom prst="cloudCallout">
                <a:avLst>
                  <a:gd name="adj1" fmla="val -76449"/>
                  <a:gd name="adj2" fmla="val 96678"/>
                </a:avLst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prstClr val="black"/>
                    </a:solidFill>
                  </a:rPr>
                  <a:t>???</a:t>
                </a:r>
                <a:endParaRPr lang="cs-CZ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41" name="Šipka dolů 40"/>
              <p:cNvSpPr/>
              <p:nvPr/>
            </p:nvSpPr>
            <p:spPr>
              <a:xfrm rot="15245683">
                <a:off x="4188670" y="1477549"/>
                <a:ext cx="845865" cy="6148241"/>
              </a:xfrm>
              <a:prstGeom prst="downArrow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" rtlCol="0" anchor="ctr"/>
              <a:lstStyle/>
              <a:p>
                <a:pPr algn="ctr"/>
                <a:r>
                  <a:rPr lang="cs-CZ" sz="2400" dirty="0" smtClean="0">
                    <a:solidFill>
                      <a:prstClr val="black"/>
                    </a:solidFill>
                  </a:rPr>
                  <a:t>lysina   blýskavý   králík   neplýtvat   mlýnek 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  <p:pic>
            <p:nvPicPr>
              <p:cNvPr id="47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0877" y="4496086"/>
                <a:ext cx="1368152" cy="1368152"/>
              </a:xfrm>
              <a:prstGeom prst="ellipse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5" name="TextovéPole 54"/>
            <p:cNvSpPr txBox="1"/>
            <p:nvPr/>
          </p:nvSpPr>
          <p:spPr>
            <a:xfrm>
              <a:off x="755576" y="5302949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3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43" name="Skupina 1042"/>
          <p:cNvGrpSpPr/>
          <p:nvPr/>
        </p:nvGrpSpPr>
        <p:grpSpPr>
          <a:xfrm>
            <a:off x="210487" y="2060848"/>
            <a:ext cx="7363524" cy="1872208"/>
            <a:chOff x="179512" y="2060848"/>
            <a:chExt cx="7363524" cy="1872208"/>
          </a:xfrm>
        </p:grpSpPr>
        <p:grpSp>
          <p:nvGrpSpPr>
            <p:cNvPr id="1039" name="Skupina 1038"/>
            <p:cNvGrpSpPr/>
            <p:nvPr/>
          </p:nvGrpSpPr>
          <p:grpSpPr>
            <a:xfrm>
              <a:off x="179512" y="2060848"/>
              <a:ext cx="7363524" cy="1776865"/>
              <a:chOff x="179512" y="2060848"/>
              <a:chExt cx="7363524" cy="1776865"/>
            </a:xfrm>
          </p:grpSpPr>
          <p:sp>
            <p:nvSpPr>
              <p:cNvPr id="40" name="Šipka dolů 39"/>
              <p:cNvSpPr/>
              <p:nvPr/>
            </p:nvSpPr>
            <p:spPr>
              <a:xfrm rot="16200000">
                <a:off x="3916880" y="204789"/>
                <a:ext cx="833994" cy="6418319"/>
              </a:xfrm>
              <a:prstGeom prst="downArrow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vert="vert" rtlCol="0" anchor="ctr"/>
              <a:lstStyle/>
              <a:p>
                <a:pPr algn="ctr"/>
                <a:r>
                  <a:rPr lang="cs-CZ" sz="2400" dirty="0" smtClean="0">
                    <a:solidFill>
                      <a:prstClr val="black"/>
                    </a:solidFill>
                  </a:rPr>
                  <a:t>vzlykala   mlynář   plynárna   </a:t>
                </a:r>
                <a:r>
                  <a:rPr lang="cs-CZ" sz="2400" dirty="0" err="1" smtClean="0">
                    <a:solidFill>
                      <a:prstClr val="black"/>
                    </a:solidFill>
                  </a:rPr>
                  <a:t>plišový</a:t>
                </a:r>
                <a:r>
                  <a:rPr lang="cs-CZ" sz="2400" dirty="0" smtClean="0">
                    <a:solidFill>
                      <a:prstClr val="black"/>
                    </a:solidFill>
                  </a:rPr>
                  <a:t>   lýčí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  <p:pic>
            <p:nvPicPr>
              <p:cNvPr id="48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79512" y="2469561"/>
                <a:ext cx="1368152" cy="1368152"/>
              </a:xfrm>
              <a:prstGeom prst="ellipse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52" name="Obláček 51"/>
              <p:cNvSpPr/>
              <p:nvPr/>
            </p:nvSpPr>
            <p:spPr>
              <a:xfrm>
                <a:off x="1367644" y="2060848"/>
                <a:ext cx="792088" cy="504056"/>
              </a:xfrm>
              <a:prstGeom prst="cloudCallout">
                <a:avLst>
                  <a:gd name="adj1" fmla="val -104891"/>
                  <a:gd name="adj2" fmla="val 38838"/>
                </a:avLst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prstClr val="black"/>
                    </a:solidFill>
                  </a:rPr>
                  <a:t>???</a:t>
                </a:r>
                <a:endParaRPr lang="cs-CZ" dirty="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56" name="TextovéPole 55"/>
            <p:cNvSpPr txBox="1"/>
            <p:nvPr/>
          </p:nvSpPr>
          <p:spPr>
            <a:xfrm>
              <a:off x="474216" y="3286725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2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037" name="Skupina 1036"/>
          <p:cNvGrpSpPr/>
          <p:nvPr/>
        </p:nvGrpSpPr>
        <p:grpSpPr>
          <a:xfrm>
            <a:off x="5138673" y="4869160"/>
            <a:ext cx="3594145" cy="1728192"/>
            <a:chOff x="5288849" y="5058116"/>
            <a:chExt cx="3322128" cy="1467228"/>
          </a:xfrm>
        </p:grpSpPr>
        <p:pic>
          <p:nvPicPr>
            <p:cNvPr id="57" name="Picture 3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5642" r="2247"/>
            <a:stretch/>
          </p:blipFill>
          <p:spPr bwMode="auto">
            <a:xfrm>
              <a:off x="7092280" y="5058116"/>
              <a:ext cx="1368152" cy="1323212"/>
            </a:xfrm>
            <a:prstGeom prst="ellipse">
              <a:avLst/>
            </a:prstGeom>
            <a:noFill/>
            <a:ln>
              <a:noFill/>
            </a:ln>
            <a:effectLst>
              <a:glow rad="228600">
                <a:srgbClr val="FF0000">
                  <a:alpha val="40000"/>
                </a:srgbClr>
              </a:glow>
              <a:outerShdw dist="35921" dir="2700000" algn="ctr" rotWithShape="0">
                <a:schemeClr val="bg2"/>
              </a:outerShdw>
            </a:effectLst>
            <a:scene3d>
              <a:camera prst="isometricRightUp"/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TextovéPole 1033"/>
            <p:cNvSpPr txBox="1"/>
            <p:nvPr/>
          </p:nvSpPr>
          <p:spPr>
            <a:xfrm>
              <a:off x="5288849" y="5730596"/>
              <a:ext cx="2071984" cy="60099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Ano, je to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1035" name="TextovéPole 1034"/>
            <p:cNvSpPr txBox="1"/>
            <p:nvPr/>
          </p:nvSpPr>
          <p:spPr>
            <a:xfrm>
              <a:off x="7812360" y="5755903"/>
              <a:ext cx="79861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C00000"/>
                  </a:solidFill>
                </a:rPr>
                <a:t>č</a:t>
              </a:r>
              <a:r>
                <a:rPr lang="cs-CZ" sz="2800" b="1" dirty="0" smtClean="0">
                  <a:solidFill>
                    <a:srgbClr val="C00000"/>
                  </a:solidFill>
                </a:rPr>
                <a:t>. </a:t>
              </a:r>
              <a:r>
                <a:rPr lang="cs-CZ" sz="4400" b="1" dirty="0" smtClean="0">
                  <a:solidFill>
                    <a:srgbClr val="C00000"/>
                  </a:solidFill>
                </a:rPr>
                <a:t>3</a:t>
              </a:r>
              <a:endParaRPr lang="cs-CZ" sz="44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1036" name="TextovéPole 1035"/>
          <p:cNvSpPr txBox="1"/>
          <p:nvPr/>
        </p:nvSpPr>
        <p:spPr>
          <a:xfrm>
            <a:off x="3059832" y="260648"/>
            <a:ext cx="56160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Která myška má bezchybnou</a:t>
            </a:r>
          </a:p>
          <a:p>
            <a:r>
              <a:rPr lang="cs-CZ" sz="3600" b="1" dirty="0" smtClean="0">
                <a:solidFill>
                  <a:prstClr val="black"/>
                </a:solidFill>
              </a:rPr>
              <a:t>           cestičku  k sýru ?</a:t>
            </a:r>
            <a:endParaRPr lang="cs-CZ" sz="3600" b="1" dirty="0">
              <a:solidFill>
                <a:prstClr val="black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642" r="2247"/>
          <a:stretch/>
        </p:blipFill>
        <p:spPr bwMode="auto">
          <a:xfrm>
            <a:off x="7164288" y="2729660"/>
            <a:ext cx="1643270" cy="158929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67114" y="1340768"/>
            <a:ext cx="29411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správnou myšku)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028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04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0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04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3450352" y="4006805"/>
            <a:ext cx="1592487" cy="646331"/>
          </a:xfrm>
          <a:prstGeom prst="rect">
            <a:avLst/>
          </a:prstGeom>
          <a:solidFill>
            <a:srgbClr val="5FC95F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plyšové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95710" y="4798893"/>
            <a:ext cx="1358898" cy="646331"/>
          </a:xfrm>
          <a:prstGeom prst="rect">
            <a:avLst/>
          </a:prstGeom>
          <a:solidFill>
            <a:srgbClr val="5FC95F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dirty="0" smtClean="0">
                <a:solidFill>
                  <a:prstClr val="black"/>
                </a:solidFill>
              </a:rPr>
              <a:t> lízat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59030" y="5578787"/>
            <a:ext cx="1807546" cy="646331"/>
          </a:xfrm>
          <a:prstGeom prst="rect">
            <a:avLst/>
          </a:prstGeom>
          <a:solidFill>
            <a:srgbClr val="5FC95F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blýskalo.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86456" y="3226911"/>
            <a:ext cx="1481688" cy="646331"/>
          </a:xfrm>
          <a:prstGeom prst="rect">
            <a:avLst/>
          </a:prstGeom>
          <a:solidFill>
            <a:srgbClr val="5FC95F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lyžovat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4010886"/>
            <a:ext cx="1603709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kovové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4798893"/>
            <a:ext cx="1416734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kousat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3225169"/>
            <a:ext cx="1492716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bruslit.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5590981"/>
            <a:ext cx="1830822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o</a:t>
            </a:r>
            <a:r>
              <a:rPr lang="cs-CZ" sz="3600" dirty="0" smtClean="0">
                <a:solidFill>
                  <a:prstClr val="black"/>
                </a:solidFill>
              </a:rPr>
              <a:t>teplilo.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092" y="3226911"/>
            <a:ext cx="3738716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Na hory jezdíme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9334" y="2233722"/>
            <a:ext cx="13438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l  </a:t>
            </a:r>
            <a:r>
              <a:rPr lang="cs-CZ" sz="3200" dirty="0" err="1" smtClean="0">
                <a:solidFill>
                  <a:prstClr val="black"/>
                </a:solidFill>
              </a:rPr>
              <a:t>žovat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70922" y="2233722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661830" y="4006804"/>
            <a:ext cx="5841475" cy="646331"/>
            <a:chOff x="1043608" y="3297178"/>
            <a:chExt cx="5841475" cy="646331"/>
          </a:xfrm>
          <a:solidFill>
            <a:schemeClr val="accent6">
              <a:lumMod val="75000"/>
            </a:schemeClr>
          </a:solidFill>
        </p:grpSpPr>
        <p:sp>
          <p:nvSpPr>
            <p:cNvPr id="7" name="TextovéPole 6"/>
            <p:cNvSpPr txBox="1"/>
            <p:nvPr/>
          </p:nvSpPr>
          <p:spPr>
            <a:xfrm>
              <a:off x="1043608" y="3297178"/>
              <a:ext cx="2864887" cy="646331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Wingdings" pitchFamily="2" charset="2"/>
                <a:buChar char="v"/>
              </a:pPr>
              <a:r>
                <a:rPr lang="cs-CZ" sz="3600" dirty="0" smtClean="0">
                  <a:solidFill>
                    <a:prstClr val="black"/>
                  </a:solidFill>
                </a:rPr>
                <a:t>Mám  doma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385826" y="3297178"/>
              <a:ext cx="1499257" cy="646331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3600" dirty="0">
                  <a:solidFill>
                    <a:prstClr val="black"/>
                  </a:solidFill>
                </a:rPr>
                <a:t>h</a:t>
              </a:r>
              <a:r>
                <a:rPr lang="cs-CZ" sz="3600" dirty="0" smtClean="0">
                  <a:solidFill>
                    <a:prstClr val="black"/>
                  </a:solidFill>
                </a:rPr>
                <a:t>račky.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84092" y="4798893"/>
            <a:ext cx="6693180" cy="646331"/>
            <a:chOff x="1043608" y="3297178"/>
            <a:chExt cx="6693180" cy="646331"/>
          </a:xfrm>
          <a:solidFill>
            <a:schemeClr val="accent6">
              <a:lumMod val="75000"/>
            </a:schemeClr>
          </a:solidFill>
        </p:grpSpPr>
        <p:sp>
          <p:nvSpPr>
            <p:cNvPr id="13" name="TextovéPole 12"/>
            <p:cNvSpPr txBox="1"/>
            <p:nvPr/>
          </p:nvSpPr>
          <p:spPr>
            <a:xfrm>
              <a:off x="1043608" y="3297178"/>
              <a:ext cx="3695242" cy="646331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285750" indent="-285750">
                <a:buFont typeface="Wingdings" pitchFamily="2" charset="2"/>
                <a:buChar char="v"/>
              </a:pPr>
              <a:r>
                <a:rPr lang="cs-CZ" sz="3600" dirty="0" smtClean="0">
                  <a:solidFill>
                    <a:prstClr val="black"/>
                  </a:solidFill>
                </a:rPr>
                <a:t>Zmrzlinu  musím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011636" y="3297178"/>
              <a:ext cx="1725152" cy="646331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3600" dirty="0">
                  <a:solidFill>
                    <a:prstClr val="black"/>
                  </a:solidFill>
                </a:rPr>
                <a:t>p</a:t>
              </a:r>
              <a:r>
                <a:rPr lang="cs-CZ" sz="3600" dirty="0" smtClean="0">
                  <a:solidFill>
                    <a:prstClr val="black"/>
                  </a:solidFill>
                </a:rPr>
                <a:t>omalu.</a:t>
              </a:r>
              <a:endParaRPr lang="cs-CZ" sz="3600" dirty="0">
                <a:solidFill>
                  <a:prstClr val="black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973306" y="2268161"/>
            <a:ext cx="14419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šové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9712" y="1700808"/>
            <a:ext cx="951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zat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5590981"/>
            <a:ext cx="302647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Při bouřce se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1700808"/>
            <a:ext cx="1529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b</a:t>
            </a:r>
            <a:r>
              <a:rPr lang="cs-CZ" sz="3200" dirty="0" err="1" smtClean="0">
                <a:solidFill>
                  <a:prstClr val="black"/>
                </a:solidFill>
              </a:rPr>
              <a:t>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skalo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91880" y="1700808"/>
            <a:ext cx="15075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tvání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27784" y="2233721"/>
            <a:ext cx="12137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ček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79072" y="2204864"/>
            <a:ext cx="1789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pl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noměr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88491">
            <a:off x="7485187" y="1306540"/>
            <a:ext cx="1225497" cy="1225497"/>
          </a:xfrm>
          <a:prstGeom prst="ellipse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755576" y="332656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Nahraď nevhodné výrazy ve větách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83490" y="2225123"/>
            <a:ext cx="347963" cy="586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59632" y="2276872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79912" y="1700808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32516" y="170080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692280" y="1683386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931255" y="2227152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2094273" y="2204864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958369" y="2708920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398529" y="2708920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198729" y="2708920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259632" y="2780928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694673" y="2204864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822465" y="2204864"/>
            <a:ext cx="317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046854" y="980728"/>
            <a:ext cx="5050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(doplň i-, y-, a potom klikni na nevhodný výraz)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580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000"/>
                            </p:stCondLst>
                            <p:childTnLst>
                              <p:par>
                                <p:cTn id="1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22" grpId="0" animBg="1"/>
      <p:bldP spid="6" grpId="0" animBg="1"/>
      <p:bldP spid="10" grpId="0" animBg="1"/>
      <p:bldP spid="17" grpId="0" animBg="1"/>
      <p:bldP spid="3" grpId="0" animBg="1"/>
      <p:bldP spid="21" grpId="0" animBg="1"/>
      <p:bldP spid="5" grpId="0"/>
      <p:bldP spid="30" grpId="0"/>
      <p:bldP spid="31" grpId="0"/>
      <p:bldP spid="32" grpId="0"/>
      <p:bldP spid="33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3340" y="725795"/>
            <a:ext cx="4746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DOPLŇTE y nebo i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499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Vodou se nemá </a:t>
            </a:r>
            <a:r>
              <a:rPr lang="cs-CZ" sz="3600" dirty="0" err="1" smtClean="0"/>
              <a:t>pl</a:t>
            </a:r>
            <a:r>
              <a:rPr lang="cs-CZ" sz="3600" dirty="0" smtClean="0"/>
              <a:t>  </a:t>
            </a:r>
            <a:r>
              <a:rPr lang="cs-CZ" sz="3600" dirty="0" err="1" smtClean="0"/>
              <a:t>tvat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1658" y="2906942"/>
            <a:ext cx="6413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/>
              <a:t>L  da vyšplhala na L  </a:t>
            </a:r>
            <a:r>
              <a:rPr lang="cs-CZ" sz="3600" dirty="0" err="1" smtClean="0"/>
              <a:t>sou</a:t>
            </a:r>
            <a:r>
              <a:rPr lang="cs-CZ" sz="3600" dirty="0" smtClean="0"/>
              <a:t> horu.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681028"/>
            <a:ext cx="77971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L  bor říkal, že starší  l  </a:t>
            </a:r>
            <a:r>
              <a:rPr lang="cs-CZ" sz="3600" dirty="0" err="1" smtClean="0"/>
              <a:t>dé</a:t>
            </a:r>
            <a:r>
              <a:rPr lang="cs-CZ" sz="3600" dirty="0" smtClean="0"/>
              <a:t> </a:t>
            </a:r>
            <a:r>
              <a:rPr lang="cs-CZ" sz="3600" dirty="0" err="1" smtClean="0"/>
              <a:t>nedosl</a:t>
            </a:r>
            <a:r>
              <a:rPr lang="cs-CZ" sz="3600" dirty="0" smtClean="0"/>
              <a:t>  </a:t>
            </a:r>
            <a:r>
              <a:rPr lang="cs-CZ" sz="3600" dirty="0" err="1" smtClean="0"/>
              <a:t>chají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455114"/>
            <a:ext cx="65409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V zimě jezdí mnoho l  </a:t>
            </a:r>
            <a:r>
              <a:rPr lang="cs-CZ" sz="3600" dirty="0" err="1" smtClean="0"/>
              <a:t>dí</a:t>
            </a:r>
            <a:r>
              <a:rPr lang="cs-CZ" sz="3600" dirty="0" smtClean="0"/>
              <a:t> l  </a:t>
            </a:r>
            <a:r>
              <a:rPr lang="cs-CZ" sz="3600" dirty="0" err="1" smtClean="0"/>
              <a:t>žovat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229200"/>
            <a:ext cx="58249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Trámy voru svazoval l  </a:t>
            </a:r>
            <a:r>
              <a:rPr lang="cs-CZ" sz="3600" dirty="0" err="1" smtClean="0"/>
              <a:t>kem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4538984" y="2708920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855369" y="350100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259064" y="580526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040785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092280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076056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403648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527358" y="350100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395536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48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93340" y="725795"/>
            <a:ext cx="47468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DOPLŇTE y nebo i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5450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Kávu si melem na ml  </a:t>
            </a:r>
            <a:r>
              <a:rPr lang="cs-CZ" sz="3600" dirty="0" err="1" smtClean="0"/>
              <a:t>nku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1658" y="2906942"/>
            <a:ext cx="74746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600" dirty="0" smtClean="0"/>
              <a:t>Při l  </a:t>
            </a:r>
            <a:r>
              <a:rPr lang="cs-CZ" sz="3600" dirty="0" err="1" smtClean="0"/>
              <a:t>žování</a:t>
            </a:r>
            <a:r>
              <a:rPr lang="cs-CZ" sz="3600" dirty="0" smtClean="0"/>
              <a:t> sem dostal křeč do l  </a:t>
            </a:r>
            <a:r>
              <a:rPr lang="cs-CZ" sz="3600" dirty="0" err="1" smtClean="0"/>
              <a:t>tka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681028"/>
            <a:ext cx="62767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err="1" smtClean="0"/>
              <a:t>Sl</a:t>
            </a:r>
            <a:r>
              <a:rPr lang="cs-CZ" sz="3600" dirty="0" smtClean="0"/>
              <a:t>  šel jsem, jak L  </a:t>
            </a:r>
            <a:r>
              <a:rPr lang="cs-CZ" sz="3600" dirty="0" err="1" smtClean="0"/>
              <a:t>nda</a:t>
            </a:r>
            <a:r>
              <a:rPr lang="cs-CZ" sz="3600" dirty="0" smtClean="0"/>
              <a:t> </a:t>
            </a:r>
            <a:r>
              <a:rPr lang="cs-CZ" sz="3600" dirty="0" err="1" smtClean="0"/>
              <a:t>vzl</a:t>
            </a:r>
            <a:r>
              <a:rPr lang="cs-CZ" sz="3600" dirty="0" smtClean="0"/>
              <a:t>  kala.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455114"/>
            <a:ext cx="59682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Kol  k máš </a:t>
            </a:r>
            <a:r>
              <a:rPr lang="cs-CZ" sz="3600" dirty="0" err="1" smtClean="0"/>
              <a:t>pl</a:t>
            </a:r>
            <a:r>
              <a:rPr lang="cs-CZ" sz="3600" dirty="0" smtClean="0"/>
              <a:t>  </a:t>
            </a:r>
            <a:r>
              <a:rPr lang="cs-CZ" sz="3600" dirty="0" err="1" smtClean="0"/>
              <a:t>šových</a:t>
            </a:r>
            <a:r>
              <a:rPr lang="cs-CZ" sz="3600" dirty="0" smtClean="0"/>
              <a:t> hraček?</a:t>
            </a:r>
            <a:endParaRPr lang="cs-CZ" sz="36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4971032" y="2708920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164288" y="350100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771232" y="5877272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491880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763688" y="5013176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796136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83968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514648" y="4221088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018704" y="3504744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3528" y="260648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41658" y="5301208"/>
            <a:ext cx="6932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L  </a:t>
            </a:r>
            <a:r>
              <a:rPr lang="cs-CZ" sz="3600" dirty="0" err="1" smtClean="0"/>
              <a:t>bí</a:t>
            </a:r>
            <a:r>
              <a:rPr lang="cs-CZ" sz="3600" dirty="0" smtClean="0"/>
              <a:t> se mi, když se prstýnek </a:t>
            </a:r>
            <a:r>
              <a:rPr lang="cs-CZ" sz="3600" dirty="0" err="1" smtClean="0"/>
              <a:t>bl</a:t>
            </a:r>
            <a:r>
              <a:rPr lang="cs-CZ" sz="3600" dirty="0" smtClean="0"/>
              <a:t>  </a:t>
            </a:r>
            <a:r>
              <a:rPr lang="cs-CZ" sz="3600" dirty="0" err="1" smtClean="0"/>
              <a:t>ští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cxnSp>
        <p:nvCxnSpPr>
          <p:cNvPr id="37" name="Přímá spojnice 36"/>
          <p:cNvCxnSpPr/>
          <p:nvPr/>
        </p:nvCxnSpPr>
        <p:spPr>
          <a:xfrm>
            <a:off x="1415074" y="5877272"/>
            <a:ext cx="393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49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1329</TotalTime>
  <Words>581</Words>
  <Application>Microsoft Office PowerPoint</Application>
  <PresentationFormat>Předvádění na obrazovce (4:3)</PresentationFormat>
  <Paragraphs>118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110</cp:revision>
  <dcterms:created xsi:type="dcterms:W3CDTF">2011-11-22T18:57:46Z</dcterms:created>
  <dcterms:modified xsi:type="dcterms:W3CDTF">2012-04-02T18:39:14Z</dcterms:modified>
</cp:coreProperties>
</file>