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sldIdLst>
    <p:sldId id="276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74" r:id="rId24"/>
    <p:sldId id="275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86D1"/>
    <a:srgbClr val="FF3300"/>
    <a:srgbClr val="79F856"/>
    <a:srgbClr val="7AF769"/>
    <a:srgbClr val="F47070"/>
    <a:srgbClr val="F15151"/>
    <a:srgbClr val="C981AC"/>
    <a:srgbClr val="F26E84"/>
    <a:srgbClr val="B876D2"/>
    <a:srgbClr val="79F5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993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91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919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669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524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0743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1480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909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177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5397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11114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87CBFB53-F2C2-4E72-92B2-55298DF436A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34644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54E8D-D940-497F-A3B8-933E10ED355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0897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0EA1-1F84-47AF-902D-E90E7138F36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73305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802824-52AE-44FE-8C3C-E510E43E881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33545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3C3AB-F350-4BE8-997B-A6E5F808E46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1340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F08B48-F84E-4F6C-9CC2-5DD9F64B5E2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79195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7F7682-A287-48BA-82F0-D5ABEB75F9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473853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249F83-7A6F-4DF5-920B-F48E1E01226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4667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C7D2FF-7630-40B9-90B0-18642756E43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853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953D1-A2BC-4E4B-BEA8-F0D8C2C53E9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1791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74E0BD-A66A-4075-9BD6-B7AC71FD6FD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216851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4C1D0-CC15-4592-95E0-D6A9E332344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001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9F3083-599E-4433-8AFB-C69CB22CD25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72002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16A06-43B3-423D-BF36-CE155A7F21D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1737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E02386-6086-4659-98EF-210687713AB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056958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8EBBB-294B-45C5-A8AA-B65D480475D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90620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FFC8EC-CDC5-432E-BFC5-04632C64075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08649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4A0C07-CB99-4EC0-BAB4-672BCAD30D8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12656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10A7D-81DA-4E3B-86CB-41F3E6151C7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96138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192E1-2FDA-43F7-AB2F-26E8D15CD5E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39472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82BB25-575C-40F9-B90B-FAD2B0304A0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13592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6EB753-EBB2-4337-95F0-5CB316CBF72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18077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166505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662262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5809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395662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7376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74640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93607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182813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151414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17098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198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6E84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EA526-EBB5-4002-A045-C4CAA2C95BC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64426-9FBB-46DC-9222-4D45E04B1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62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FA179AA-C925-4ED4-9DCB-1BD785F72C6F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655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3D5AA42-34ED-4C58-ABAB-F033A0C200DF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153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26E84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BEA526-EBB5-4002-A045-C4CAA2C95BCB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D64426-9FBB-46DC-9222-4D45E04B122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388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4.wdp"/><Relationship Id="rId5" Type="http://schemas.openxmlformats.org/officeDocument/2006/relationships/image" Target="../media/image6.png"/><Relationship Id="rId4" Type="http://schemas.openxmlformats.org/officeDocument/2006/relationships/audio" Target="../media/audio3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5.wdp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5" Type="http://schemas.microsoft.com/office/2007/relationships/hdphoto" Target="../media/hdphoto6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7.wdp"/><Relationship Id="rId5" Type="http://schemas.openxmlformats.org/officeDocument/2006/relationships/image" Target="../media/image9.png"/><Relationship Id="rId4" Type="http://schemas.openxmlformats.org/officeDocument/2006/relationships/audio" Target="../media/audio3.wav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hdphoto" Target="../media/hdphoto9.wdp"/><Relationship Id="rId3" Type="http://schemas.openxmlformats.org/officeDocument/2006/relationships/audio" Target="../media/audio1.wav"/><Relationship Id="rId7" Type="http://schemas.openxmlformats.org/officeDocument/2006/relationships/image" Target="../media/image11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8.wdp"/><Relationship Id="rId5" Type="http://schemas.openxmlformats.org/officeDocument/2006/relationships/image" Target="../media/image10.png"/><Relationship Id="rId4" Type="http://schemas.openxmlformats.org/officeDocument/2006/relationships/audio" Target="../media/audio3.wav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audio" Target="../media/audio1.wav"/><Relationship Id="rId7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0.wdp"/><Relationship Id="rId5" Type="http://schemas.openxmlformats.org/officeDocument/2006/relationships/image" Target="../media/image12.png"/><Relationship Id="rId4" Type="http://schemas.openxmlformats.org/officeDocument/2006/relationships/audio" Target="../media/audio3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2.wdp"/><Relationship Id="rId5" Type="http://schemas.openxmlformats.org/officeDocument/2006/relationships/image" Target="../media/image14.png"/><Relationship Id="rId4" Type="http://schemas.openxmlformats.org/officeDocument/2006/relationships/audio" Target="../media/audio3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5" Type="http://schemas.openxmlformats.org/officeDocument/2006/relationships/image" Target="../media/image15.png"/><Relationship Id="rId4" Type="http://schemas.openxmlformats.org/officeDocument/2006/relationships/audio" Target="../media/audio3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3.wdp"/><Relationship Id="rId5" Type="http://schemas.openxmlformats.org/officeDocument/2006/relationships/image" Target="../media/image16.png"/><Relationship Id="rId4" Type="http://schemas.openxmlformats.org/officeDocument/2006/relationships/audio" Target="../media/audio3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6" Type="http://schemas.microsoft.com/office/2007/relationships/hdphoto" Target="../media/hdphoto14.wdp"/><Relationship Id="rId5" Type="http://schemas.openxmlformats.org/officeDocument/2006/relationships/image" Target="../media/image17.png"/><Relationship Id="rId4" Type="http://schemas.openxmlformats.org/officeDocument/2006/relationships/audio" Target="../media/audio3.wav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1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0.xml"/><Relationship Id="rId4" Type="http://schemas.openxmlformats.org/officeDocument/2006/relationships/image" Target="../media/image2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4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smtClean="0">
                <a:solidFill>
                  <a:srgbClr val="003366"/>
                </a:solidFill>
                <a:latin typeface="Arial"/>
              </a:rPr>
              <a:t>:  VY_32_INOVACE_187_ČJ3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M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Vyjmenovaná slova po M – vyvození a prezentace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3.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3659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Žák se seznámí s řadou vyjmenovaných slov po M. Slova se objevují po jednom na listě, žák je seznámen s významem vyjmenovaného slova  a s jeho dalšími příbuznými slovy. Na tato slova vymýšlí vhodné věty, aby si uvědomil příbuznost k vyjmenovanému slovu /list č.3 - 17/. Na listu č.18 a 19 procvičuje řadu vyjmenovaných slov tak, jak následují za sebou. List číslo 20 a 21 je pracovní  list pro samostatnou práci žáků, řešení je přímo v prezentaci.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řadu vyjmenovaných slov po M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Prezentaci jsem použila při vyvození nové řady vyjmenovaných slov po M. Žáci aktivně vymýšleli věty na jednotlivá </a:t>
            </a:r>
            <a:r>
              <a:rPr lang="cs-CZ" sz="1400" smtClean="0">
                <a:latin typeface="Arial" charset="0"/>
                <a:cs typeface="Arial" charset="0"/>
              </a:rPr>
              <a:t>příbuzná slova.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</a:t>
            </a:r>
            <a:r>
              <a:rPr lang="cs-CZ" sz="1400" b="1" dirty="0" smtClean="0"/>
              <a:t>Ilustrace </a:t>
            </a:r>
            <a:r>
              <a:rPr lang="cs-CZ" sz="1400" b="1" u="sng" dirty="0" smtClean="0">
                <a:hlinkClick r:id="rId2"/>
              </a:rPr>
              <a:t>www.office.microsorft.com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19137342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26E84"/>
            </a:gs>
            <a:gs pos="64999">
              <a:srgbClr val="F0EBD5"/>
            </a:gs>
            <a:gs pos="100000">
              <a:srgbClr val="D1C39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44936" y="836712"/>
            <a:ext cx="6654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VYJMENOVANÁ SLOVA </a:t>
            </a:r>
            <a:endParaRPr lang="cs-CZ" sz="5400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84" y="2457252"/>
            <a:ext cx="1835844" cy="1835844"/>
          </a:xfrm>
          <a:prstGeom prst="ellipse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2385244"/>
            <a:ext cx="1835844" cy="1835844"/>
          </a:xfrm>
          <a:prstGeom prst="ellipse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071703" y="1916832"/>
            <a:ext cx="100059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PO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364778" y="2794570"/>
            <a:ext cx="2414444" cy="31547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9900" b="1" dirty="0" smtClean="0">
                <a:solidFill>
                  <a:prstClr val="black"/>
                </a:solidFill>
              </a:rPr>
              <a:t>M</a:t>
            </a:r>
            <a:endParaRPr lang="cs-CZ" sz="19900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0811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89231" l="0" r="100000">
                        <a14:foregroundMark x1="24308" y1="24000" x2="22769" y2="50769"/>
                        <a14:foregroundMark x1="8615" y1="41846" x2="20308" y2="38462"/>
                        <a14:foregroundMark x1="39385" y1="34769" x2="38462" y2="38154"/>
                        <a14:foregroundMark x1="38462" y1="29538" x2="38769" y2="33846"/>
                        <a14:foregroundMark x1="27385" y1="44308" x2="38154" y2="37538"/>
                        <a14:foregroundMark x1="33231" y1="51385" x2="44000" y2="52923"/>
                        <a14:foregroundMark x1="63692" y1="68000" x2="66462" y2="48615"/>
                        <a14:foregroundMark x1="62769" y1="64000" x2="72000" y2="50462"/>
                        <a14:foregroundMark x1="59692" y1="56308" x2="66769" y2="49846"/>
                        <a14:foregroundMark x1="68308" y1="74769" x2="69538" y2="75077"/>
                        <a14:foregroundMark x1="79385" y1="68923" x2="80000" y2="50154"/>
                        <a14:foregroundMark x1="60615" y1="26769" x2="61846" y2="36308"/>
                        <a14:foregroundMark x1="64308" y1="25231" x2="64923" y2="18154"/>
                        <a14:foregroundMark x1="36308" y1="26462" x2="35385" y2="21538"/>
                        <a14:foregroundMark x1="35692" y1="21231" x2="32308" y2="18154"/>
                        <a14:foregroundMark x1="72615" y1="16000" x2="82462" y2="21846"/>
                        <a14:foregroundMark x1="72000" y1="26769" x2="79385" y2="20923"/>
                        <a14:foregroundMark x1="10462" y1="73538" x2="15077" y2="72000"/>
                        <a14:foregroundMark x1="25846" y1="72923" x2="29846" y2="72923"/>
                        <a14:backgroundMark x1="52615" y1="62462" x2="46769" y2="25538"/>
                        <a14:backgroundMark x1="73846" y1="35385" x2="68615" y2="30154"/>
                        <a14:backgroundMark x1="68000" y1="18769" x2="66154" y2="27077"/>
                        <a14:backgroundMark x1="92308" y1="29538" x2="93538" y2="48923"/>
                        <a14:backgroundMark x1="83077" y1="42462" x2="84000" y2="44308"/>
                        <a14:backgroundMark x1="74462" y1="56308" x2="75077" y2="72308"/>
                        <a14:backgroundMark x1="75385" y1="48923" x2="74462" y2="49846"/>
                        <a14:backgroundMark x1="44923" y1="62462" x2="46769" y2="71385"/>
                        <a14:backgroundMark x1="34154" y1="63385" x2="35077" y2="70462"/>
                        <a14:backgroundMark x1="32923" y1="58154" x2="32308" y2="60000"/>
                        <a14:backgroundMark x1="10462" y1="60308" x2="8000" y2="61231"/>
                        <a14:backgroundMark x1="11385" y1="44308" x2="9231" y2="45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7" y="1268761"/>
            <a:ext cx="4464497" cy="4752528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548680"/>
            <a:ext cx="2651688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prstClr val="black"/>
                </a:solidFill>
              </a:rPr>
              <a:t>MY</a:t>
            </a:r>
            <a:endParaRPr lang="cs-CZ" sz="6600" b="1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39552" y="3277105"/>
            <a:ext cx="3816424" cy="2376264"/>
          </a:xfrm>
          <a:prstGeom prst="wedgeEllipseCallout">
            <a:avLst>
              <a:gd name="adj1" fmla="val 58543"/>
              <a:gd name="adj2" fmla="val -5577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MY JSME RODINA</a:t>
            </a:r>
            <a:endParaRPr lang="cs-CZ" sz="4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4411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510" y="548680"/>
            <a:ext cx="352853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prstClr val="black"/>
                </a:solidFill>
              </a:rPr>
              <a:t>MÝT</a:t>
            </a:r>
            <a:endParaRPr lang="cs-CZ" sz="6600" b="1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971600" y="3140968"/>
            <a:ext cx="3816424" cy="1872208"/>
          </a:xfrm>
          <a:prstGeom prst="wedgeEllipseCallout">
            <a:avLst>
              <a:gd name="adj1" fmla="val 101396"/>
              <a:gd name="adj2" fmla="val -91802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prstClr val="black"/>
                </a:solidFill>
              </a:rPr>
              <a:t>I BŘÍŠKO MUSÍME UMÝT</a:t>
            </a:r>
            <a:endParaRPr lang="cs-CZ" sz="4000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5517232"/>
            <a:ext cx="765145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umýt     umývadlo     umývárna     mýdlo     mydlit    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mycí     myčka     mýval (medvídek)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>
                        <a14:foregroundMark x1="54769" y1="5538" x2="68308" y2="6154"/>
                        <a14:foregroundMark x1="46769" y1="17538" x2="43077" y2="20308"/>
                        <a14:foregroundMark x1="20615" y1="67692" x2="21231" y2="96000"/>
                        <a14:foregroundMark x1="13538" y1="72923" x2="22154" y2="66462"/>
                        <a14:foregroundMark x1="12923" y1="74154" x2="10769" y2="83385"/>
                        <a14:foregroundMark x1="13538" y1="86154" x2="24308" y2="99077"/>
                        <a14:foregroundMark x1="21846" y1="82154" x2="52923" y2="97231"/>
                        <a14:foregroundMark x1="22769" y1="96923" x2="34462" y2="90462"/>
                        <a14:foregroundMark x1="33846" y1="95692" x2="38769" y2="94154"/>
                        <a14:foregroundMark x1="53538" y1="97231" x2="96000" y2="95385"/>
                        <a14:foregroundMark x1="73538" y1="92923" x2="99692" y2="84615"/>
                        <a14:foregroundMark x1="84308" y1="55385" x2="97846" y2="56308"/>
                        <a14:foregroundMark x1="91077" y1="54462" x2="98462" y2="53846"/>
                        <a14:foregroundMark x1="91692" y1="53846" x2="99385" y2="53231"/>
                        <a14:foregroundMark x1="96923" y1="56000" x2="94462" y2="97538"/>
                        <a14:foregroundMark x1="98462" y1="84615" x2="97231" y2="99077"/>
                        <a14:foregroundMark x1="35692" y1="68615" x2="56615" y2="63385"/>
                        <a14:foregroundMark x1="36615" y1="63692" x2="49231" y2="60000"/>
                        <a14:backgroundMark x1="48615" y1="6154" x2="12615" y2="54462"/>
                        <a14:backgroundMark x1="73231" y1="17231" x2="84923" y2="46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2170" r="3731"/>
          <a:stretch/>
        </p:blipFill>
        <p:spPr bwMode="auto">
          <a:xfrm>
            <a:off x="4904166" y="1412777"/>
            <a:ext cx="3827710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1432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5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166" y="404664"/>
            <a:ext cx="838966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prstClr val="black"/>
                </a:solidFill>
              </a:rPr>
              <a:t>MYSLET</a:t>
            </a:r>
            <a:r>
              <a:rPr lang="cs-CZ" sz="9600" dirty="0" smtClean="0">
                <a:solidFill>
                  <a:prstClr val="black"/>
                </a:solidFill>
              </a:rPr>
              <a:t>/</a:t>
            </a:r>
            <a:r>
              <a:rPr lang="cs-CZ" sz="9600" b="1" dirty="0" smtClean="0">
                <a:solidFill>
                  <a:prstClr val="black"/>
                </a:solidFill>
              </a:rPr>
              <a:t>MYSLIT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5517232"/>
            <a:ext cx="737080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mysl     myšlenka     smysl     přemýšlet     vymyslet</a:t>
            </a:r>
          </a:p>
          <a:p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yslivec     myslivna     průmysl     Přemysl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971600" y="2852936"/>
            <a:ext cx="3816424" cy="1872208"/>
          </a:xfrm>
          <a:prstGeom prst="wedgeEllipseCallout">
            <a:avLst>
              <a:gd name="adj1" fmla="val 77769"/>
              <a:gd name="adj2" fmla="val -100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NAD ÚKOLEM MUSÍM PŘEMÝŠLET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 rot="20254401">
            <a:off x="5738515" y="1899305"/>
            <a:ext cx="46865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55942" y="1844824"/>
            <a:ext cx="46865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 rot="1400837">
            <a:off x="6387841" y="1899889"/>
            <a:ext cx="468658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/>
                <a:gradFill>
                  <a:gsLst>
                    <a:gs pos="25000">
                      <a:srgbClr val="C0504D">
                        <a:satMod val="155000"/>
                      </a:srgbClr>
                    </a:gs>
                    <a:gs pos="100000">
                      <a:srgbClr val="C0504D">
                        <a:shade val="45000"/>
                        <a:satMod val="165000"/>
                      </a:srgb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?</a:t>
            </a:r>
            <a:endParaRPr lang="cs-CZ" sz="5400" b="1" spc="50" dirty="0">
              <a:ln w="11430"/>
              <a:gradFill>
                <a:gsLst>
                  <a:gs pos="25000">
                    <a:srgbClr val="C0504D">
                      <a:satMod val="155000"/>
                    </a:srgbClr>
                  </a:gs>
                  <a:gs pos="100000">
                    <a:srgbClr val="C0504D">
                      <a:shade val="45000"/>
                      <a:satMod val="165000"/>
                    </a:srgb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538" b="89538" l="0" r="100000">
                        <a14:backgroundMark x1="6462" y1="16308" x2="4000" y2="38769"/>
                        <a14:backgroundMark x1="44615" y1="62462" x2="40615" y2="51385"/>
                        <a14:backgroundMark x1="61231" y1="67692" x2="49231" y2="68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3533"/>
          <a:stretch/>
        </p:blipFill>
        <p:spPr bwMode="auto">
          <a:xfrm>
            <a:off x="5580113" y="2550016"/>
            <a:ext cx="3487912" cy="3410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30995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5737468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MÝLIT SE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5570076"/>
            <a:ext cx="70279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mylný      mýlka     omyl     zmýlit se     neomylný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971600" y="2852936"/>
            <a:ext cx="3816424" cy="1728192"/>
          </a:xfrm>
          <a:prstGeom prst="wedgeEllipseCallout">
            <a:avLst>
              <a:gd name="adj1" fmla="val 84812"/>
              <a:gd name="adj2" fmla="val 2662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TO JSEM ALE POPLETA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6588224" y="620688"/>
            <a:ext cx="1829916" cy="1008112"/>
          </a:xfrm>
          <a:prstGeom prst="cloudCallout">
            <a:avLst>
              <a:gd name="adj1" fmla="val 690"/>
              <a:gd name="adj2" fmla="val 104889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Žárovka lítá?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385" l="308" r="100000">
                        <a14:foregroundMark x1="9231" y1="33538" x2="28000" y2="32923"/>
                        <a14:foregroundMark x1="67385" y1="8000" x2="93231" y2="19385"/>
                        <a14:foregroundMark x1="44308" y1="54769" x2="43077" y2="47077"/>
                        <a14:foregroundMark x1="41231" y1="74154" x2="45538" y2="67692"/>
                        <a14:backgroundMark x1="23385" y1="4000" x2="4308" y2="21231"/>
                        <a14:backgroundMark x1="21231" y1="44615" x2="8000" y2="99692"/>
                        <a14:backgroundMark x1="26154" y1="45231" x2="24615" y2="94462"/>
                        <a14:backgroundMark x1="33231" y1="42769" x2="33231" y2="67385"/>
                        <a14:backgroundMark x1="59077" y1="44923" x2="60308" y2="73231"/>
                        <a14:backgroundMark x1="76923" y1="34462" x2="77846" y2="96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194704"/>
            <a:ext cx="3383657" cy="3383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50215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8981" y="332656"/>
            <a:ext cx="460510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b="1" dirty="0" smtClean="0">
                <a:solidFill>
                  <a:prstClr val="black"/>
                </a:solidFill>
              </a:rPr>
              <a:t>HMYZ</a:t>
            </a:r>
            <a:endParaRPr lang="cs-CZ" sz="66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58133" y="5517232"/>
            <a:ext cx="37939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hmyzí          hmyzožravec 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971600" y="2924944"/>
            <a:ext cx="3816424" cy="1728192"/>
          </a:xfrm>
          <a:prstGeom prst="wedgeEllipseCallout">
            <a:avLst>
              <a:gd name="adj1" fmla="val 67922"/>
              <a:gd name="adj2" fmla="val -15849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VŠAK JÁ TĚ CHYTÍM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31" b="89538" l="1231" r="99385">
                        <a14:foregroundMark x1="78769" y1="48308" x2="85846" y2="55692"/>
                        <a14:foregroundMark x1="85846" y1="47692" x2="85846" y2="44615"/>
                        <a14:foregroundMark x1="88000" y1="47077" x2="89231" y2="43385"/>
                        <a14:foregroundMark x1="88000" y1="27077" x2="88000" y2="27077"/>
                        <a14:backgroundMark x1="35385" y1="47077" x2="32000" y2="38769"/>
                        <a14:backgroundMark x1="22462" y1="60308" x2="20923" y2="64308"/>
                        <a14:backgroundMark x1="35385" y1="81846" x2="52923" y2="864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4446" y="1772817"/>
            <a:ext cx="4006026" cy="40060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8902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2915413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MYŠ</a:t>
            </a:r>
            <a:endParaRPr lang="cs-CZ" sz="60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69008" y="5517232"/>
            <a:ext cx="36510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myška      myšák      myší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827584" y="2852936"/>
            <a:ext cx="3816424" cy="1728192"/>
          </a:xfrm>
          <a:prstGeom prst="wedgeEllipseCallout">
            <a:avLst>
              <a:gd name="adj1" fmla="val 70472"/>
              <a:gd name="adj2" fmla="val 9748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JÁ TEN SÝR VYHRAJI !!!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88308" l="308" r="100000">
                        <a14:foregroundMark x1="33231" y1="13846" x2="36308" y2="17846"/>
                        <a14:foregroundMark x1="94462" y1="40308" x2="95385" y2="38769"/>
                        <a14:foregroundMark x1="35077" y1="56000" x2="39692" y2="52308"/>
                        <a14:foregroundMark x1="33846" y1="55385" x2="35077" y2="55692"/>
                        <a14:backgroundMark x1="74462" y1="63692" x2="77846" y2="4984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1052736"/>
            <a:ext cx="4320479" cy="460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9608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3593" y="414824"/>
            <a:ext cx="614065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HLEMÝŽĎ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43249" y="5517232"/>
            <a:ext cx="1476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hlemýždí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977434" y="2925247"/>
            <a:ext cx="3816424" cy="1728192"/>
          </a:xfrm>
          <a:prstGeom prst="wedgeEllipseCallout">
            <a:avLst>
              <a:gd name="adj1" fmla="val 60892"/>
              <a:gd name="adj2" fmla="val 561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MÁM NEJKRÁSNĚJŠÍ ULITU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6588224" y="1556792"/>
            <a:ext cx="2232248" cy="1152128"/>
          </a:xfrm>
          <a:prstGeom prst="cloudCallout">
            <a:avLst>
              <a:gd name="adj1" fmla="val 4430"/>
              <a:gd name="adj2" fmla="val 100374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Budu první!!!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231" b="96000" l="0" r="100000">
                        <a14:backgroundMark x1="13538" y1="55692" x2="23692" y2="36000"/>
                        <a14:backgroundMark x1="48615" y1="34769" x2="56923" y2="43077"/>
                        <a14:backgroundMark x1="79692" y1="34154" x2="84615" y2="24000"/>
                        <a14:backgroundMark x1="77538" y1="34462" x2="80308" y2="27385"/>
                        <a14:backgroundMark x1="75692" y1="34769" x2="79077" y2="28308"/>
                        <a14:backgroundMark x1="70462" y1="61846" x2="70462" y2="56923"/>
                        <a14:backgroundMark x1="70462" y1="67692" x2="72000" y2="71385"/>
                        <a14:backgroundMark x1="13538" y1="65231" x2="9538" y2="63692"/>
                        <a14:backgroundMark x1="14769" y1="64000" x2="14769" y2="64000"/>
                        <a14:backgroundMark x1="5538" y1="73846" x2="50769" y2="82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5658"/>
            <a:ext cx="4824839" cy="4824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7748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32656"/>
            <a:ext cx="409439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MÝTIT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022" y="5714092"/>
            <a:ext cx="6795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mýtina     vymýtit     vymýcený     Vysoké mýto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5724128" y="548680"/>
            <a:ext cx="2088232" cy="1008112"/>
          </a:xfrm>
          <a:prstGeom prst="cloudCallout">
            <a:avLst>
              <a:gd name="adj1" fmla="val 19327"/>
              <a:gd name="adj2" fmla="val 86541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Kdo to udělal?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95536" y="2924944"/>
            <a:ext cx="3312368" cy="1801561"/>
          </a:xfrm>
          <a:prstGeom prst="wedgeEllipseCallout">
            <a:avLst>
              <a:gd name="adj1" fmla="val 59700"/>
              <a:gd name="adj2" fmla="val -2237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MÝTINA JE VYKÁCENÝ LES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9692" l="0" r="100000">
                        <a14:backgroundMark x1="16615" y1="25846" x2="20923" y2="22769"/>
                        <a14:backgroundMark x1="8308" y1="26154" x2="5538" y2="27692"/>
                        <a14:backgroundMark x1="5846" y1="31077" x2="7077" y2="25846"/>
                        <a14:backgroundMark x1="6462" y1="12000" x2="12615" y2="2769"/>
                        <a14:backgroundMark x1="14154" y1="7077" x2="17846" y2="1538"/>
                        <a14:backgroundMark x1="20000" y1="6154" x2="22154" y2="2769"/>
                        <a14:backgroundMark x1="30154" y1="23385" x2="32923" y2="20308"/>
                        <a14:backgroundMark x1="32615" y1="10462" x2="31692" y2="2462"/>
                        <a14:backgroundMark x1="35077" y1="5231" x2="46154" y2="4923"/>
                        <a14:backgroundMark x1="48308" y1="4923" x2="50462" y2="2769"/>
                        <a14:backgroundMark x1="45846" y1="7385" x2="44923" y2="10462"/>
                        <a14:backgroundMark x1="42154" y1="22154" x2="45538" y2="21231"/>
                        <a14:backgroundMark x1="55077" y1="24000" x2="58462" y2="20308"/>
                        <a14:backgroundMark x1="57846" y1="12923" x2="60308" y2="3692"/>
                        <a14:backgroundMark x1="63692" y1="5846" x2="93231" y2="4615"/>
                        <a14:backgroundMark x1="72000" y1="14462" x2="75077" y2="4923"/>
                        <a14:backgroundMark x1="70462" y1="20923" x2="68308" y2="24923"/>
                        <a14:backgroundMark x1="79385" y1="30769" x2="84923" y2="23692"/>
                        <a14:backgroundMark x1="84000" y1="10462" x2="92923" y2="4615"/>
                        <a14:backgroundMark x1="90769" y1="8308" x2="92000" y2="7077"/>
                        <a14:backgroundMark x1="82769" y1="13846" x2="82769" y2="15385"/>
                        <a14:backgroundMark x1="83692" y1="20308" x2="83692" y2="19077"/>
                        <a14:backgroundMark x1="89846" y1="25846" x2="92308" y2="32000"/>
                        <a14:backgroundMark x1="90462" y1="24615" x2="94462" y2="2338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659" y="1845183"/>
            <a:ext cx="3779701" cy="3779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1042" r="100000">
                        <a14:foregroundMark x1="17708" y1="59375" x2="19792" y2="46875"/>
                        <a14:backgroundMark x1="28125" y1="2083" x2="0" y2="31250"/>
                        <a14:backgroundMark x1="64583" y1="10417" x2="56250" y2="0"/>
                        <a14:backgroundMark x1="46875" y1="9375" x2="30208" y2="7292"/>
                        <a14:backgroundMark x1="75000" y1="16667" x2="70833" y2="0"/>
                        <a14:backgroundMark x1="80208" y1="23958" x2="95833" y2="2083"/>
                        <a14:backgroundMark x1="73958" y1="85417" x2="83333" y2="77083"/>
                        <a14:backgroundMark x1="76042" y1="87500" x2="91667" y2="85417"/>
                        <a14:backgroundMark x1="10417" y1="35417" x2="0" y2="48958"/>
                        <a14:backgroundMark x1="7292" y1="48958" x2="19792" y2="937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808820"/>
            <a:ext cx="1764196" cy="1764196"/>
          </a:xfrm>
          <a:prstGeom prst="ellips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164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70808"/>
            <a:ext cx="6142772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ZAMYKAT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022" y="5714092"/>
            <a:ext cx="50372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zamykání     odmykání     odmykat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6732240" y="1412776"/>
            <a:ext cx="2088232" cy="1008112"/>
          </a:xfrm>
          <a:prstGeom prst="cloudCallout">
            <a:avLst>
              <a:gd name="adj1" fmla="val 1486"/>
              <a:gd name="adj2" fmla="val 141456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aby mě neutekl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683568" y="2924944"/>
            <a:ext cx="3312368" cy="1801561"/>
          </a:xfrm>
          <a:prstGeom prst="wedgeEllipseCallout">
            <a:avLst>
              <a:gd name="adj1" fmla="val 67229"/>
              <a:gd name="adj2" fmla="val 2419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ZAMKNI SI MNĚ !</a:t>
            </a:r>
            <a:endParaRPr lang="cs-CZ" sz="3200" dirty="0">
              <a:solidFill>
                <a:prstClr val="black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9895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7989" y="2407642"/>
            <a:ext cx="3528892" cy="3528892"/>
          </a:xfrm>
          <a:prstGeom prst="rect">
            <a:avLst/>
          </a:prstGeom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18750" r="97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440"/>
          <a:stretch/>
        </p:blipFill>
        <p:spPr bwMode="auto">
          <a:xfrm>
            <a:off x="7235722" y="3504322"/>
            <a:ext cx="1728766" cy="2228934"/>
          </a:xfrm>
          <a:prstGeom prst="flowChartPunchedCard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56777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70808"/>
            <a:ext cx="525195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SMÝKAT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022" y="5714092"/>
            <a:ext cx="67854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smyk     smyčka     smyčec     smýčit     průmysl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6228184" y="831632"/>
            <a:ext cx="2664296" cy="1085200"/>
          </a:xfrm>
          <a:prstGeom prst="cloudCallout">
            <a:avLst>
              <a:gd name="adj1" fmla="val -5975"/>
              <a:gd name="adj2" fmla="val 8650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Asi jsem dostal smyk</a:t>
            </a:r>
            <a:endParaRPr lang="cs-CZ" sz="2400" dirty="0">
              <a:solidFill>
                <a:prstClr val="black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8923" r="94462">
                        <a14:backgroundMark x1="11077" y1="60308" x2="34154" y2="89846"/>
                        <a14:backgroundMark x1="46769" y1="57231" x2="48615" y2="59385"/>
                        <a14:backgroundMark x1="79077" y1="57846" x2="89538" y2="68923"/>
                        <a14:backgroundMark x1="77538" y1="77846" x2="80308" y2="7476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8694" r="6972"/>
          <a:stretch/>
        </p:blipFill>
        <p:spPr bwMode="auto">
          <a:xfrm>
            <a:off x="5832027" y="2408469"/>
            <a:ext cx="2988445" cy="3520039"/>
          </a:xfrm>
          <a:prstGeom prst="round2SameRect">
            <a:avLst>
              <a:gd name="adj1" fmla="val 30121"/>
              <a:gd name="adj2" fmla="val 2432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187624" y="2564904"/>
            <a:ext cx="3629136" cy="1801561"/>
          </a:xfrm>
          <a:prstGeom prst="wedgeEllipseCallout">
            <a:avLst>
              <a:gd name="adj1" fmla="val 103909"/>
              <a:gd name="adj2" fmla="val -2508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PĚKNĚ TO SE MNOU SMÝKLO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8645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 animBg="1"/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9412" y="270808"/>
            <a:ext cx="6330900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DMÝCHAT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73022" y="5714092"/>
            <a:ext cx="37673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dmýchání       dmýchadlo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03" b="17354"/>
          <a:stretch/>
        </p:blipFill>
        <p:spPr bwMode="auto">
          <a:xfrm>
            <a:off x="4716016" y="2852936"/>
            <a:ext cx="3762561" cy="2720335"/>
          </a:xfrm>
          <a:prstGeom prst="round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438808" y="2708920"/>
            <a:ext cx="3629136" cy="1801561"/>
          </a:xfrm>
          <a:prstGeom prst="wedgeEllipseCallout">
            <a:avLst>
              <a:gd name="adj1" fmla="val 86906"/>
              <a:gd name="adj2" fmla="val 3021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KOVÁŘ POTŘEBUJE DMÝCHADLO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Obláček 5"/>
          <p:cNvSpPr/>
          <p:nvPr/>
        </p:nvSpPr>
        <p:spPr>
          <a:xfrm>
            <a:off x="6228184" y="1412776"/>
            <a:ext cx="2664296" cy="1085200"/>
          </a:xfrm>
          <a:prstGeom prst="cloudCallout">
            <a:avLst>
              <a:gd name="adj1" fmla="val 26356"/>
              <a:gd name="adj2" fmla="val 12802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Pořádně do toho fouknu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65486" y="5373216"/>
            <a:ext cx="1354986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dmýchadlo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>
            <a:stCxn id="3" idx="0"/>
          </p:cNvCxnSpPr>
          <p:nvPr/>
        </p:nvCxnSpPr>
        <p:spPr>
          <a:xfrm flipH="1" flipV="1">
            <a:off x="7560332" y="4510481"/>
            <a:ext cx="582647" cy="862735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485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34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  <p:bldP spid="6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94933" y="558840"/>
            <a:ext cx="5173211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CHMÝŘÍ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83719" y="5714092"/>
            <a:ext cx="40728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o</a:t>
            </a:r>
            <a:r>
              <a:rPr lang="cs-CZ" sz="2800" dirty="0" smtClean="0">
                <a:solidFill>
                  <a:prstClr val="black"/>
                </a:solidFill>
              </a:rPr>
              <a:t>chmýřený       ochmýřit se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08" b="100000" l="0" r="99385">
                        <a14:backgroundMark x1="27692" y1="43385" x2="23077" y2="37538"/>
                        <a14:backgroundMark x1="20000" y1="39385" x2="29538" y2="1538"/>
                        <a14:backgroundMark x1="21538" y1="16615" x2="27692" y2="6154"/>
                        <a14:backgroundMark x1="20615" y1="20308" x2="19692" y2="39077"/>
                        <a14:backgroundMark x1="23385" y1="36308" x2="48308" y2="3385"/>
                        <a14:backgroundMark x1="48615" y1="6462" x2="69846" y2="13846"/>
                        <a14:backgroundMark x1="51692" y1="15692" x2="74462" y2="35692"/>
                        <a14:backgroundMark x1="74154" y1="53538" x2="72923" y2="33231"/>
                        <a14:backgroundMark x1="74462" y1="54154" x2="76615" y2="53231"/>
                        <a14:backgroundMark x1="75077" y1="56000" x2="76308" y2="3692"/>
                        <a14:backgroundMark x1="25538" y1="68923" x2="17231" y2="73846"/>
                        <a14:backgroundMark x1="19077" y1="74154" x2="19077" y2="74154"/>
                        <a14:backgroundMark x1="21538" y1="80000" x2="17231" y2="81538"/>
                        <a14:backgroundMark x1="22769" y1="79692" x2="20308" y2="87385"/>
                        <a14:backgroundMark x1="19077" y1="90462" x2="18154" y2="88923"/>
                        <a14:backgroundMark x1="75692" y1="76923" x2="77846" y2="78154"/>
                        <a14:backgroundMark x1="75077" y1="80000" x2="78769" y2="79692"/>
                        <a14:backgroundMark x1="76000" y1="86462" x2="79385" y2="8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-7656" r="-9791" b="-11849"/>
          <a:stretch/>
        </p:blipFill>
        <p:spPr bwMode="auto">
          <a:xfrm>
            <a:off x="5056565" y="2564904"/>
            <a:ext cx="4268234" cy="4064799"/>
          </a:xfrm>
          <a:prstGeom prst="hexagon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1187624" y="2995591"/>
            <a:ext cx="3629136" cy="1801561"/>
          </a:xfrm>
          <a:prstGeom prst="wedgeEllipseCallout">
            <a:avLst>
              <a:gd name="adj1" fmla="val 76840"/>
              <a:gd name="adj2" fmla="val 18527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smtClean="0">
                <a:solidFill>
                  <a:prstClr val="black"/>
                </a:solidFill>
              </a:rPr>
              <a:t>MLÁĎATA </a:t>
            </a:r>
            <a:r>
              <a:rPr lang="cs-CZ" sz="3200" smtClean="0">
                <a:solidFill>
                  <a:prstClr val="black"/>
                </a:solidFill>
              </a:rPr>
              <a:t>PTÁKŮ </a:t>
            </a:r>
            <a:r>
              <a:rPr lang="cs-CZ" sz="3200" dirty="0" smtClean="0">
                <a:solidFill>
                  <a:prstClr val="black"/>
                </a:solidFill>
              </a:rPr>
              <a:t>MAJÍ CHMÝŘÍ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láček 7"/>
          <p:cNvSpPr/>
          <p:nvPr/>
        </p:nvSpPr>
        <p:spPr>
          <a:xfrm>
            <a:off x="5652120" y="1263680"/>
            <a:ext cx="2952328" cy="1085200"/>
          </a:xfrm>
          <a:prstGeom prst="cloudCallout">
            <a:avLst>
              <a:gd name="adj1" fmla="val 19390"/>
              <a:gd name="adj2" fmla="val 150727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Ale peří nám doroste</a:t>
            </a:r>
            <a:endParaRPr lang="cs-CZ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1028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7681" y="332656"/>
            <a:ext cx="88629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prstClr val="black"/>
                </a:solidFill>
              </a:rPr>
              <a:t>NACHOMÝTNOUT </a:t>
            </a:r>
            <a:endParaRPr lang="cs-CZ" sz="8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498068"/>
            <a:ext cx="21533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ochomýtat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8" y="1412776"/>
            <a:ext cx="126829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prstClr val="black"/>
                </a:solidFill>
              </a:rPr>
              <a:t>SE</a:t>
            </a:r>
            <a:endParaRPr lang="cs-CZ" sz="8800" b="1" dirty="0">
              <a:solidFill>
                <a:prstClr val="black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308" b="86462" l="0" r="100000">
                        <a14:foregroundMark x1="55692" y1="50462" x2="54154" y2="57846"/>
                        <a14:foregroundMark x1="73538" y1="60615" x2="77846" y2="77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392" b="11204"/>
          <a:stretch/>
        </p:blipFill>
        <p:spPr bwMode="auto">
          <a:xfrm>
            <a:off x="5056565" y="2982652"/>
            <a:ext cx="3646598" cy="2822612"/>
          </a:xfrm>
          <a:prstGeom prst="round2SameRect">
            <a:avLst>
              <a:gd name="adj1" fmla="val 43891"/>
              <a:gd name="adj2" fmla="val 0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láček 7"/>
          <p:cNvSpPr/>
          <p:nvPr/>
        </p:nvSpPr>
        <p:spPr>
          <a:xfrm>
            <a:off x="6300191" y="1702170"/>
            <a:ext cx="2592289" cy="1582814"/>
          </a:xfrm>
          <a:prstGeom prst="cloudCallout">
            <a:avLst>
              <a:gd name="adj1" fmla="val 4961"/>
              <a:gd name="adj2" fmla="val 108133"/>
            </a:avLst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prstClr val="black"/>
                </a:solidFill>
              </a:rPr>
              <a:t>Tak se tady ochomýtám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366800" y="2635551"/>
            <a:ext cx="3629136" cy="1801561"/>
          </a:xfrm>
          <a:prstGeom prst="wedgeEllipseCallout">
            <a:avLst>
              <a:gd name="adj1" fmla="val 93160"/>
              <a:gd name="adj2" fmla="val 18101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KDE SES TADY VZALA?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1154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3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50152" y="332656"/>
            <a:ext cx="6243697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 smtClean="0">
                <a:solidFill>
                  <a:prstClr val="black"/>
                </a:solidFill>
              </a:rPr>
              <a:t>LITOMYŠL</a:t>
            </a:r>
            <a:endParaRPr lang="cs-CZ" sz="115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535405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Litomyšlský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292" b="13077"/>
          <a:stretch/>
        </p:blipFill>
        <p:spPr bwMode="auto">
          <a:xfrm>
            <a:off x="4472262" y="2508650"/>
            <a:ext cx="3988170" cy="3107012"/>
          </a:xfrm>
          <a:prstGeom prst="roundRect">
            <a:avLst>
              <a:gd name="adj" fmla="val 25241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ný popisek 3"/>
          <p:cNvSpPr/>
          <p:nvPr/>
        </p:nvSpPr>
        <p:spPr>
          <a:xfrm>
            <a:off x="366800" y="2635551"/>
            <a:ext cx="3629136" cy="1801561"/>
          </a:xfrm>
          <a:prstGeom prst="wedgeEllipseCallout">
            <a:avLst>
              <a:gd name="adj1" fmla="val 66092"/>
              <a:gd name="adj2" fmla="val 19914"/>
            </a:avLst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BYLI JSTE V LITOMYŠLI?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0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7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9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0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1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7282351" y="2689756"/>
            <a:ext cx="626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1681644"/>
            <a:ext cx="748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mýt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373659" y="1772816"/>
            <a:ext cx="1142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myslet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1988840"/>
            <a:ext cx="1311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ýlit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204864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hmyz</a:t>
            </a:r>
            <a:endParaRPr lang="cs-CZ" sz="2800" dirty="0">
              <a:solidFill>
                <a:prstClr val="black"/>
              </a:solidFill>
            </a:endParaRPr>
          </a:p>
        </p:txBody>
      </p:sp>
      <p:cxnSp>
        <p:nvCxnSpPr>
          <p:cNvPr id="37" name="Přímá spojnice 36"/>
          <p:cNvCxnSpPr/>
          <p:nvPr/>
        </p:nvCxnSpPr>
        <p:spPr>
          <a:xfrm>
            <a:off x="899592" y="6237312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899592" y="5589240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043608" y="4941168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1005085" y="4417948"/>
            <a:ext cx="626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1984552" y="4417948"/>
            <a:ext cx="748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mýt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3085976" y="4417948"/>
            <a:ext cx="1142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myslet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581162" y="4417948"/>
            <a:ext cx="1311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m</a:t>
            </a:r>
            <a:r>
              <a:rPr lang="cs-CZ" sz="2800" dirty="0" smtClean="0">
                <a:solidFill>
                  <a:prstClr val="black"/>
                </a:solidFill>
              </a:rPr>
              <a:t>ýlit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245112" y="4437112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hmyz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2051720" y="3212976"/>
            <a:ext cx="764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551848" y="4437112"/>
            <a:ext cx="764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myš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5753154" y="2296036"/>
            <a:ext cx="1417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hlemýžď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971600" y="5036338"/>
            <a:ext cx="1417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hlemýžď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061387" y="3553852"/>
            <a:ext cx="9507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mýtit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2624597" y="5066020"/>
            <a:ext cx="9507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mýtit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11560" y="1863988"/>
            <a:ext cx="1379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zamykat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3810991" y="5066020"/>
            <a:ext cx="1379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zamykat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203848" y="3481844"/>
            <a:ext cx="1213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smýkat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425836" y="5066020"/>
            <a:ext cx="1213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smýkat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5724128" y="2996952"/>
            <a:ext cx="1441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dmýchat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875124" y="5036338"/>
            <a:ext cx="1441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dmýchat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524727" y="2473732"/>
            <a:ext cx="1175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chmýří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971600" y="5714092"/>
            <a:ext cx="1175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chmýří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923616" y="2780928"/>
            <a:ext cx="2728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nachomýtnout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174983" y="5714092"/>
            <a:ext cx="2728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nachomýtnout se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7003814" y="3429000"/>
            <a:ext cx="1384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Litomyšl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6931806" y="5714092"/>
            <a:ext cx="1384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Litomyšl</a:t>
            </a:r>
            <a:endParaRPr lang="cs-CZ" sz="28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824436" y="116632"/>
            <a:ext cx="7495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Seřaď vyjmenovaná slova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68" name="Obrázek 6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484" y="2910428"/>
            <a:ext cx="1382668" cy="1382668"/>
          </a:xfrm>
          <a:prstGeom prst="ellipse">
            <a:avLst/>
          </a:prstGeom>
        </p:spPr>
      </p:pic>
      <p:pic>
        <p:nvPicPr>
          <p:cNvPr id="69" name="Obrázek 6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251920"/>
            <a:ext cx="1382668" cy="1382668"/>
          </a:xfrm>
          <a:prstGeom prst="ellipse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670311" y="980728"/>
            <a:ext cx="18033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(klikni na slovo)</a:t>
            </a:r>
            <a:endParaRPr lang="cs-CZ" sz="20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161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1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75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75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500"/>
                            </p:stCondLst>
                            <p:childTnLst>
                              <p:par>
                                <p:cTn id="30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1" dur="175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17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7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750"/>
                            </p:stCondLst>
                            <p:childTnLst>
                              <p:par>
                                <p:cTn id="4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25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25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3" dur="175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75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75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750"/>
                            </p:stCondLst>
                            <p:childTnLst>
                              <p:par>
                                <p:cTn id="5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7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75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75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750"/>
                            </p:stCondLst>
                            <p:childTnLst>
                              <p:par>
                                <p:cTn id="7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75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2" dur="175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7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5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750"/>
                            </p:stCondLst>
                            <p:childTnLst>
                              <p:par>
                                <p:cTn id="92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75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3500"/>
                            </p:stCondLst>
                            <p:childTnLst>
                              <p:par>
                                <p:cTn id="98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9" dur="175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7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750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6" dur="175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750"/>
                            </p:stCondLst>
                            <p:childTnLst>
                              <p:par>
                                <p:cTn id="10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75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15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175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175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75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75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1750"/>
                            </p:stCondLst>
                            <p:childTnLst>
                              <p:par>
                                <p:cTn id="12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175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500"/>
                            </p:stCondLst>
                            <p:childTnLst>
                              <p:par>
                                <p:cTn id="132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3" dur="175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8" dur="17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75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175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1750"/>
                            </p:stCondLst>
                            <p:childTnLst>
                              <p:par>
                                <p:cTn id="14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1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75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3500"/>
                            </p:stCondLst>
                            <p:childTnLst>
                              <p:par>
                                <p:cTn id="149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0" dur="175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51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2" fill="hold">
                      <p:stCondLst>
                        <p:cond delay="0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5" dur="175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75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7" dur="175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750"/>
                            </p:stCondLst>
                            <p:childTnLst>
                              <p:par>
                                <p:cTn id="160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1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175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6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7" dur="175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6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9" fill="hold">
                      <p:stCondLst>
                        <p:cond delay="0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175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750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4" dur="175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1750"/>
                            </p:stCondLst>
                            <p:childTnLst>
                              <p:par>
                                <p:cTn id="17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1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175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3500"/>
                            </p:stCondLst>
                            <p:childTnLst>
                              <p:par>
                                <p:cTn id="183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4" dur="175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9" dur="175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75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1" dur="175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3" fill="hold">
                            <p:stCondLst>
                              <p:cond delay="1750"/>
                            </p:stCondLst>
                            <p:childTnLst>
                              <p:par>
                                <p:cTn id="19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1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75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0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1" dur="175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175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1750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8" dur="175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1750"/>
                            </p:stCondLst>
                            <p:childTnLst>
                              <p:par>
                                <p:cTn id="2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3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2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3750"/>
                            </p:stCondLst>
                            <p:childTnLst>
                              <p:par>
                                <p:cTn id="21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8" dur="175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175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75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75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27" fill="hold">
                            <p:stCondLst>
                              <p:cond delay="1750"/>
                            </p:stCondLst>
                            <p:childTnLst>
                              <p:par>
                                <p:cTn id="228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0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2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2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3" fill="hold">
                            <p:stCondLst>
                              <p:cond delay="3750"/>
                            </p:stCondLst>
                            <p:childTnLst>
                              <p:par>
                                <p:cTn id="23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5" dur="175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236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7" fill="hold">
                      <p:stCondLst>
                        <p:cond delay="0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175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1750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2" dur="175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174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1750"/>
                            </p:stCondLst>
                            <p:childTnLst>
                              <p:par>
                                <p:cTn id="2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7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2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9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0" fill="hold">
                            <p:stCondLst>
                              <p:cond delay="3750"/>
                            </p:stCondLst>
                            <p:childTnLst>
                              <p:par>
                                <p:cTn id="251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2" dur="175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B0F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3" grpId="0"/>
      <p:bldP spid="25" grpId="0"/>
      <p:bldP spid="27" grpId="0"/>
      <p:bldP spid="44" grpId="0"/>
      <p:bldP spid="44" grpId="1"/>
      <p:bldP spid="45" grpId="0"/>
      <p:bldP spid="45" grpId="1"/>
      <p:bldP spid="46" grpId="0"/>
      <p:bldP spid="46" grpId="1"/>
      <p:bldP spid="47" grpId="0"/>
      <p:bldP spid="47" grpId="1"/>
      <p:bldP spid="48" grpId="0"/>
      <p:bldP spid="48" grpId="1"/>
      <p:bldP spid="49" grpId="0"/>
      <p:bldP spid="50" grpId="0"/>
      <p:bldP spid="50" grpId="1"/>
      <p:bldP spid="51" grpId="0"/>
      <p:bldP spid="52" grpId="0"/>
      <p:bldP spid="52" grpId="1"/>
      <p:bldP spid="53" grpId="0"/>
      <p:bldP spid="54" grpId="0"/>
      <p:bldP spid="54" grpId="1"/>
      <p:bldP spid="55" grpId="0"/>
      <p:bldP spid="56" grpId="0"/>
      <p:bldP spid="56" grpId="1"/>
      <p:bldP spid="57" grpId="0"/>
      <p:bldP spid="58" grpId="0"/>
      <p:bldP spid="58" grpId="1"/>
      <p:bldP spid="59" grpId="0"/>
      <p:bldP spid="60" grpId="0"/>
      <p:bldP spid="60" grpId="1"/>
      <p:bldP spid="61" grpId="0"/>
      <p:bldP spid="62" grpId="0"/>
      <p:bldP spid="62" grpId="1"/>
      <p:bldP spid="63" grpId="0"/>
      <p:bldP spid="64" grpId="0"/>
      <p:bldP spid="64" grpId="1"/>
      <p:bldP spid="65" grpId="0"/>
      <p:bldP spid="66" grpId="0"/>
      <p:bldP spid="66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09787">
            <a:off x="5938476" y="1543952"/>
            <a:ext cx="1382668" cy="138266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577156" y="666562"/>
            <a:ext cx="798968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solidFill>
                  <a:prstClr val="black"/>
                </a:solidFill>
              </a:rPr>
              <a:t>Doplň řadu vyjmenovaných </a:t>
            </a:r>
          </a:p>
          <a:p>
            <a:r>
              <a:rPr lang="cs-CZ" sz="5400" dirty="0" smtClean="0">
                <a:solidFill>
                  <a:prstClr val="black"/>
                </a:solidFill>
              </a:rPr>
              <a:t>                 slov po</a:t>
            </a:r>
            <a:endParaRPr lang="cs-CZ" sz="5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0659" y="3212976"/>
            <a:ext cx="7694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72100" y="3212976"/>
            <a:ext cx="9092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mýt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77502" y="3212976"/>
            <a:ext cx="1454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myslet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454094" y="3212976"/>
            <a:ext cx="16783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0070C0"/>
                </a:solidFill>
              </a:rPr>
              <a:t>m</a:t>
            </a:r>
            <a:r>
              <a:rPr lang="cs-CZ" sz="3600" b="1" dirty="0" smtClean="0">
                <a:solidFill>
                  <a:srgbClr val="0070C0"/>
                </a:solidFill>
              </a:rPr>
              <a:t>ýlit se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4003092"/>
            <a:ext cx="117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hmyz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07161" y="3981061"/>
            <a:ext cx="9508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84152" y="3981061"/>
            <a:ext cx="1772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hlemýžď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31418" y="3981061"/>
            <a:ext cx="1206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mýtit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793208"/>
            <a:ext cx="1722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zamykat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78896" y="4749146"/>
            <a:ext cx="15529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smýkat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302592" y="4749146"/>
            <a:ext cx="1797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dmýchat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38862" y="5583324"/>
            <a:ext cx="14891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chmýří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5517232"/>
            <a:ext cx="3450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nachomýtnout se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371777" y="5517232"/>
            <a:ext cx="17783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Litomyšl</a:t>
            </a:r>
            <a:endParaRPr lang="cs-CZ" sz="3600" b="1" dirty="0">
              <a:solidFill>
                <a:srgbClr val="0070C0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755576" y="3789040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043608" y="6135588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799408" y="6093296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135112" y="5373216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32240" y="3789040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766960" y="4581128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423144" y="3789040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073613" y="4581128"/>
            <a:ext cx="868936" cy="0"/>
          </a:xfrm>
          <a:prstGeom prst="line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09787">
            <a:off x="1113940" y="1555116"/>
            <a:ext cx="1382668" cy="138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7357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7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7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7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7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7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7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7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7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7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7282351" y="2689756"/>
            <a:ext cx="6268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1681644"/>
            <a:ext cx="7487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mýt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373659" y="1772816"/>
            <a:ext cx="11425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myslet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1988840"/>
            <a:ext cx="13113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m</a:t>
            </a:r>
            <a:r>
              <a:rPr lang="cs-CZ" sz="2800" dirty="0" smtClean="0"/>
              <a:t>ýlit se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55976" y="2204864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hmyz</a:t>
            </a:r>
            <a:endParaRPr lang="cs-CZ" sz="2800" dirty="0"/>
          </a:p>
        </p:txBody>
      </p:sp>
      <p:cxnSp>
        <p:nvCxnSpPr>
          <p:cNvPr id="37" name="Přímá spojnice 36"/>
          <p:cNvCxnSpPr/>
          <p:nvPr/>
        </p:nvCxnSpPr>
        <p:spPr>
          <a:xfrm>
            <a:off x="899592" y="6237312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899592" y="5589240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043608" y="4941168"/>
            <a:ext cx="73448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2051720" y="3212976"/>
            <a:ext cx="7645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myš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53154" y="2296036"/>
            <a:ext cx="1417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hlemýžď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61387" y="3553852"/>
            <a:ext cx="9507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mýtit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11560" y="1863988"/>
            <a:ext cx="13792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zamykat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3203848" y="3481844"/>
            <a:ext cx="12136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smýkat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724128" y="2996952"/>
            <a:ext cx="1441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dmýchat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524727" y="2473732"/>
            <a:ext cx="11750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chmýří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2923616" y="2780928"/>
            <a:ext cx="27285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nachomýtnout se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7003814" y="3429000"/>
            <a:ext cx="1384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Litomyšl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824436" y="476672"/>
            <a:ext cx="74951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Seřaď vyjmenovaná slova</a:t>
            </a:r>
            <a:endParaRPr lang="cs-CZ" sz="5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18135" y="188640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578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7156" y="666562"/>
            <a:ext cx="798968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Doplň řadu vyjmenovaných </a:t>
            </a:r>
          </a:p>
          <a:p>
            <a:r>
              <a:rPr lang="cs-CZ" sz="5400" dirty="0" smtClean="0"/>
              <a:t>                 slov po M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72100" y="3212976"/>
            <a:ext cx="90928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mýt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003092"/>
            <a:ext cx="11741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hmyz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84152" y="3981061"/>
            <a:ext cx="17720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hlemýžď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793208"/>
            <a:ext cx="17223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zamykat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2592" y="4749146"/>
            <a:ext cx="17978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dmýchat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27784" y="5517232"/>
            <a:ext cx="34500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nachomýtnout se</a:t>
            </a:r>
            <a:endParaRPr lang="cs-CZ" sz="36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755576" y="3789040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979984" y="6135588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876256" y="6093296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991096" y="5373216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732240" y="3789040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699792" y="4509120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4355976" y="3789040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073613" y="4509120"/>
            <a:ext cx="86893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3918135" y="251356"/>
            <a:ext cx="1307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1459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989</TotalTime>
  <Words>468</Words>
  <Application>Microsoft Office PowerPoint</Application>
  <PresentationFormat>Předvádění na obrazovce (4:3)</PresentationFormat>
  <Paragraphs>149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21</vt:i4>
      </vt:variant>
    </vt:vector>
  </HeadingPairs>
  <TitlesOfParts>
    <vt:vector size="25" baseType="lpstr">
      <vt:lpstr>Motiv systému Office</vt:lpstr>
      <vt:lpstr>Kapsle</vt:lpstr>
      <vt:lpstr>1_Motiv systému Office</vt:lpstr>
      <vt:lpstr>2_Motiv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jelinkovi</cp:lastModifiedBy>
  <cp:revision>69</cp:revision>
  <dcterms:created xsi:type="dcterms:W3CDTF">2011-11-27T17:59:32Z</dcterms:created>
  <dcterms:modified xsi:type="dcterms:W3CDTF">2012-03-27T17:12:05Z</dcterms:modified>
</cp:coreProperties>
</file>