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3"/>
  </p:notesMasterIdLst>
  <p:sldIdLst>
    <p:sldId id="264" r:id="rId5"/>
    <p:sldId id="265" r:id="rId6"/>
    <p:sldId id="266" r:id="rId7"/>
    <p:sldId id="267" r:id="rId8"/>
    <p:sldId id="268" r:id="rId9"/>
    <p:sldId id="269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1E1C05-82EC-4CA9-93CB-1D58B82EB8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93E1AF-349D-49A3-982B-787D011A1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572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D6B2EBA-5128-49D1-A699-99DD0F8FBA3D}" type="slidenum">
              <a:rPr lang="cs-CZ">
                <a:solidFill>
                  <a:prstClr val="black"/>
                </a:solidFill>
              </a:rPr>
              <a:pPr eaLnBrk="1" hangingPunct="1"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77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938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992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51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687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28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912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752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335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766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4128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3E018869-7C01-4B70-91B7-6EC3C746372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5631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2A789B-36D2-4325-BDB4-37910299A44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1689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2A1786-ABC3-4869-848A-FC70010164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064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05CAC3-E2F6-4981-B6DC-34A5590AC30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95888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32B3A4-FECC-4412-9AEF-28A907307E8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4193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BCD98C-A356-46C2-A94A-38C63C2E084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50237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DFFD82-EC05-4A3C-960C-F049823A4AC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8525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D95B3F-BD71-411A-9C2A-549C1A7E888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4121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34BC21-65C6-4D44-9E04-A26B4C4CDA6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6154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C7FEEC-9CBC-4F36-B8BC-498336218B7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7610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14B2AF-A581-44BF-8DEF-3B1D4D83247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0046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CD0B6-5467-4280-86F0-135AF29F822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7173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C6F00-79FD-46A3-9143-E76603F6EF5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9553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3746B-60B5-405B-B9DB-ACA35FFE5FA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46178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38AB6-AEC2-4511-BE68-B7D52804503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9298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C1C431-8707-4009-BFF5-8B874ADF5AE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6346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35F6C-CE01-43FB-B9B3-B862F13E9C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52255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EB21C-272B-40AA-8143-AC026BB7700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4151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89E9A-28E0-42A5-904B-BBD2E100D9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61314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4F657-7B44-4EC7-91D5-27F72619510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61077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1FA22-8606-48E9-A8C2-E7FBA932210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9143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060F0-BAC7-4D2A-A9BD-333BC07F6AF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85896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4931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32618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60528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8985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849274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25693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93065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15176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37229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1495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E92FE-89FD-4093-A09F-88F1638C15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625CC-4DDA-452D-A31D-B4C102F697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849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26E84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0E92FE-89FD-4093-A09F-88F1638C151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3625CC-4DDA-452D-A31D-B4C102F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26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FDEC55E-23D3-4FBB-97AB-382928147BDC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211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89FB6D5-485A-4782-8D42-14A5D6E4653C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5960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26E84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0E92FE-89FD-4093-A09F-88F1638C15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3625CC-4DDA-452D-A31D-B4C102F697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553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3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VY_32_INOVACE_188_ČJ3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Rozlišujeme - příbuzná slova po M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Rozlišujeme význam slov příbuzných po M ve větách  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43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</a:t>
            </a:r>
            <a:r>
              <a:rPr lang="cs-CZ" sz="1400" b="1" dirty="0" smtClean="0">
                <a:latin typeface="Arial" charset="0"/>
                <a:cs typeface="Arial" charset="0"/>
              </a:rPr>
              <a:t> MATERIÁLEM</a:t>
            </a:r>
            <a:r>
              <a:rPr lang="cs-CZ" sz="1400" dirty="0" smtClean="0">
                <a:latin typeface="Arial" charset="0"/>
                <a:cs typeface="Arial" charset="0"/>
              </a:rPr>
              <a:t>: List </a:t>
            </a:r>
            <a:r>
              <a:rPr lang="cs-CZ" sz="1400" dirty="0" smtClean="0">
                <a:latin typeface="Arial" charset="0"/>
                <a:cs typeface="Arial" charset="0"/>
              </a:rPr>
              <a:t>č.4 slouží k prezentaci a vysvětlení významu stejných slov za pomocí daných vět</a:t>
            </a:r>
            <a:r>
              <a:rPr lang="cs-CZ" sz="1400" dirty="0" smtClean="0">
                <a:latin typeface="Arial" charset="0"/>
                <a:cs typeface="Arial" charset="0"/>
              </a:rPr>
              <a:t>. List </a:t>
            </a:r>
            <a:r>
              <a:rPr lang="cs-CZ" sz="1400" dirty="0" smtClean="0">
                <a:latin typeface="Arial" charset="0"/>
                <a:cs typeface="Arial" charset="0"/>
              </a:rPr>
              <a:t>č. 5 – č. 6 slouží  k procvičení příbuzných slov ve větách, žáci čtou postupně jednotlivé věty a předříkávají, jaké „ i</a:t>
            </a:r>
            <a:r>
              <a:rPr lang="cs-CZ" sz="1400" dirty="0" smtClean="0">
                <a:latin typeface="Arial" charset="0"/>
                <a:cs typeface="Arial" charset="0"/>
              </a:rPr>
              <a:t>, y</a:t>
            </a:r>
            <a:r>
              <a:rPr lang="cs-CZ" sz="1400" dirty="0" smtClean="0">
                <a:latin typeface="Arial" charset="0"/>
                <a:cs typeface="Arial" charset="0"/>
              </a:rPr>
              <a:t>“ tam patří, zdůvodňují svoje rozhodnutí  – následuje kontrola. List č. 7 – č.8 slouží jako pracovní list pro samostatnou práci. Řešení je přímo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 význam příbuzných slov a jejich důležitost při doplňování i/y po M.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Při společném doplňování na interaktivní tabuli žáci téměř neudělali chybu, přemýšleli a správně zdůvodňovali svá rozhodnutí, ovšem při práci v pracovním listě se ukázalo, kdo dával pozor při prezentaci a kdo ne.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443935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7378" y="885466"/>
            <a:ext cx="80092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prstClr val="black"/>
                </a:solidFill>
              </a:rPr>
              <a:t>VYJMENOVANÁ SLOVA  PO </a:t>
            </a:r>
            <a:r>
              <a:rPr lang="cs-CZ" sz="4800" b="1" dirty="0" smtClean="0">
                <a:solidFill>
                  <a:prstClr val="black"/>
                </a:solidFill>
              </a:rPr>
              <a:t>„M“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79464" y="2204864"/>
            <a:ext cx="65850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ROZLIŠUJEME</a:t>
            </a:r>
            <a:endParaRPr lang="cs-CZ" sz="88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3789" y="3959585"/>
            <a:ext cx="3816423" cy="20617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37120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96144"/>
          </a:xfrm>
        </p:spPr>
        <p:txBody>
          <a:bodyPr>
            <a:noAutofit/>
          </a:bodyPr>
          <a:lstStyle/>
          <a:p>
            <a:r>
              <a:rPr lang="cs-CZ" sz="11500" b="1" dirty="0" smtClean="0"/>
              <a:t>y</a:t>
            </a:r>
            <a:r>
              <a:rPr lang="cs-CZ" sz="8000" b="1" dirty="0" smtClean="0"/>
              <a:t>  </a:t>
            </a:r>
            <a:r>
              <a:rPr lang="cs-CZ" sz="6600" b="1" dirty="0" smtClean="0"/>
              <a:t>ne</a:t>
            </a:r>
            <a:r>
              <a:rPr lang="cs-CZ" sz="6600" b="1" dirty="0" smtClean="0">
                <a:solidFill>
                  <a:srgbClr val="FF0000"/>
                </a:solidFill>
              </a:rPr>
              <a:t>bo</a:t>
            </a:r>
            <a:r>
              <a:rPr lang="cs-CZ" sz="11500" b="1" dirty="0"/>
              <a:t> </a:t>
            </a:r>
            <a:r>
              <a:rPr lang="cs-CZ" sz="11500" b="1" dirty="0" smtClean="0">
                <a:solidFill>
                  <a:srgbClr val="FF0000"/>
                </a:solidFill>
              </a:rPr>
              <a:t>i</a:t>
            </a:r>
            <a:endParaRPr lang="cs-CZ" sz="115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80928"/>
            <a:ext cx="22794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my</a:t>
            </a:r>
            <a:r>
              <a:rPr lang="cs-CZ" sz="2800" dirty="0" smtClean="0">
                <a:solidFill>
                  <a:prstClr val="black"/>
                </a:solidFill>
              </a:rPr>
              <a:t> – všichni,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2780928"/>
            <a:ext cx="18646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mi </a:t>
            </a:r>
            <a:r>
              <a:rPr lang="cs-CZ" sz="2800" dirty="0" smtClean="0">
                <a:solidFill>
                  <a:srgbClr val="FF0000"/>
                </a:solidFill>
              </a:rPr>
              <a:t>– mně,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429000"/>
            <a:ext cx="3328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mýt </a:t>
            </a:r>
            <a:r>
              <a:rPr lang="cs-CZ" sz="2800" dirty="0" smtClean="0">
                <a:solidFill>
                  <a:prstClr val="black"/>
                </a:solidFill>
              </a:rPr>
              <a:t>– umývat něco,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3429000"/>
            <a:ext cx="31175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mít</a:t>
            </a:r>
            <a:r>
              <a:rPr lang="cs-CZ" sz="2800" dirty="0" smtClean="0">
                <a:solidFill>
                  <a:srgbClr val="FF0000"/>
                </a:solidFill>
              </a:rPr>
              <a:t> – něco vlastnit,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077072"/>
            <a:ext cx="3627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myla</a:t>
            </a:r>
            <a:r>
              <a:rPr lang="cs-CZ" sz="2800" dirty="0" smtClean="0">
                <a:solidFill>
                  <a:prstClr val="black"/>
                </a:solidFill>
              </a:rPr>
              <a:t> – něco umývala,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4077072"/>
            <a:ext cx="3289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milá</a:t>
            </a:r>
            <a:r>
              <a:rPr lang="cs-CZ" sz="2800" dirty="0" smtClean="0">
                <a:solidFill>
                  <a:srgbClr val="FF0000"/>
                </a:solidFill>
              </a:rPr>
              <a:t> – milá kočička,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1.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4725144"/>
            <a:ext cx="35279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prstClr val="black"/>
                </a:solidFill>
              </a:rPr>
              <a:t>m</a:t>
            </a:r>
            <a:r>
              <a:rPr lang="cs-CZ" sz="3600" b="1" dirty="0" smtClean="0">
                <a:solidFill>
                  <a:prstClr val="black"/>
                </a:solidFill>
              </a:rPr>
              <a:t>ýlí se</a:t>
            </a:r>
            <a:r>
              <a:rPr lang="cs-CZ" sz="2800" dirty="0" smtClean="0">
                <a:solidFill>
                  <a:prstClr val="black"/>
                </a:solidFill>
              </a:rPr>
              <a:t> – dělá chybu,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4725144"/>
            <a:ext cx="30684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milý</a:t>
            </a:r>
            <a:r>
              <a:rPr lang="cs-CZ" sz="2800" dirty="0" smtClean="0">
                <a:solidFill>
                  <a:srgbClr val="FF0000"/>
                </a:solidFill>
              </a:rPr>
              <a:t> – milý pejsek,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373216"/>
            <a:ext cx="30230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myji</a:t>
            </a:r>
            <a:r>
              <a:rPr lang="cs-CZ" sz="2800" dirty="0" smtClean="0">
                <a:solidFill>
                  <a:prstClr val="black"/>
                </a:solidFill>
              </a:rPr>
              <a:t> – já umývám,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5373216"/>
            <a:ext cx="3130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míjí</a:t>
            </a:r>
            <a:r>
              <a:rPr lang="cs-CZ" sz="2800" dirty="0" smtClean="0">
                <a:solidFill>
                  <a:srgbClr val="FF0000"/>
                </a:solidFill>
              </a:rPr>
              <a:t> – plyne, ubíhá,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801068"/>
            <a:ext cx="1835844" cy="1835844"/>
          </a:xfrm>
          <a:prstGeom prst="ellipse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604" y="945084"/>
            <a:ext cx="1835844" cy="183584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67618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DOPLŇTE „</a:t>
            </a:r>
            <a:r>
              <a:rPr lang="cs-CZ" sz="4800" b="1" dirty="0" smtClean="0">
                <a:solidFill>
                  <a:srgbClr val="FF0000"/>
                </a:solidFill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</a:rPr>
              <a:t>“ nebo „</a:t>
            </a:r>
            <a:r>
              <a:rPr lang="cs-CZ" sz="4800" b="1" dirty="0" smtClean="0">
                <a:solidFill>
                  <a:srgbClr val="FF0000"/>
                </a:solidFill>
              </a:rPr>
              <a:t>i</a:t>
            </a:r>
            <a:r>
              <a:rPr lang="cs-CZ" sz="4800" b="1" dirty="0" smtClean="0">
                <a:solidFill>
                  <a:prstClr val="black"/>
                </a:solidFill>
              </a:rPr>
              <a:t>“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95536" y="260648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a)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55576" y="3068960"/>
            <a:ext cx="4686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Anička si um  la ruce.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55576" y="2350621"/>
            <a:ext cx="55508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Chtěl bych m  t nový m  č.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5576" y="3790781"/>
            <a:ext cx="62505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Auta se na silnici m  jí vpravo.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55576" y="4510861"/>
            <a:ext cx="67127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M  , táta a já, jsme si um  </a:t>
            </a:r>
            <a:r>
              <a:rPr lang="cs-CZ" sz="3600" dirty="0" err="1" smtClean="0">
                <a:solidFill>
                  <a:prstClr val="black"/>
                </a:solidFill>
              </a:rPr>
              <a:t>li</a:t>
            </a:r>
            <a:r>
              <a:rPr lang="cs-CZ" sz="3600" dirty="0" smtClean="0">
                <a:solidFill>
                  <a:prstClr val="black"/>
                </a:solidFill>
              </a:rPr>
              <a:t> boty.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55576" y="5230941"/>
            <a:ext cx="58428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Dopis začínal: M  </a:t>
            </a:r>
            <a:r>
              <a:rPr lang="cs-CZ" sz="3600" dirty="0" err="1" smtClean="0">
                <a:solidFill>
                  <a:prstClr val="black"/>
                </a:solidFill>
              </a:rPr>
              <a:t>lý</a:t>
            </a:r>
            <a:r>
              <a:rPr lang="cs-CZ" sz="3600" dirty="0" smtClean="0">
                <a:solidFill>
                  <a:prstClr val="black"/>
                </a:solidFill>
              </a:rPr>
              <a:t> Ježíšku.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777480" y="234888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3726422" y="2955167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547096" y="2923203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5616672" y="234888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635896" y="3085086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835128" y="451086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730672" y="451086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4932040" y="3790781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52" name="Přímá spojnice 51"/>
          <p:cNvCxnSpPr/>
          <p:nvPr/>
        </p:nvCxnSpPr>
        <p:spPr>
          <a:xfrm>
            <a:off x="1691680" y="5086925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796136" y="508518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4899024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3635896" y="364502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Obrázek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9293" y="660758"/>
            <a:ext cx="1839109" cy="1839109"/>
          </a:xfrm>
          <a:prstGeom prst="ellipse">
            <a:avLst/>
          </a:prstGeom>
        </p:spPr>
      </p:pic>
      <p:sp>
        <p:nvSpPr>
          <p:cNvPr id="29" name="TextovéPole 28"/>
          <p:cNvSpPr txBox="1"/>
          <p:nvPr/>
        </p:nvSpPr>
        <p:spPr>
          <a:xfrm>
            <a:off x="4388992" y="5230941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4355976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30923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9" grpId="0"/>
      <p:bldP spid="43" grpId="0"/>
      <p:bldP spid="44" grpId="0"/>
      <p:bldP spid="47" grpId="0"/>
      <p:bldP spid="48" grpId="0"/>
      <p:bldP spid="49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DOPLŇTE „</a:t>
            </a:r>
            <a:r>
              <a:rPr lang="cs-CZ" sz="4800" b="1" dirty="0" smtClean="0">
                <a:solidFill>
                  <a:srgbClr val="FF0000"/>
                </a:solidFill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</a:rPr>
              <a:t>“ nebo „</a:t>
            </a:r>
            <a:r>
              <a:rPr lang="cs-CZ" sz="4800" b="1" dirty="0" smtClean="0">
                <a:solidFill>
                  <a:srgbClr val="FF0000"/>
                </a:solidFill>
              </a:rPr>
              <a:t>i</a:t>
            </a:r>
            <a:r>
              <a:rPr lang="cs-CZ" sz="4800" b="1" dirty="0" smtClean="0">
                <a:solidFill>
                  <a:prstClr val="black"/>
                </a:solidFill>
              </a:rPr>
              <a:t>“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55576" y="3068960"/>
            <a:ext cx="57687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Podej m   prosím tě m  </a:t>
            </a:r>
            <a:r>
              <a:rPr lang="cs-CZ" sz="3600" dirty="0" err="1" smtClean="0">
                <a:solidFill>
                  <a:prstClr val="black"/>
                </a:solidFill>
              </a:rPr>
              <a:t>dlo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55576" y="2350621"/>
            <a:ext cx="5700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Mam  </a:t>
            </a:r>
            <a:r>
              <a:rPr lang="cs-CZ" sz="3600" dirty="0" err="1" smtClean="0">
                <a:solidFill>
                  <a:prstClr val="black"/>
                </a:solidFill>
              </a:rPr>
              <a:t>nka</a:t>
            </a:r>
            <a:r>
              <a:rPr lang="cs-CZ" sz="3600" dirty="0" smtClean="0">
                <a:solidFill>
                  <a:prstClr val="black"/>
                </a:solidFill>
              </a:rPr>
              <a:t> je na mně m  </a:t>
            </a:r>
            <a:r>
              <a:rPr lang="cs-CZ" sz="3600" dirty="0" err="1" smtClean="0">
                <a:solidFill>
                  <a:prstClr val="black"/>
                </a:solidFill>
              </a:rPr>
              <a:t>lá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5576" y="3790781"/>
            <a:ext cx="56735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Při počítání jsem se </a:t>
            </a:r>
            <a:r>
              <a:rPr lang="cs-CZ" sz="3600" dirty="0" err="1" smtClean="0">
                <a:solidFill>
                  <a:prstClr val="black"/>
                </a:solidFill>
              </a:rPr>
              <a:t>zm</a:t>
            </a:r>
            <a:r>
              <a:rPr lang="cs-CZ" sz="3600" dirty="0" smtClean="0">
                <a:solidFill>
                  <a:prstClr val="black"/>
                </a:solidFill>
              </a:rPr>
              <a:t>  lil.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55576" y="4510861"/>
            <a:ext cx="7553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Včera jsem pomáhal um  vat nádobí.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55576" y="5230941"/>
            <a:ext cx="62296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Budeme m  t nové um  vadlo.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357794" y="234888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2306736" y="2955167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419872" y="5230941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763120" y="451086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ý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5403080" y="523094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5580112" y="379078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52" name="Přímá spojnice 51"/>
          <p:cNvCxnSpPr/>
          <p:nvPr/>
        </p:nvCxnSpPr>
        <p:spPr>
          <a:xfrm>
            <a:off x="5364088" y="5807005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763120" y="5109779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5547096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Obrázek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9293" y="660758"/>
            <a:ext cx="1839109" cy="1839109"/>
          </a:xfrm>
          <a:prstGeom prst="ellipse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395536" y="260648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b)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98154" y="234888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5547096" y="2955167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843808" y="306896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>
            <a:off x="2810792" y="3643283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5364088" y="3068960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5364088" y="3643283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314848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48269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9" grpId="0"/>
      <p:bldP spid="43" grpId="0"/>
      <p:bldP spid="47" grpId="0"/>
      <p:bldP spid="48" grpId="0"/>
      <p:bldP spid="49" grpId="0"/>
      <p:bldP spid="23" grpId="0"/>
      <p:bldP spid="25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DOPLŇTE „y“ nebo „i“</a:t>
            </a:r>
            <a:endParaRPr lang="cs-CZ" sz="4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5536" y="260648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55576" y="3068960"/>
            <a:ext cx="4686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Anička si um  la ruce.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55576" y="2350621"/>
            <a:ext cx="55508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Chtěl bych m  t nový m  č.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5576" y="3790781"/>
            <a:ext cx="62505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Auta se na silnici m  jí vpravo.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55576" y="4510861"/>
            <a:ext cx="67127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M  , táta a já, jsme si um  </a:t>
            </a:r>
            <a:r>
              <a:rPr lang="cs-CZ" sz="3600" dirty="0" err="1" smtClean="0"/>
              <a:t>li</a:t>
            </a:r>
            <a:r>
              <a:rPr lang="cs-CZ" sz="3600" dirty="0" smtClean="0"/>
              <a:t> boty.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55576" y="5230941"/>
            <a:ext cx="58428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Dopis začínal: M  </a:t>
            </a:r>
            <a:r>
              <a:rPr lang="cs-CZ" sz="3600" dirty="0" err="1" smtClean="0"/>
              <a:t>lý</a:t>
            </a:r>
            <a:r>
              <a:rPr lang="cs-CZ" sz="3600" dirty="0" smtClean="0"/>
              <a:t> Ježíšku.</a:t>
            </a:r>
            <a:endParaRPr lang="cs-CZ" sz="3600" dirty="0"/>
          </a:p>
        </p:txBody>
      </p:sp>
      <p:cxnSp>
        <p:nvCxnSpPr>
          <p:cNvPr id="40" name="Přímá spojnice 39"/>
          <p:cNvCxnSpPr/>
          <p:nvPr/>
        </p:nvCxnSpPr>
        <p:spPr>
          <a:xfrm>
            <a:off x="3726422" y="2955167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547096" y="2923203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691680" y="5086925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796136" y="508518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4899024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3635896" y="364502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355976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906204" y="260648"/>
            <a:ext cx="1331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137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DOPLŇTE „y“ nebo „i“</a:t>
            </a:r>
            <a:endParaRPr lang="cs-CZ" sz="4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55576" y="3068960"/>
            <a:ext cx="57687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Podej m   prosím tě m  </a:t>
            </a:r>
            <a:r>
              <a:rPr lang="cs-CZ" sz="3600" dirty="0" err="1" smtClean="0"/>
              <a:t>dlo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55576" y="2350621"/>
            <a:ext cx="5700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Mam  </a:t>
            </a:r>
            <a:r>
              <a:rPr lang="cs-CZ" sz="3600" dirty="0" err="1" smtClean="0"/>
              <a:t>nka</a:t>
            </a:r>
            <a:r>
              <a:rPr lang="cs-CZ" sz="3600" dirty="0" smtClean="0"/>
              <a:t> je na mně m  </a:t>
            </a:r>
            <a:r>
              <a:rPr lang="cs-CZ" sz="3600" dirty="0" err="1" smtClean="0"/>
              <a:t>lá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5576" y="3790781"/>
            <a:ext cx="56735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Při počítání jsem se </a:t>
            </a:r>
            <a:r>
              <a:rPr lang="cs-CZ" sz="3600" dirty="0" err="1" smtClean="0"/>
              <a:t>zm</a:t>
            </a:r>
            <a:r>
              <a:rPr lang="cs-CZ" sz="3600" dirty="0" smtClean="0"/>
              <a:t>  lil.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55576" y="4510861"/>
            <a:ext cx="7553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Včera jsem pomáhal um  vat nádobí.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55576" y="5230941"/>
            <a:ext cx="62296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Budeme m  t nové um  vadlo.</a:t>
            </a:r>
            <a:endParaRPr lang="cs-CZ" sz="3600" dirty="0"/>
          </a:p>
        </p:txBody>
      </p:sp>
      <p:cxnSp>
        <p:nvCxnSpPr>
          <p:cNvPr id="40" name="Přímá spojnice 39"/>
          <p:cNvCxnSpPr/>
          <p:nvPr/>
        </p:nvCxnSpPr>
        <p:spPr>
          <a:xfrm>
            <a:off x="2306736" y="2955167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5364088" y="5807005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763120" y="5109779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5547096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95536" y="260648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</a:t>
            </a:r>
            <a:endParaRPr lang="cs-CZ" sz="2800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5547096" y="2955167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810792" y="3643283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364088" y="3643283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314848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906204" y="260648"/>
            <a:ext cx="1331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165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314</TotalTime>
  <Words>492</Words>
  <Application>Microsoft Office PowerPoint</Application>
  <PresentationFormat>Předvádění na obrazovce (4:3)</PresentationFormat>
  <Paragraphs>79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Motiv systému Office</vt:lpstr>
      <vt:lpstr>Kapsle</vt:lpstr>
      <vt:lpstr>1_Motiv systému Office</vt:lpstr>
      <vt:lpstr>2_Motiv systému Office</vt:lpstr>
      <vt:lpstr>Prezentace aplikace PowerPoint</vt:lpstr>
      <vt:lpstr>POPIS MATERIÁLU</vt:lpstr>
      <vt:lpstr>Prezentace aplikace PowerPoint</vt:lpstr>
      <vt:lpstr>y  nebo i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21</cp:revision>
  <dcterms:created xsi:type="dcterms:W3CDTF">2011-11-28T18:46:01Z</dcterms:created>
  <dcterms:modified xsi:type="dcterms:W3CDTF">2012-04-02T18:44:07Z</dcterms:modified>
</cp:coreProperties>
</file>