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14"/>
  </p:notesMasterIdLst>
  <p:sldIdLst>
    <p:sldId id="264" r:id="rId5"/>
    <p:sldId id="265" r:id="rId6"/>
    <p:sldId id="266" r:id="rId7"/>
    <p:sldId id="267" r:id="rId8"/>
    <p:sldId id="268" r:id="rId9"/>
    <p:sldId id="269" r:id="rId10"/>
    <p:sldId id="261" r:id="rId11"/>
    <p:sldId id="262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4" autoAdjust="0"/>
    <p:restoredTop sz="94737" autoAdjust="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EA869E-D2AC-4A5E-BE24-85FD02FDF401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61CBE8-8D12-4B8C-BDC0-CEA98290EE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2682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ADE453B-F6A3-4141-8838-8A614BA35B0F}" type="slidenum">
              <a:rPr lang="cs-CZ">
                <a:solidFill>
                  <a:prstClr val="black"/>
                </a:solidFill>
              </a:rPr>
              <a:pPr eaLnBrk="1" hangingPunct="1"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66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268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4212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8704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3056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0275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2999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1936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023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893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15615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cs-CZ" sz="2400" smtClean="0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cs-CZ" sz="2400" smtClean="0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mtClean="0">
                <a:solidFill>
                  <a:srgbClr val="003366"/>
                </a:solidFill>
              </a:endParaRPr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mtClean="0">
                <a:solidFill>
                  <a:srgbClr val="003366"/>
                </a:solidFill>
              </a:endParaRPr>
            </a:p>
          </p:txBody>
        </p:sp>
      </p:grpSp>
      <p:sp>
        <p:nvSpPr>
          <p:cNvPr id="1332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3324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A08B5073-8EB9-4472-991B-3705DD202981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3318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483BB4-8BAE-404C-A413-A99E264070BD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2317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8C324-8633-4E13-9EB9-28A7BE60919E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7932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E34F5-EBC9-4C07-BE97-627AC76677F4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0598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FBF1C5-2EC5-4A04-958E-A91E4F49DDDA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1920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E8C297-19C5-496E-B8BD-8DEB4B3C65DF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5380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A4FA6A-7434-4471-945B-3EBD6BCF18F4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226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54A9A0-FE33-4480-9A50-65E1C5C44305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2179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258CD-88BF-44DE-8C25-C2E1DED37E9D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2788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CB4E4E-F16D-40BD-B1C2-E294CFCD5654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4504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75BA6C-6F36-45E5-9D30-9FA536DD6253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7188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8924A-75DD-4938-9587-E72C252B24E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4406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75D2A-82B6-4D5A-B90B-64C3089EC2B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0869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B8101-8B99-45A3-9F66-409A9C600C5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2293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8D5FF-6693-4CF1-908A-8EEF4E59538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0201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73C11-30B7-42AF-8787-1F86F036AF2D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8678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ABB7F-F7BC-4639-B432-1726C5C3C1C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5621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AF77C-044B-4E14-8171-6A61D6B0D6A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7311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FD419-6674-44BC-9A0A-E209DA932BE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9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1CBDB-C88A-4329-A7B7-E06CA0604F7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2278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3223B-E705-47E9-8283-F8A80734861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7256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26BD9-6645-45CB-B007-A2ABAE73EFA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7151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20948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30242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76354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0374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9868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9752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56369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06984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796162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22406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B476-3C8F-46D1-9188-4F466D49B1D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F0E1B-364F-45EA-8D83-0349A2EE134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331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26E84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DB476-3C8F-46D1-9188-4F466D49B1D0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F0E1B-364F-45EA-8D83-0349A2EE1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1768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03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  <p:sp>
            <p:nvSpPr>
              <p:cNvPr id="103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034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  <p:sp>
            <p:nvSpPr>
              <p:cNvPr id="1035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2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123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123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6932BD-2CE3-4CC2-8362-A3ABB32A06FC}" type="slidenum">
              <a:rPr lang="cs-CZ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771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42A63A-8856-43B1-B1B8-7E284C43BFA3}" type="slidenum">
              <a:rPr lang="cs-CZ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059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26E84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DB476-3C8F-46D1-9188-4F466D49B1D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F0E1B-364F-45EA-8D83-0349A2EE134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83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rft.com/" TargetMode="External"/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2.JPG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3.wav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0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audio" Target="../media/audio4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7" Type="http://schemas.openxmlformats.org/officeDocument/2006/relationships/image" Target="../media/image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5.png"/><Relationship Id="rId5" Type="http://schemas.openxmlformats.org/officeDocument/2006/relationships/image" Target="../media/image2.JPG"/><Relationship Id="rId4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620713"/>
            <a:ext cx="7642225" cy="146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32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cs-CZ" sz="1200" dirty="0" smtClean="0">
              <a:solidFill>
                <a:srgbClr val="003366"/>
              </a:solidFill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OZNAČENÍ MATERIÁLU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 VY_32_INOVACE_189_ČJ3</a:t>
            </a:r>
            <a:endParaRPr lang="cs-CZ" sz="1200" dirty="0" smtClean="0">
              <a:solidFill>
                <a:srgbClr val="FF0000"/>
              </a:solidFill>
              <a:latin typeface="Arial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NÁZEV VZDĚLÁVACÍHO MATERIÁLU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Procvičujeme - příbuzná  slova po M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cs-CZ" sz="1200" dirty="0" smtClean="0">
              <a:solidFill>
                <a:srgbClr val="003366"/>
              </a:solidFill>
              <a:latin typeface="Arial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NÁZEV ŠKOLY: Základní škola a Mateřská škola, Hevlín, příspěvková organizace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CÍSLO PROJEKTU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CZ.1.07/1.4.00/21.2193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KLÍČOVÁ AKTIVITA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III/2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cs-CZ" sz="1200" dirty="0" smtClean="0">
              <a:solidFill>
                <a:srgbClr val="003366"/>
              </a:solidFill>
              <a:latin typeface="Arial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TÉMA HODINY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Procvičujeme význam slov příbuzných </a:t>
            </a:r>
            <a:r>
              <a:rPr lang="cs-CZ" sz="1200" dirty="0">
                <a:solidFill>
                  <a:srgbClr val="003366"/>
                </a:solidFill>
                <a:latin typeface="Arial"/>
              </a:rPr>
              <a:t> 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po M ve větách  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ROČNÍK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3.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PŘEDMĚT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Český jazyk</a:t>
            </a:r>
            <a:endParaRPr lang="cs-CZ" sz="1200" dirty="0" smtClean="0">
              <a:solidFill>
                <a:srgbClr val="FF0000"/>
              </a:solidFill>
              <a:latin typeface="Arial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AUTOR  MATERIÁLU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Mgr. Marie Jelínková</a:t>
            </a:r>
            <a:endParaRPr lang="cs-CZ" sz="1200" dirty="0" smtClean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258888" y="5589588"/>
            <a:ext cx="72009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sz="1200" i="1" smtClean="0">
              <a:solidFill>
                <a:srgbClr val="003366"/>
              </a:solidFill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cs-CZ" sz="1200" smtClean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40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762000"/>
            <a:ext cx="7924800" cy="866775"/>
          </a:xfrm>
        </p:spPr>
        <p:txBody>
          <a:bodyPr/>
          <a:lstStyle/>
          <a:p>
            <a:pPr eaLnBrk="1" hangingPunct="1"/>
            <a:r>
              <a:rPr lang="cs-CZ" sz="2800" dirty="0" smtClean="0">
                <a:latin typeface="Arial" charset="0"/>
                <a:cs typeface="Arial" charset="0"/>
              </a:rPr>
              <a:t>POPIS MATERIÁLU</a:t>
            </a:r>
            <a:endParaRPr lang="cs-CZ" dirty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63613" y="1806575"/>
            <a:ext cx="7693025" cy="3941763"/>
          </a:xfrm>
        </p:spPr>
        <p:txBody>
          <a:bodyPr/>
          <a:lstStyle/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1400" dirty="0" smtClean="0">
                <a:latin typeface="Arial" charset="0"/>
                <a:cs typeface="Arial" charset="0"/>
              </a:rPr>
              <a:t>: prezentace v PowerPointu</a:t>
            </a: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1400" dirty="0" smtClean="0">
                <a:latin typeface="Arial" charset="0"/>
                <a:cs typeface="Arial" charset="0"/>
              </a:rPr>
              <a:t>:  </a:t>
            </a:r>
            <a:r>
              <a:rPr lang="cs-CZ" sz="1400" dirty="0" err="1" smtClean="0">
                <a:latin typeface="Arial" charset="0"/>
                <a:cs typeface="Arial" charset="0"/>
              </a:rPr>
              <a:t>Prv</a:t>
            </a:r>
            <a:endParaRPr lang="cs-CZ" sz="1400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POPIS PRÁCE S </a:t>
            </a:r>
            <a:r>
              <a:rPr lang="cs-CZ" sz="1400" b="1" dirty="0" smtClean="0">
                <a:latin typeface="Arial" charset="0"/>
                <a:cs typeface="Arial" charset="0"/>
              </a:rPr>
              <a:t> MATERIÁLEM</a:t>
            </a:r>
            <a:r>
              <a:rPr lang="cs-CZ" sz="1400" dirty="0" smtClean="0">
                <a:latin typeface="Arial" charset="0"/>
                <a:cs typeface="Arial" charset="0"/>
              </a:rPr>
              <a:t>: List  č.4 </a:t>
            </a:r>
            <a:r>
              <a:rPr lang="cs-CZ" sz="1400" dirty="0" smtClean="0">
                <a:latin typeface="Arial" charset="0"/>
                <a:cs typeface="Arial" charset="0"/>
              </a:rPr>
              <a:t>- 6 slouží k procvičení a vysvětlení významu příbuzných slov za pomoci daných vět. Žáci čtou postupně jednotlivé věty a předříkávají, jaké „ i</a:t>
            </a:r>
            <a:r>
              <a:rPr lang="cs-CZ" sz="1400" dirty="0" smtClean="0">
                <a:latin typeface="Arial" charset="0"/>
                <a:cs typeface="Arial" charset="0"/>
              </a:rPr>
              <a:t>, y</a:t>
            </a:r>
            <a:r>
              <a:rPr lang="cs-CZ" sz="1400" dirty="0" smtClean="0">
                <a:latin typeface="Arial" charset="0"/>
                <a:cs typeface="Arial" charset="0"/>
              </a:rPr>
              <a:t>“ tam patří a zdůvodňují svoje rozhodnutí  – následuje kontrola. Na listu č. 5 žáci nejprve doplňují a zdůvodňují i</a:t>
            </a:r>
            <a:r>
              <a:rPr lang="cs-CZ" sz="1400" dirty="0" smtClean="0">
                <a:latin typeface="Arial" charset="0"/>
                <a:cs typeface="Arial" charset="0"/>
              </a:rPr>
              <a:t>, y</a:t>
            </a:r>
            <a:r>
              <a:rPr lang="cs-CZ" sz="1400" dirty="0" smtClean="0">
                <a:latin typeface="Arial" charset="0"/>
                <a:cs typeface="Arial" charset="0"/>
              </a:rPr>
              <a:t>, potom vybírají vhodné slovo do věty. List č. 7 – č. 9 slouží jako pracovní list pro samostatnou práci. Řešení je přímo v prezentaci.</a:t>
            </a: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OČEKÁVANÝ VÝSTUP</a:t>
            </a:r>
            <a:r>
              <a:rPr lang="cs-CZ" sz="1400" dirty="0" smtClean="0">
                <a:latin typeface="Arial" charset="0"/>
                <a:cs typeface="Arial" charset="0"/>
              </a:rPr>
              <a:t>: Žáci si procvičí  význam příbuzných slov a jejich důležitost při doplňování i/y po M, naučí se zdůvodňovat svoje rozhodnutí.</a:t>
            </a: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ZKUŠENOST S PILOTÁŽÍ: </a:t>
            </a:r>
            <a:r>
              <a:rPr lang="cs-CZ" sz="1400" dirty="0" smtClean="0">
                <a:latin typeface="Arial" charset="0"/>
                <a:cs typeface="Arial" charset="0"/>
              </a:rPr>
              <a:t>Cvičení bylo pro žáky zajímavé, pracovali nejdříve v pracovních listech, pak si práce náhodně rozdělili a kontrolovali podle prezentace na tabuli. Jednotlivci doplňovali a zdůvodňovali správné i</a:t>
            </a:r>
            <a:r>
              <a:rPr lang="cs-CZ" sz="1400" dirty="0" smtClean="0">
                <a:latin typeface="Arial" charset="0"/>
                <a:cs typeface="Arial" charset="0"/>
              </a:rPr>
              <a:t>, í, y, ý </a:t>
            </a:r>
            <a:r>
              <a:rPr lang="cs-CZ" sz="1400" dirty="0" smtClean="0">
                <a:latin typeface="Arial" charset="0"/>
                <a:cs typeface="Arial" charset="0"/>
              </a:rPr>
              <a:t>na interaktivní tabuli. Několik žáků chybovalo, protože špatně zdůvodňovali příbuznost k jednotlivým vyjmenovaným slovům.</a:t>
            </a:r>
            <a:endParaRPr lang="cs-CZ" sz="1400" b="1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cs-CZ" sz="1400" b="1" i="1" dirty="0" smtClean="0">
                <a:latin typeface="Arial" charset="0"/>
                <a:cs typeface="Arial" charset="0"/>
              </a:rPr>
              <a:t>ZDROJ</a:t>
            </a:r>
            <a:r>
              <a:rPr lang="cs-CZ" sz="1400" dirty="0" smtClean="0">
                <a:latin typeface="Arial" charset="0"/>
                <a:cs typeface="Arial" charset="0"/>
              </a:rPr>
              <a:t>: </a:t>
            </a:r>
            <a:r>
              <a:rPr lang="cs-CZ" sz="1400" b="1" dirty="0" smtClean="0"/>
              <a:t>Ilustrace </a:t>
            </a:r>
            <a:r>
              <a:rPr lang="cs-CZ" sz="1400" b="1" u="sng" dirty="0" smtClean="0">
                <a:hlinkClick r:id="rId2"/>
              </a:rPr>
              <a:t>www.office.microsorft.com</a:t>
            </a:r>
            <a:endParaRPr lang="cs-CZ" sz="14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cs-CZ" sz="1200" dirty="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cs-CZ" sz="1000" dirty="0" smtClean="0"/>
          </a:p>
        </p:txBody>
      </p:sp>
    </p:spTree>
    <p:extLst>
      <p:ext uri="{BB962C8B-B14F-4D97-AF65-F5344CB8AC3E}">
        <p14:creationId xmlns:p14="http://schemas.microsoft.com/office/powerpoint/2010/main" val="40367935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4861" y="885466"/>
            <a:ext cx="81342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prstClr val="black"/>
                </a:solidFill>
              </a:rPr>
              <a:t>VYJMENOVANÁ</a:t>
            </a:r>
            <a:r>
              <a:rPr lang="cs-CZ" sz="5400" dirty="0" smtClean="0">
                <a:solidFill>
                  <a:prstClr val="black"/>
                </a:solidFill>
              </a:rPr>
              <a:t> </a:t>
            </a:r>
            <a:r>
              <a:rPr lang="cs-CZ" sz="4800" dirty="0" smtClean="0">
                <a:solidFill>
                  <a:prstClr val="black"/>
                </a:solidFill>
              </a:rPr>
              <a:t>SLOVA  PO  „M“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302419" y="2276872"/>
            <a:ext cx="653916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b="1" dirty="0" smtClean="0">
                <a:solidFill>
                  <a:srgbClr val="FF0000"/>
                </a:solidFill>
              </a:rPr>
              <a:t>PROCVIČUJTE</a:t>
            </a:r>
            <a:endParaRPr lang="cs-CZ" sz="8800" b="1" dirty="0">
              <a:solidFill>
                <a:srgbClr val="FF0000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3789" y="3959585"/>
            <a:ext cx="3816423" cy="2061703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53934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21494"/>
            <a:ext cx="532229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prstClr val="black"/>
                </a:solidFill>
              </a:rPr>
              <a:t>DOPLŇTE </a:t>
            </a:r>
            <a:r>
              <a:rPr lang="cs-CZ" sz="5400" b="1" dirty="0" smtClean="0">
                <a:solidFill>
                  <a:srgbClr val="FF0000"/>
                </a:solidFill>
              </a:rPr>
              <a:t>y</a:t>
            </a:r>
            <a:r>
              <a:rPr lang="cs-CZ" sz="5400" b="1" dirty="0" smtClean="0">
                <a:solidFill>
                  <a:prstClr val="black"/>
                </a:solidFill>
              </a:rPr>
              <a:t> nebo </a:t>
            </a:r>
            <a:r>
              <a:rPr lang="cs-CZ" sz="5400" b="1" dirty="0" smtClean="0">
                <a:solidFill>
                  <a:srgbClr val="FF0000"/>
                </a:solidFill>
              </a:rPr>
              <a:t>i</a:t>
            </a:r>
            <a:endParaRPr lang="cs-CZ" sz="5400" b="1" dirty="0">
              <a:solidFill>
                <a:srgbClr val="FF000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869811"/>
            <a:ext cx="1839109" cy="1839109"/>
          </a:xfrm>
          <a:prstGeom prst="ellipse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83568" y="2772217"/>
            <a:ext cx="44342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>
                <a:solidFill>
                  <a:prstClr val="black"/>
                </a:solidFill>
              </a:rPr>
              <a:t>B  l rychlý jak </a:t>
            </a:r>
            <a:r>
              <a:rPr lang="cs-CZ" sz="3200" dirty="0" err="1" smtClean="0">
                <a:solidFill>
                  <a:prstClr val="black"/>
                </a:solidFill>
              </a:rPr>
              <a:t>hlem</a:t>
            </a:r>
            <a:r>
              <a:rPr lang="cs-CZ" sz="3200" dirty="0" smtClean="0">
                <a:solidFill>
                  <a:prstClr val="black"/>
                </a:solidFill>
              </a:rPr>
              <a:t>  </a:t>
            </a:r>
            <a:r>
              <a:rPr lang="cs-CZ" sz="3200" dirty="0" err="1" smtClean="0">
                <a:solidFill>
                  <a:prstClr val="black"/>
                </a:solidFill>
              </a:rPr>
              <a:t>žď</a:t>
            </a:r>
            <a:r>
              <a:rPr lang="cs-CZ" sz="3200" dirty="0" smtClean="0">
                <a:solidFill>
                  <a:prstClr val="black"/>
                </a:solidFill>
              </a:rPr>
              <a:t>.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3456293"/>
            <a:ext cx="73408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>
                <a:solidFill>
                  <a:prstClr val="black"/>
                </a:solidFill>
              </a:rPr>
              <a:t>B  </a:t>
            </a:r>
            <a:r>
              <a:rPr lang="cs-CZ" sz="3200" dirty="0" err="1" smtClean="0">
                <a:solidFill>
                  <a:prstClr val="black"/>
                </a:solidFill>
              </a:rPr>
              <a:t>li</a:t>
            </a:r>
            <a:r>
              <a:rPr lang="cs-CZ" sz="3200" dirty="0" smtClean="0">
                <a:solidFill>
                  <a:prstClr val="black"/>
                </a:solidFill>
              </a:rPr>
              <a:t> jsme v </a:t>
            </a:r>
            <a:r>
              <a:rPr lang="cs-CZ" sz="3200" dirty="0" err="1" smtClean="0">
                <a:solidFill>
                  <a:prstClr val="black"/>
                </a:solidFill>
              </a:rPr>
              <a:t>průsm</a:t>
            </a:r>
            <a:r>
              <a:rPr lang="cs-CZ" sz="3200" dirty="0" smtClean="0">
                <a:solidFill>
                  <a:prstClr val="black"/>
                </a:solidFill>
              </a:rPr>
              <a:t>  ku na Vysokém M  tě.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4140369"/>
            <a:ext cx="68830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>
                <a:solidFill>
                  <a:prstClr val="black"/>
                </a:solidFill>
              </a:rPr>
              <a:t>Z hnízda vypadl </a:t>
            </a:r>
            <a:r>
              <a:rPr lang="cs-CZ" sz="3200" dirty="0" err="1" smtClean="0">
                <a:solidFill>
                  <a:prstClr val="black"/>
                </a:solidFill>
              </a:rPr>
              <a:t>neochm</a:t>
            </a:r>
            <a:r>
              <a:rPr lang="cs-CZ" sz="3200" dirty="0" smtClean="0">
                <a:solidFill>
                  <a:prstClr val="black"/>
                </a:solidFill>
              </a:rPr>
              <a:t>  </a:t>
            </a:r>
            <a:r>
              <a:rPr lang="cs-CZ" sz="3200" dirty="0" err="1" smtClean="0">
                <a:solidFill>
                  <a:prstClr val="black"/>
                </a:solidFill>
              </a:rPr>
              <a:t>řený</a:t>
            </a:r>
            <a:r>
              <a:rPr lang="cs-CZ" sz="3200" dirty="0" smtClean="0">
                <a:solidFill>
                  <a:prstClr val="black"/>
                </a:solidFill>
              </a:rPr>
              <a:t> ptáček.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4824445"/>
            <a:ext cx="4765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>
                <a:solidFill>
                  <a:prstClr val="black"/>
                </a:solidFill>
              </a:rPr>
              <a:t>M  </a:t>
            </a:r>
            <a:r>
              <a:rPr lang="cs-CZ" sz="3200" dirty="0" err="1" smtClean="0">
                <a:solidFill>
                  <a:prstClr val="black"/>
                </a:solidFill>
              </a:rPr>
              <a:t>sl</a:t>
            </a:r>
            <a:r>
              <a:rPr lang="cs-CZ" sz="3200" dirty="0" smtClean="0">
                <a:solidFill>
                  <a:prstClr val="black"/>
                </a:solidFill>
              </a:rPr>
              <a:t>  </a:t>
            </a:r>
            <a:r>
              <a:rPr lang="cs-CZ" sz="3200" dirty="0" err="1" smtClean="0">
                <a:solidFill>
                  <a:prstClr val="black"/>
                </a:solidFill>
              </a:rPr>
              <a:t>vec</a:t>
            </a:r>
            <a:r>
              <a:rPr lang="cs-CZ" sz="3200" dirty="0" smtClean="0">
                <a:solidFill>
                  <a:prstClr val="black"/>
                </a:solidFill>
              </a:rPr>
              <a:t> zastřel  l  </a:t>
            </a:r>
            <a:r>
              <a:rPr lang="cs-CZ" sz="3200" dirty="0" err="1" smtClean="0">
                <a:solidFill>
                  <a:prstClr val="black"/>
                </a:solidFill>
              </a:rPr>
              <a:t>l</a:t>
            </a:r>
            <a:r>
              <a:rPr lang="cs-CZ" sz="3200" dirty="0" smtClean="0">
                <a:solidFill>
                  <a:prstClr val="black"/>
                </a:solidFill>
              </a:rPr>
              <a:t>  </a:t>
            </a:r>
            <a:r>
              <a:rPr lang="cs-CZ" sz="3200" dirty="0" err="1" smtClean="0">
                <a:solidFill>
                  <a:prstClr val="black"/>
                </a:solidFill>
              </a:rPr>
              <a:t>šku</a:t>
            </a:r>
            <a:r>
              <a:rPr lang="cs-CZ" sz="3200" dirty="0" smtClean="0">
                <a:solidFill>
                  <a:prstClr val="black"/>
                </a:solidFill>
              </a:rPr>
              <a:t>.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5508521"/>
            <a:ext cx="66573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>
                <a:solidFill>
                  <a:prstClr val="black"/>
                </a:solidFill>
              </a:rPr>
              <a:t>L  </a:t>
            </a:r>
            <a:r>
              <a:rPr lang="cs-CZ" sz="3200" dirty="0" err="1" smtClean="0">
                <a:solidFill>
                  <a:prstClr val="black"/>
                </a:solidFill>
              </a:rPr>
              <a:t>žovali</a:t>
            </a:r>
            <a:r>
              <a:rPr lang="cs-CZ" sz="3200" dirty="0" smtClean="0">
                <a:solidFill>
                  <a:prstClr val="black"/>
                </a:solidFill>
              </a:rPr>
              <a:t> jsme na m  </a:t>
            </a:r>
            <a:r>
              <a:rPr lang="cs-CZ" sz="3200" dirty="0" err="1" smtClean="0">
                <a:solidFill>
                  <a:prstClr val="black"/>
                </a:solidFill>
              </a:rPr>
              <a:t>tině</a:t>
            </a:r>
            <a:r>
              <a:rPr lang="cs-CZ" sz="3200" dirty="0" smtClean="0">
                <a:solidFill>
                  <a:prstClr val="black"/>
                </a:solidFill>
              </a:rPr>
              <a:t> u L  tom  šli.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660908" y="5517232"/>
            <a:ext cx="279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i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860708" y="4828536"/>
            <a:ext cx="279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i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436772" y="4824361"/>
            <a:ext cx="279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i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37490" y="4140369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ý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331640" y="3458412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y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133337" y="3458412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ý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995936" y="3456292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y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211960" y="2772217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ý</a:t>
            </a:r>
            <a:endParaRPr lang="cs-CZ" sz="3200" dirty="0">
              <a:solidFill>
                <a:srgbClr val="C00000"/>
              </a:solidFill>
            </a:endParaRPr>
          </a:p>
        </p:txBody>
      </p:sp>
      <p:cxnSp>
        <p:nvCxnSpPr>
          <p:cNvPr id="22" name="Přímá spojnice 21"/>
          <p:cNvCxnSpPr/>
          <p:nvPr/>
        </p:nvCxnSpPr>
        <p:spPr>
          <a:xfrm>
            <a:off x="1300923" y="6021288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4397267" y="537321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5117347" y="465313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1331640" y="393305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7092280" y="393305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3995936" y="393305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4181243" y="3284984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1321066" y="5517232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y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475656" y="4860449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y</a:t>
            </a:r>
            <a:endParaRPr lang="cs-CZ" sz="3200" dirty="0">
              <a:solidFill>
                <a:srgbClr val="C00000"/>
              </a:solidFill>
            </a:endParaRPr>
          </a:p>
        </p:txBody>
      </p:sp>
      <p:cxnSp>
        <p:nvCxnSpPr>
          <p:cNvPr id="31" name="Přímá spojnice 30"/>
          <p:cNvCxnSpPr/>
          <p:nvPr/>
        </p:nvCxnSpPr>
        <p:spPr>
          <a:xfrm>
            <a:off x="3821203" y="537321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1444939" y="537321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4211960" y="5489782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rgbClr val="C00000"/>
                </a:solidFill>
              </a:rPr>
              <a:t>ý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6505642" y="5489781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y</a:t>
            </a:r>
            <a:endParaRPr lang="cs-CZ" sz="3200" dirty="0">
              <a:solidFill>
                <a:srgbClr val="C00000"/>
              </a:solidFill>
            </a:endParaRPr>
          </a:p>
        </p:txBody>
      </p:sp>
      <p:cxnSp>
        <p:nvCxnSpPr>
          <p:cNvPr id="35" name="Přímá spojnice 34"/>
          <p:cNvCxnSpPr/>
          <p:nvPr/>
        </p:nvCxnSpPr>
        <p:spPr>
          <a:xfrm>
            <a:off x="4211960" y="6021288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5595527" y="6021288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6557507" y="6021288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1331640" y="2780928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y</a:t>
            </a:r>
            <a:endParaRPr lang="cs-CZ" sz="3200" dirty="0">
              <a:solidFill>
                <a:srgbClr val="C00000"/>
              </a:solidFill>
            </a:endParaRPr>
          </a:p>
        </p:txBody>
      </p:sp>
      <p:cxnSp>
        <p:nvCxnSpPr>
          <p:cNvPr id="39" name="Přímá spojnice 38"/>
          <p:cNvCxnSpPr/>
          <p:nvPr/>
        </p:nvCxnSpPr>
        <p:spPr>
          <a:xfrm>
            <a:off x="1331640" y="3284984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1979712" y="4860449"/>
            <a:ext cx="279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i</a:t>
            </a:r>
            <a:endParaRPr lang="cs-CZ" sz="3200" dirty="0">
              <a:solidFill>
                <a:srgbClr val="C00000"/>
              </a:solidFill>
            </a:endParaRPr>
          </a:p>
        </p:txBody>
      </p:sp>
      <p:cxnSp>
        <p:nvCxnSpPr>
          <p:cNvPr id="41" name="Přímá spojnice 40"/>
          <p:cNvCxnSpPr/>
          <p:nvPr/>
        </p:nvCxnSpPr>
        <p:spPr>
          <a:xfrm>
            <a:off x="1948995" y="537321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52197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6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5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1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6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5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0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8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9" grpId="0"/>
      <p:bldP spid="30" grpId="0"/>
      <p:bldP spid="33" grpId="0"/>
      <p:bldP spid="34" grpId="0"/>
      <p:bldP spid="38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336" b="92664" l="0" r="100000">
                        <a14:foregroundMark x1="22008" y1="37452" x2="56371" y2="27799"/>
                        <a14:foregroundMark x1="46332" y1="47490" x2="47490" y2="33591"/>
                        <a14:foregroundMark x1="30888" y1="23938" x2="27799" y2="36680"/>
                        <a14:foregroundMark x1="52510" y1="67954" x2="77992" y2="67954"/>
                        <a14:foregroundMark x1="74903" y1="62934" x2="85714" y2="64865"/>
                        <a14:foregroundMark x1="71815" y1="67181" x2="74131" y2="77992"/>
                        <a14:foregroundMark x1="58301" y1="74903" x2="80695" y2="73745"/>
                        <a14:foregroundMark x1="71815" y1="73745" x2="74903" y2="61004"/>
                        <a14:foregroundMark x1="83784" y1="69884" x2="81853" y2="67181"/>
                        <a14:foregroundMark x1="86873" y1="61004" x2="95367" y2="64093"/>
                        <a14:foregroundMark x1="85714" y1="77992" x2="85714" y2="77992"/>
                        <a14:foregroundMark x1="54440" y1="75676" x2="54440" y2="72973"/>
                        <a14:foregroundMark x1="55212" y1="67954" x2="50579" y2="629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361" b="16692"/>
          <a:stretch/>
        </p:blipFill>
        <p:spPr bwMode="auto">
          <a:xfrm>
            <a:off x="325521" y="1338470"/>
            <a:ext cx="1294151" cy="866395"/>
          </a:xfrm>
          <a:prstGeom prst="roundRect">
            <a:avLst>
              <a:gd name="adj" fmla="val 3509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331640" y="2181438"/>
            <a:ext cx="1405706" cy="5232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</a:rPr>
              <a:t>um  </a:t>
            </a:r>
            <a:r>
              <a:rPr lang="cs-CZ" sz="2800" dirty="0" err="1" smtClean="0">
                <a:solidFill>
                  <a:prstClr val="black"/>
                </a:solidFill>
              </a:rPr>
              <a:t>vala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460531" y="3049796"/>
            <a:ext cx="918841" cy="5232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prstClr val="black"/>
                </a:solidFill>
              </a:rPr>
              <a:t>m</a:t>
            </a:r>
            <a:r>
              <a:rPr lang="cs-CZ" sz="2800" dirty="0" smtClean="0">
                <a:solidFill>
                  <a:prstClr val="black"/>
                </a:solidFill>
              </a:rPr>
              <a:t>  lit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606536" y="2204864"/>
            <a:ext cx="878767" cy="5232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prstClr val="black"/>
                </a:solidFill>
              </a:rPr>
              <a:t>m</a:t>
            </a:r>
            <a:r>
              <a:rPr lang="cs-CZ" sz="2800" dirty="0" smtClean="0">
                <a:solidFill>
                  <a:prstClr val="black"/>
                </a:solidFill>
              </a:rPr>
              <a:t>  </a:t>
            </a:r>
            <a:r>
              <a:rPr lang="cs-CZ" sz="2800" dirty="0" err="1" smtClean="0">
                <a:solidFill>
                  <a:prstClr val="black"/>
                </a:solidFill>
              </a:rPr>
              <a:t>lý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738417" y="2204864"/>
            <a:ext cx="1258678" cy="5232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</a:rPr>
              <a:t> m  </a:t>
            </a:r>
            <a:r>
              <a:rPr lang="cs-CZ" sz="2800" dirty="0" err="1" smtClean="0">
                <a:solidFill>
                  <a:prstClr val="black"/>
                </a:solidFill>
              </a:rPr>
              <a:t>dlo</a:t>
            </a:r>
            <a:r>
              <a:rPr lang="cs-CZ" sz="2800" dirty="0" smtClean="0">
                <a:solidFill>
                  <a:prstClr val="black"/>
                </a:solidFill>
              </a:rPr>
              <a:t> 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130238" y="2181438"/>
            <a:ext cx="1186800" cy="5232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solidFill>
                  <a:prstClr val="black"/>
                </a:solidFill>
              </a:rPr>
              <a:t>sm</a:t>
            </a:r>
            <a:r>
              <a:rPr lang="cs-CZ" sz="2800" dirty="0" smtClean="0">
                <a:solidFill>
                  <a:prstClr val="black"/>
                </a:solidFill>
              </a:rPr>
              <a:t>  kal</a:t>
            </a:r>
            <a:endParaRPr lang="cs-CZ" sz="2800" dirty="0">
              <a:solidFill>
                <a:prstClr val="black"/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250" b="92708" l="0" r="100000">
                        <a14:foregroundMark x1="15625" y1="81250" x2="26042" y2="66667"/>
                        <a14:foregroundMark x1="48958" y1="75000" x2="48958" y2="6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370" b="15789"/>
          <a:stretch/>
        </p:blipFill>
        <p:spPr>
          <a:xfrm>
            <a:off x="7524328" y="1235661"/>
            <a:ext cx="1368152" cy="969204"/>
          </a:xfrm>
          <a:prstGeom prst="roundRect">
            <a:avLst>
              <a:gd name="adj" fmla="val 30228"/>
            </a:avLst>
          </a:prstGeom>
        </p:spPr>
      </p:pic>
      <p:cxnSp>
        <p:nvCxnSpPr>
          <p:cNvPr id="6" name="Přímá spojnice 5"/>
          <p:cNvCxnSpPr/>
          <p:nvPr/>
        </p:nvCxnSpPr>
        <p:spPr>
          <a:xfrm flipV="1">
            <a:off x="1619672" y="1893406"/>
            <a:ext cx="5904656" cy="4858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798691" y="116632"/>
            <a:ext cx="75466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prstClr val="black"/>
                </a:solidFill>
              </a:rPr>
              <a:t>Vyber slova a doplň je do vět</a:t>
            </a:r>
            <a:endParaRPr lang="cs-CZ" sz="4800" b="1" dirty="0">
              <a:solidFill>
                <a:prstClr val="black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851920" y="3049796"/>
            <a:ext cx="1399742" cy="5232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</a:rPr>
              <a:t>m   </a:t>
            </a:r>
            <a:r>
              <a:rPr lang="cs-CZ" sz="2000" dirty="0" smtClean="0">
                <a:solidFill>
                  <a:prstClr val="black"/>
                </a:solidFill>
              </a:rPr>
              <a:t>(mně) 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508104" y="3049796"/>
            <a:ext cx="1840568" cy="5232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solidFill>
                  <a:prstClr val="black"/>
                </a:solidFill>
              </a:rPr>
              <a:t>Nenam</a:t>
            </a:r>
            <a:r>
              <a:rPr lang="cs-CZ" sz="2800" dirty="0" smtClean="0">
                <a:solidFill>
                  <a:prstClr val="black"/>
                </a:solidFill>
              </a:rPr>
              <a:t>  </a:t>
            </a:r>
            <a:r>
              <a:rPr lang="cs-CZ" sz="2800" dirty="0" err="1" smtClean="0">
                <a:solidFill>
                  <a:prstClr val="black"/>
                </a:solidFill>
              </a:rPr>
              <a:t>dlil</a:t>
            </a:r>
            <a:endParaRPr lang="cs-CZ" sz="2800" dirty="0">
              <a:solidFill>
                <a:prstClr val="black"/>
              </a:solidFill>
            </a:endParaRPr>
          </a:p>
        </p:txBody>
      </p:sp>
      <p:grpSp>
        <p:nvGrpSpPr>
          <p:cNvPr id="43" name="Skupina 42"/>
          <p:cNvGrpSpPr/>
          <p:nvPr/>
        </p:nvGrpSpPr>
        <p:grpSpPr>
          <a:xfrm>
            <a:off x="1999136" y="1844826"/>
            <a:ext cx="5165152" cy="1152126"/>
            <a:chOff x="1999136" y="1556792"/>
            <a:chExt cx="5165152" cy="1152126"/>
          </a:xfrm>
          <a:solidFill>
            <a:srgbClr val="C00000"/>
          </a:solidFill>
        </p:grpSpPr>
        <p:grpSp>
          <p:nvGrpSpPr>
            <p:cNvPr id="23" name="Skupina 22"/>
            <p:cNvGrpSpPr/>
            <p:nvPr/>
          </p:nvGrpSpPr>
          <p:grpSpPr>
            <a:xfrm>
              <a:off x="1999136" y="1556792"/>
              <a:ext cx="340616" cy="342731"/>
              <a:chOff x="1999136" y="1556792"/>
              <a:chExt cx="340616" cy="342731"/>
            </a:xfrm>
            <a:grpFill/>
          </p:grpSpPr>
          <p:sp>
            <p:nvSpPr>
              <p:cNvPr id="8" name="Šipka doprava se zářezem 7"/>
              <p:cNvSpPr/>
              <p:nvPr/>
            </p:nvSpPr>
            <p:spPr>
              <a:xfrm rot="5400000">
                <a:off x="2034082" y="1593854"/>
                <a:ext cx="270723" cy="340616"/>
              </a:xfrm>
              <a:prstGeom prst="notchedRightArrow">
                <a:avLst>
                  <a:gd name="adj1" fmla="val 0"/>
                  <a:gd name="adj2" fmla="val 50163"/>
                </a:avLst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cs-CZ"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Ovál 21"/>
              <p:cNvSpPr/>
              <p:nvPr/>
            </p:nvSpPr>
            <p:spPr>
              <a:xfrm>
                <a:off x="2123728" y="1556792"/>
                <a:ext cx="120850" cy="9716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1" name="Skupina 30"/>
            <p:cNvGrpSpPr/>
            <p:nvPr/>
          </p:nvGrpSpPr>
          <p:grpSpPr>
            <a:xfrm>
              <a:off x="2791224" y="1556792"/>
              <a:ext cx="340616" cy="1152126"/>
              <a:chOff x="2791224" y="1556792"/>
              <a:chExt cx="340616" cy="1152126"/>
            </a:xfrm>
            <a:grpFill/>
          </p:grpSpPr>
          <p:sp>
            <p:nvSpPr>
              <p:cNvPr id="12" name="Šipka doprava se zářezem 11"/>
              <p:cNvSpPr/>
              <p:nvPr/>
            </p:nvSpPr>
            <p:spPr>
              <a:xfrm rot="5400000">
                <a:off x="2421473" y="1998551"/>
                <a:ext cx="1080118" cy="340616"/>
              </a:xfrm>
              <a:prstGeom prst="notchedRightArrow">
                <a:avLst>
                  <a:gd name="adj1" fmla="val 0"/>
                  <a:gd name="adj2" fmla="val 50163"/>
                </a:avLst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cs-CZ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Ovál 31"/>
              <p:cNvSpPr/>
              <p:nvPr/>
            </p:nvSpPr>
            <p:spPr>
              <a:xfrm>
                <a:off x="2915816" y="1556792"/>
                <a:ext cx="120850" cy="9716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Skupina 37"/>
            <p:cNvGrpSpPr/>
            <p:nvPr/>
          </p:nvGrpSpPr>
          <p:grpSpPr>
            <a:xfrm>
              <a:off x="3583312" y="1556792"/>
              <a:ext cx="340616" cy="342731"/>
              <a:chOff x="3583312" y="1556792"/>
              <a:chExt cx="340616" cy="342731"/>
            </a:xfrm>
            <a:grpFill/>
          </p:grpSpPr>
          <p:sp>
            <p:nvSpPr>
              <p:cNvPr id="26" name="Šipka doprava se zářezem 25"/>
              <p:cNvSpPr/>
              <p:nvPr/>
            </p:nvSpPr>
            <p:spPr>
              <a:xfrm rot="5400000">
                <a:off x="3618258" y="1593854"/>
                <a:ext cx="270723" cy="340616"/>
              </a:xfrm>
              <a:prstGeom prst="notchedRightArrow">
                <a:avLst>
                  <a:gd name="adj1" fmla="val 0"/>
                  <a:gd name="adj2" fmla="val 50163"/>
                </a:avLst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cs-CZ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Ovál 32"/>
              <p:cNvSpPr/>
              <p:nvPr/>
            </p:nvSpPr>
            <p:spPr>
              <a:xfrm>
                <a:off x="3707904" y="1556792"/>
                <a:ext cx="120850" cy="9716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4447408" y="1556792"/>
              <a:ext cx="340616" cy="1152126"/>
              <a:chOff x="4447408" y="1556792"/>
              <a:chExt cx="340616" cy="1152126"/>
            </a:xfrm>
            <a:grpFill/>
          </p:grpSpPr>
          <p:sp>
            <p:nvSpPr>
              <p:cNvPr id="29" name="Šipka doprava se zářezem 28"/>
              <p:cNvSpPr/>
              <p:nvPr/>
            </p:nvSpPr>
            <p:spPr>
              <a:xfrm rot="5400000">
                <a:off x="4077657" y="1998551"/>
                <a:ext cx="1080118" cy="340616"/>
              </a:xfrm>
              <a:prstGeom prst="notchedRightArrow">
                <a:avLst>
                  <a:gd name="adj1" fmla="val 0"/>
                  <a:gd name="adj2" fmla="val 50163"/>
                </a:avLst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cs-CZ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Ovál 33"/>
              <p:cNvSpPr/>
              <p:nvPr/>
            </p:nvSpPr>
            <p:spPr>
              <a:xfrm>
                <a:off x="4572000" y="1556792"/>
                <a:ext cx="120850" cy="9716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0" name="Skupina 39"/>
            <p:cNvGrpSpPr/>
            <p:nvPr/>
          </p:nvGrpSpPr>
          <p:grpSpPr>
            <a:xfrm>
              <a:off x="5167488" y="1556792"/>
              <a:ext cx="340616" cy="342731"/>
              <a:chOff x="5167488" y="1556792"/>
              <a:chExt cx="340616" cy="342731"/>
            </a:xfrm>
            <a:grpFill/>
          </p:grpSpPr>
          <p:sp>
            <p:nvSpPr>
              <p:cNvPr id="25" name="Šipka doprava se zářezem 24"/>
              <p:cNvSpPr/>
              <p:nvPr/>
            </p:nvSpPr>
            <p:spPr>
              <a:xfrm rot="5400000">
                <a:off x="5202434" y="1593854"/>
                <a:ext cx="270723" cy="340616"/>
              </a:xfrm>
              <a:prstGeom prst="notchedRightArrow">
                <a:avLst>
                  <a:gd name="adj1" fmla="val 0"/>
                  <a:gd name="adj2" fmla="val 50163"/>
                </a:avLst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cs-CZ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Ovál 34"/>
              <p:cNvSpPr/>
              <p:nvPr/>
            </p:nvSpPr>
            <p:spPr>
              <a:xfrm>
                <a:off x="5292080" y="1556792"/>
                <a:ext cx="120850" cy="9716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1" name="Skupina 40"/>
            <p:cNvGrpSpPr/>
            <p:nvPr/>
          </p:nvGrpSpPr>
          <p:grpSpPr>
            <a:xfrm>
              <a:off x="6031584" y="1556792"/>
              <a:ext cx="340616" cy="1152126"/>
              <a:chOff x="6031584" y="1556792"/>
              <a:chExt cx="340616" cy="1152126"/>
            </a:xfrm>
            <a:grpFill/>
          </p:grpSpPr>
          <p:sp>
            <p:nvSpPr>
              <p:cNvPr id="30" name="Šipka doprava se zářezem 29"/>
              <p:cNvSpPr/>
              <p:nvPr/>
            </p:nvSpPr>
            <p:spPr>
              <a:xfrm rot="5400000">
                <a:off x="5661833" y="1998551"/>
                <a:ext cx="1080118" cy="340616"/>
              </a:xfrm>
              <a:prstGeom prst="notchedRightArrow">
                <a:avLst>
                  <a:gd name="adj1" fmla="val 0"/>
                  <a:gd name="adj2" fmla="val 50163"/>
                </a:avLst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cs-CZ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Ovál 35"/>
              <p:cNvSpPr/>
              <p:nvPr/>
            </p:nvSpPr>
            <p:spPr>
              <a:xfrm>
                <a:off x="6156176" y="1556792"/>
                <a:ext cx="120850" cy="9716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6823672" y="1556792"/>
              <a:ext cx="340616" cy="342731"/>
              <a:chOff x="6823672" y="1556792"/>
              <a:chExt cx="340616" cy="342731"/>
            </a:xfrm>
            <a:grpFill/>
          </p:grpSpPr>
          <p:sp>
            <p:nvSpPr>
              <p:cNvPr id="24" name="Šipka doprava se zářezem 23"/>
              <p:cNvSpPr/>
              <p:nvPr/>
            </p:nvSpPr>
            <p:spPr>
              <a:xfrm rot="5400000">
                <a:off x="6858618" y="1593854"/>
                <a:ext cx="270723" cy="340616"/>
              </a:xfrm>
              <a:prstGeom prst="notchedRightArrow">
                <a:avLst>
                  <a:gd name="adj1" fmla="val 0"/>
                  <a:gd name="adj2" fmla="val 50163"/>
                </a:avLst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cs-CZ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Ovál 36"/>
              <p:cNvSpPr/>
              <p:nvPr/>
            </p:nvSpPr>
            <p:spPr>
              <a:xfrm>
                <a:off x="6948264" y="1556792"/>
                <a:ext cx="120850" cy="9716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6" name="TextovéPole 45"/>
          <p:cNvSpPr txBox="1"/>
          <p:nvPr/>
        </p:nvSpPr>
        <p:spPr>
          <a:xfrm>
            <a:off x="798691" y="3913892"/>
            <a:ext cx="4196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>
                <a:solidFill>
                  <a:prstClr val="black"/>
                </a:solidFill>
              </a:rPr>
              <a:t>Máma mě                  ruce.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827584" y="4509120"/>
            <a:ext cx="75203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>
                <a:solidFill>
                  <a:prstClr val="black"/>
                </a:solidFill>
              </a:rPr>
              <a:t>                     jsem se, protože jsem neměl             .</a:t>
            </a:r>
            <a:endParaRPr lang="cs-CZ" sz="2800" dirty="0">
              <a:solidFill>
                <a:prstClr val="black"/>
              </a:solidFill>
            </a:endParaRPr>
          </a:p>
        </p:txBody>
      </p:sp>
      <p:cxnSp>
        <p:nvCxnSpPr>
          <p:cNvPr id="48" name="Přímá spojnice 47"/>
          <p:cNvCxnSpPr/>
          <p:nvPr/>
        </p:nvCxnSpPr>
        <p:spPr>
          <a:xfrm>
            <a:off x="2843808" y="4365104"/>
            <a:ext cx="124157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/>
          <p:nvPr/>
        </p:nvSpPr>
        <p:spPr>
          <a:xfrm>
            <a:off x="2754291" y="3913892"/>
            <a:ext cx="13995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</a:rPr>
              <a:t>umývala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827584" y="5114026"/>
            <a:ext cx="4733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>
                <a:solidFill>
                  <a:prstClr val="black"/>
                </a:solidFill>
              </a:rPr>
              <a:t>Řekl      , že           se je lidské.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827584" y="5714092"/>
            <a:ext cx="43103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>
                <a:solidFill>
                  <a:prstClr val="black"/>
                </a:solidFill>
              </a:rPr>
              <a:t>Ten kocourek je moc         .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1115616" y="4509120"/>
            <a:ext cx="18280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</a:rPr>
              <a:t>Nenamydlil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7020272" y="4509120"/>
            <a:ext cx="10826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</a:rPr>
              <a:t>mýdlo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1858403" y="5119330"/>
            <a:ext cx="553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</a:rPr>
              <a:t>mi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2797334" y="5090091"/>
            <a:ext cx="910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</a:rPr>
              <a:t>mýlit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4197289" y="5714092"/>
            <a:ext cx="878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</a:rPr>
              <a:t>milý </a:t>
            </a:r>
            <a:endParaRPr lang="cs-CZ" sz="2800" dirty="0">
              <a:solidFill>
                <a:prstClr val="black"/>
              </a:solidFill>
            </a:endParaRPr>
          </a:p>
        </p:txBody>
      </p:sp>
      <p:cxnSp>
        <p:nvCxnSpPr>
          <p:cNvPr id="64" name="Přímá spojnice 63"/>
          <p:cNvCxnSpPr/>
          <p:nvPr/>
        </p:nvCxnSpPr>
        <p:spPr>
          <a:xfrm>
            <a:off x="4311251" y="6165304"/>
            <a:ext cx="6207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>
            <a:off x="2833277" y="5589240"/>
            <a:ext cx="75003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1835696" y="5589240"/>
            <a:ext cx="5232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7084833" y="5013176"/>
            <a:ext cx="101555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1084342" y="5013176"/>
            <a:ext cx="17594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ovéPole 74"/>
          <p:cNvSpPr txBox="1"/>
          <p:nvPr/>
        </p:nvSpPr>
        <p:spPr>
          <a:xfrm>
            <a:off x="1777158" y="2185700"/>
            <a:ext cx="346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ý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5089526" y="2204864"/>
            <a:ext cx="346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ý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3577358" y="2185700"/>
            <a:ext cx="346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ý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2754291" y="3049796"/>
            <a:ext cx="346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ý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6948264" y="2204864"/>
            <a:ext cx="266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i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4161564" y="3049796"/>
            <a:ext cx="266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i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555210" y="3049796"/>
            <a:ext cx="346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C00000"/>
                </a:solidFill>
              </a:rPr>
              <a:t>y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095361" y="796642"/>
            <a:ext cx="4953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(nejdříve doplň „y“ nebo „i“- klikni kamkoliv)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94856" y="1156682"/>
            <a:ext cx="25542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prstClr val="black"/>
                </a:solidFill>
              </a:rPr>
              <a:t>(potom klikni na slovo)</a:t>
            </a:r>
            <a:endParaRPr lang="cs-CZ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3901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2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3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6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2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000"/>
                            </p:stCondLst>
                            <p:childTnLst>
                              <p:par>
                                <p:cTn id="123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5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0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1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000"/>
                            </p:stCondLst>
                            <p:childTnLst>
                              <p:par>
                                <p:cTn id="142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0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000"/>
                            </p:stCondLst>
                            <p:childTnLst>
                              <p:par>
                                <p:cTn id="161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3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8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9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000"/>
                            </p:stCondLst>
                            <p:childTnLst>
                              <p:par>
                                <p:cTn id="180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2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7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8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5" grpId="0" animBg="1"/>
      <p:bldP spid="16" grpId="0" animBg="1"/>
      <p:bldP spid="27" grpId="0" animBg="1"/>
      <p:bldP spid="28" grpId="0" animBg="1"/>
      <p:bldP spid="54" grpId="0"/>
      <p:bldP spid="58" grpId="0"/>
      <p:bldP spid="55" grpId="0"/>
      <p:bldP spid="61" grpId="0"/>
      <p:bldP spid="62" grpId="0"/>
      <p:bldP spid="63" grpId="0"/>
      <p:bldP spid="75" grpId="0"/>
      <p:bldP spid="75" grpId="1"/>
      <p:bldP spid="78" grpId="0"/>
      <p:bldP spid="78" grpId="1"/>
      <p:bldP spid="79" grpId="0"/>
      <p:bldP spid="80" grpId="0"/>
      <p:bldP spid="80" grpId="1"/>
      <p:bldP spid="81" grpId="0"/>
      <p:bldP spid="81" grpId="1"/>
      <p:bldP spid="82" grpId="0"/>
      <p:bldP spid="82" grpId="1"/>
      <p:bldP spid="83" grpId="0"/>
      <p:bldP spid="8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70678" y="253097"/>
            <a:ext cx="380264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prstClr val="black"/>
                </a:solidFill>
              </a:rPr>
              <a:t>D o p l ň t e</a:t>
            </a:r>
            <a:endParaRPr lang="cs-CZ" sz="6000" b="1" dirty="0">
              <a:solidFill>
                <a:srgbClr val="FF000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459" y="1988840"/>
            <a:ext cx="1315598" cy="1315598"/>
          </a:xfrm>
          <a:prstGeom prst="ellipse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3703289" y="1124744"/>
            <a:ext cx="17374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prstClr val="black"/>
                </a:solidFill>
              </a:rPr>
              <a:t>nebo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817690" y="3573016"/>
            <a:ext cx="7175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>
                <a:solidFill>
                  <a:prstClr val="black"/>
                </a:solidFill>
              </a:rPr>
              <a:t>M  </a:t>
            </a:r>
            <a:r>
              <a:rPr lang="cs-CZ" sz="3200" dirty="0" err="1" smtClean="0">
                <a:solidFill>
                  <a:prstClr val="black"/>
                </a:solidFill>
              </a:rPr>
              <a:t>sl</a:t>
            </a:r>
            <a:r>
              <a:rPr lang="cs-CZ" sz="3200" dirty="0" smtClean="0">
                <a:solidFill>
                  <a:prstClr val="black"/>
                </a:solidFill>
              </a:rPr>
              <a:t>  m si, že budu m  t  samé jedničky.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817690" y="4092896"/>
            <a:ext cx="56695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err="1" smtClean="0">
                <a:solidFill>
                  <a:prstClr val="black"/>
                </a:solidFill>
              </a:rPr>
              <a:t>Přem</a:t>
            </a:r>
            <a:r>
              <a:rPr lang="cs-CZ" sz="3200" dirty="0" smtClean="0">
                <a:solidFill>
                  <a:prstClr val="black"/>
                </a:solidFill>
              </a:rPr>
              <a:t>  </a:t>
            </a:r>
            <a:r>
              <a:rPr lang="cs-CZ" sz="3200" dirty="0" err="1" smtClean="0">
                <a:solidFill>
                  <a:prstClr val="black"/>
                </a:solidFill>
              </a:rPr>
              <a:t>šlel</a:t>
            </a:r>
            <a:r>
              <a:rPr lang="cs-CZ" sz="3200" dirty="0" smtClean="0">
                <a:solidFill>
                  <a:prstClr val="black"/>
                </a:solidFill>
              </a:rPr>
              <a:t>, jak tu m  </a:t>
            </a:r>
            <a:r>
              <a:rPr lang="cs-CZ" sz="3200" dirty="0" err="1" smtClean="0">
                <a:solidFill>
                  <a:prstClr val="black"/>
                </a:solidFill>
              </a:rPr>
              <a:t>šku</a:t>
            </a:r>
            <a:r>
              <a:rPr lang="cs-CZ" sz="3200" dirty="0" smtClean="0">
                <a:solidFill>
                  <a:prstClr val="black"/>
                </a:solidFill>
              </a:rPr>
              <a:t> chytit.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817690" y="5652537"/>
            <a:ext cx="58775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>
                <a:solidFill>
                  <a:prstClr val="black"/>
                </a:solidFill>
              </a:rPr>
              <a:t>M  </a:t>
            </a:r>
            <a:r>
              <a:rPr lang="cs-CZ" sz="3200" dirty="0" err="1" smtClean="0">
                <a:solidFill>
                  <a:prstClr val="black"/>
                </a:solidFill>
              </a:rPr>
              <a:t>sl</a:t>
            </a:r>
            <a:r>
              <a:rPr lang="cs-CZ" sz="3200" dirty="0" smtClean="0">
                <a:solidFill>
                  <a:prstClr val="black"/>
                </a:solidFill>
              </a:rPr>
              <a:t>  </a:t>
            </a:r>
            <a:r>
              <a:rPr lang="cs-CZ" sz="3200" dirty="0" err="1" smtClean="0">
                <a:solidFill>
                  <a:prstClr val="black"/>
                </a:solidFill>
              </a:rPr>
              <a:t>vec</a:t>
            </a:r>
            <a:r>
              <a:rPr lang="cs-CZ" sz="3200" dirty="0" smtClean="0">
                <a:solidFill>
                  <a:prstClr val="black"/>
                </a:solidFill>
              </a:rPr>
              <a:t> </a:t>
            </a:r>
            <a:r>
              <a:rPr lang="cs-CZ" sz="3200" dirty="0" err="1" smtClean="0">
                <a:solidFill>
                  <a:prstClr val="black"/>
                </a:solidFill>
              </a:rPr>
              <a:t>přeb</a:t>
            </a:r>
            <a:r>
              <a:rPr lang="cs-CZ" sz="3200" dirty="0" smtClean="0">
                <a:solidFill>
                  <a:prstClr val="black"/>
                </a:solidFill>
              </a:rPr>
              <a:t>  </a:t>
            </a:r>
            <a:r>
              <a:rPr lang="cs-CZ" sz="3200" dirty="0" err="1" smtClean="0">
                <a:solidFill>
                  <a:prstClr val="black"/>
                </a:solidFill>
              </a:rPr>
              <a:t>vá</a:t>
            </a:r>
            <a:r>
              <a:rPr lang="cs-CZ" sz="3200" dirty="0" smtClean="0">
                <a:solidFill>
                  <a:prstClr val="black"/>
                </a:solidFill>
              </a:rPr>
              <a:t> na m  </a:t>
            </a:r>
            <a:r>
              <a:rPr lang="cs-CZ" sz="3200" dirty="0" err="1" smtClean="0">
                <a:solidFill>
                  <a:prstClr val="black"/>
                </a:solidFill>
              </a:rPr>
              <a:t>sl</a:t>
            </a:r>
            <a:r>
              <a:rPr lang="cs-CZ" sz="3200" dirty="0" smtClean="0">
                <a:solidFill>
                  <a:prstClr val="black"/>
                </a:solidFill>
              </a:rPr>
              <a:t>  vně.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817690" y="5132656"/>
            <a:ext cx="71386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>
                <a:solidFill>
                  <a:prstClr val="black"/>
                </a:solidFill>
              </a:rPr>
              <a:t>Medvídek m  val není jen hm  </a:t>
            </a:r>
            <a:r>
              <a:rPr lang="cs-CZ" sz="3200" dirty="0" err="1" smtClean="0">
                <a:solidFill>
                  <a:prstClr val="black"/>
                </a:solidFill>
              </a:rPr>
              <a:t>zožravec</a:t>
            </a:r>
            <a:r>
              <a:rPr lang="cs-CZ" sz="3200" dirty="0" smtClean="0">
                <a:solidFill>
                  <a:prstClr val="black"/>
                </a:solidFill>
              </a:rPr>
              <a:t>.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817690" y="4612776"/>
            <a:ext cx="65853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>
                <a:solidFill>
                  <a:prstClr val="black"/>
                </a:solidFill>
              </a:rPr>
              <a:t>Podej m   to m  </a:t>
            </a:r>
            <a:r>
              <a:rPr lang="cs-CZ" sz="3200" dirty="0" err="1" smtClean="0">
                <a:solidFill>
                  <a:prstClr val="black"/>
                </a:solidFill>
              </a:rPr>
              <a:t>dlo</a:t>
            </a:r>
            <a:r>
              <a:rPr lang="cs-CZ" sz="3200" dirty="0" smtClean="0">
                <a:solidFill>
                  <a:prstClr val="black"/>
                </a:solidFill>
              </a:rPr>
              <a:t>, je na um  </a:t>
            </a:r>
            <a:r>
              <a:rPr lang="cs-CZ" sz="3200" dirty="0" err="1" smtClean="0">
                <a:solidFill>
                  <a:prstClr val="black"/>
                </a:solidFill>
              </a:rPr>
              <a:t>vadle</a:t>
            </a:r>
            <a:r>
              <a:rPr lang="cs-CZ" sz="3200" dirty="0" smtClean="0">
                <a:solidFill>
                  <a:prstClr val="black"/>
                </a:solidFill>
              </a:rPr>
              <a:t>.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 rot="742691">
            <a:off x="2813591" y="1093235"/>
            <a:ext cx="5132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</a:t>
            </a:r>
            <a:endParaRPr lang="cs-CZ" sz="54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8" name="Obdélník 27"/>
          <p:cNvSpPr/>
          <p:nvPr/>
        </p:nvSpPr>
        <p:spPr>
          <a:xfrm rot="20646213">
            <a:off x="5738774" y="1183809"/>
            <a:ext cx="3545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  <a:endParaRPr lang="cs-CZ" sz="54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124656" y="5652536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660908" y="5652535"/>
            <a:ext cx="279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i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099094" y="5684967"/>
            <a:ext cx="279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i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4860032" y="3573016"/>
            <a:ext cx="279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2123728" y="3590781"/>
            <a:ext cx="279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627784" y="4612776"/>
            <a:ext cx="279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i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417410" y="4092896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2169392" y="4092895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ý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1650183" y="3597495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6001586" y="4612776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3652472" y="4612776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ý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6060503" y="5132656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3328730" y="5132655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ý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652472" y="5684967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ý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1620902" y="5684967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y</a:t>
            </a:r>
            <a:endParaRPr lang="cs-CZ" sz="3200" dirty="0">
              <a:solidFill>
                <a:srgbClr val="FF0000"/>
              </a:solidFill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889991" y="1330517"/>
            <a:ext cx="1881809" cy="1907853"/>
            <a:chOff x="894586" y="1330517"/>
            <a:chExt cx="1881809" cy="1907853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77" r="-1614"/>
            <a:stretch/>
          </p:blipFill>
          <p:spPr bwMode="auto">
            <a:xfrm rot="20314477">
              <a:off x="894586" y="1330517"/>
              <a:ext cx="1881809" cy="1907853"/>
            </a:xfrm>
            <a:prstGeom prst="trapezoid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1793188" y="2420888"/>
              <a:ext cx="37863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>
                  <a:solidFill>
                    <a:srgbClr val="FF0000"/>
                  </a:solidFill>
                </a:rPr>
                <a:t>ý</a:t>
              </a:r>
            </a:p>
          </p:txBody>
        </p:sp>
        <p:sp>
          <p:nvSpPr>
            <p:cNvPr id="10" name="TextovéPole 9"/>
            <p:cNvSpPr txBox="1"/>
            <p:nvPr/>
          </p:nvSpPr>
          <p:spPr>
            <a:xfrm rot="1800000">
              <a:off x="1662091" y="2153789"/>
              <a:ext cx="3545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y</a:t>
              </a:r>
              <a:endParaRPr lang="cs-CZ" sz="3200" b="1" dirty="0" smtClean="0">
                <a:solidFill>
                  <a:srgbClr val="FF000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 rot="-1800000">
              <a:off x="1255843" y="2009773"/>
              <a:ext cx="3545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ý</a:t>
              </a:r>
            </a:p>
          </p:txBody>
        </p:sp>
        <p:sp>
          <p:nvSpPr>
            <p:cNvPr id="46" name="TextovéPole 45"/>
            <p:cNvSpPr txBox="1"/>
            <p:nvPr/>
          </p:nvSpPr>
          <p:spPr>
            <a:xfrm rot="1800000">
              <a:off x="2150388" y="2136154"/>
              <a:ext cx="3545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y</a:t>
              </a:r>
              <a:endParaRPr lang="cs-CZ" sz="3200" b="1" dirty="0" smtClean="0">
                <a:solidFill>
                  <a:srgbClr val="FF0000"/>
                </a:solidFill>
              </a:endParaRPr>
            </a:p>
          </p:txBody>
        </p:sp>
        <p:sp>
          <p:nvSpPr>
            <p:cNvPr id="48" name="TextovéPole 47"/>
            <p:cNvSpPr txBox="1"/>
            <p:nvPr/>
          </p:nvSpPr>
          <p:spPr>
            <a:xfrm>
              <a:off x="1691680" y="1772816"/>
              <a:ext cx="3545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y</a:t>
              </a:r>
              <a:endParaRPr lang="cs-CZ" sz="3200" b="1" dirty="0" smtClean="0">
                <a:solidFill>
                  <a:srgbClr val="FF0000"/>
                </a:solidFill>
              </a:endParaRPr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1403648" y="2564904"/>
              <a:ext cx="3545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y</a:t>
              </a:r>
              <a:endParaRPr lang="cs-CZ" sz="3200" b="1" dirty="0" smtClean="0">
                <a:solidFill>
                  <a:srgbClr val="FF0000"/>
                </a:solidFill>
              </a:endParaRPr>
            </a:p>
          </p:txBody>
        </p:sp>
        <p:sp>
          <p:nvSpPr>
            <p:cNvPr id="50" name="TextovéPole 49"/>
            <p:cNvSpPr txBox="1"/>
            <p:nvPr/>
          </p:nvSpPr>
          <p:spPr>
            <a:xfrm rot="-1800000">
              <a:off x="1950123" y="1898421"/>
              <a:ext cx="3545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ý</a:t>
              </a:r>
            </a:p>
          </p:txBody>
        </p:sp>
      </p:grpSp>
      <p:grpSp>
        <p:nvGrpSpPr>
          <p:cNvPr id="55" name="Skupina 54"/>
          <p:cNvGrpSpPr/>
          <p:nvPr/>
        </p:nvGrpSpPr>
        <p:grpSpPr>
          <a:xfrm>
            <a:off x="6084168" y="1351376"/>
            <a:ext cx="1881809" cy="1907853"/>
            <a:chOff x="6104897" y="1351376"/>
            <a:chExt cx="1881809" cy="1907853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77" r="-1614"/>
            <a:stretch/>
          </p:blipFill>
          <p:spPr bwMode="auto">
            <a:xfrm rot="2156268">
              <a:off x="6104897" y="1351376"/>
              <a:ext cx="1881809" cy="1907853"/>
            </a:xfrm>
            <a:prstGeom prst="trapezoid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TextovéPole 13"/>
            <p:cNvSpPr txBox="1"/>
            <p:nvPr/>
          </p:nvSpPr>
          <p:spPr>
            <a:xfrm>
              <a:off x="7171888" y="2291307"/>
              <a:ext cx="2728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i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6459408" y="2185700"/>
              <a:ext cx="2728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í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17" name="TextovéPole 16"/>
            <p:cNvSpPr txBox="1"/>
            <p:nvPr/>
          </p:nvSpPr>
          <p:spPr>
            <a:xfrm rot="1800000">
              <a:off x="6922943" y="2440573"/>
              <a:ext cx="2728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í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5" name="TextovéPole 4"/>
            <p:cNvSpPr txBox="1"/>
            <p:nvPr/>
          </p:nvSpPr>
          <p:spPr>
            <a:xfrm rot="19800000">
              <a:off x="6994951" y="1936517"/>
              <a:ext cx="2728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í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51" name="TextovéPole 50"/>
            <p:cNvSpPr txBox="1"/>
            <p:nvPr/>
          </p:nvSpPr>
          <p:spPr>
            <a:xfrm rot="19800000">
              <a:off x="6700753" y="2454047"/>
              <a:ext cx="2728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i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  <p:sp>
          <p:nvSpPr>
            <p:cNvPr id="53" name="TextovéPole 52"/>
            <p:cNvSpPr txBox="1"/>
            <p:nvPr/>
          </p:nvSpPr>
          <p:spPr>
            <a:xfrm rot="1800000">
              <a:off x="6634911" y="1864509"/>
              <a:ext cx="2728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>
                  <a:solidFill>
                    <a:srgbClr val="FF0000"/>
                  </a:solidFill>
                </a:rPr>
                <a:t>i</a:t>
              </a:r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6819448" y="2113692"/>
              <a:ext cx="2728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FF0000"/>
                  </a:solidFill>
                </a:rPr>
                <a:t>i</a:t>
              </a:r>
              <a:endParaRPr lang="cs-CZ" sz="2800" b="1" dirty="0">
                <a:solidFill>
                  <a:srgbClr val="FF0000"/>
                </a:solidFill>
              </a:endParaRPr>
            </a:p>
          </p:txBody>
        </p:sp>
      </p:grpSp>
      <p:cxnSp>
        <p:nvCxnSpPr>
          <p:cNvPr id="57" name="Přímá spojnice 56"/>
          <p:cNvCxnSpPr/>
          <p:nvPr/>
        </p:nvCxnSpPr>
        <p:spPr>
          <a:xfrm>
            <a:off x="1588955" y="409289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2093011" y="4077072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4181243" y="3284984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4804275" y="409289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2149249" y="4639419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4387033" y="461277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>
            <a:off x="2555776" y="5132655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3600755" y="5120109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5940152" y="5132655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3268304" y="5644344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6012160" y="5661248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2051720" y="6165304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1547664" y="6165304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>
            <a:off x="5599087" y="6153617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>
            <a:off x="5076056" y="6141283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72"/>
          <p:cNvCxnSpPr/>
          <p:nvPr/>
        </p:nvCxnSpPr>
        <p:spPr>
          <a:xfrm>
            <a:off x="3600838" y="6165304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Obrázek 6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688604" cy="688604"/>
          </a:xfrm>
          <a:prstGeom prst="ellipse">
            <a:avLst/>
          </a:prstGeom>
        </p:spPr>
      </p:pic>
      <p:pic>
        <p:nvPicPr>
          <p:cNvPr id="75" name="Obrázek 7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844" y="476672"/>
            <a:ext cx="688604" cy="68860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2263961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5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0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8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9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4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8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6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4" grpId="0"/>
      <p:bldP spid="25" grpId="0"/>
      <p:bldP spid="26" grpId="0"/>
      <p:bldP spid="29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10855" y="921494"/>
            <a:ext cx="532229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DOPLŇTE y nebo i</a:t>
            </a:r>
            <a:endParaRPr lang="cs-CZ" sz="5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2772217"/>
            <a:ext cx="44342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/>
              <a:t>B  l rychlý jak </a:t>
            </a:r>
            <a:r>
              <a:rPr lang="cs-CZ" sz="3200" dirty="0" err="1" smtClean="0"/>
              <a:t>hlem</a:t>
            </a:r>
            <a:r>
              <a:rPr lang="cs-CZ" sz="3200" dirty="0" smtClean="0"/>
              <a:t>  </a:t>
            </a:r>
            <a:r>
              <a:rPr lang="cs-CZ" sz="3200" dirty="0" err="1" smtClean="0"/>
              <a:t>žď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3456293"/>
            <a:ext cx="73408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/>
              <a:t>B  </a:t>
            </a:r>
            <a:r>
              <a:rPr lang="cs-CZ" sz="3200" dirty="0" err="1" smtClean="0"/>
              <a:t>li</a:t>
            </a:r>
            <a:r>
              <a:rPr lang="cs-CZ" sz="3200" dirty="0" smtClean="0"/>
              <a:t> jsme v </a:t>
            </a:r>
            <a:r>
              <a:rPr lang="cs-CZ" sz="3200" dirty="0" err="1" smtClean="0"/>
              <a:t>průsm</a:t>
            </a:r>
            <a:r>
              <a:rPr lang="cs-CZ" sz="3200" dirty="0" smtClean="0"/>
              <a:t>  ku na Vysokém M  tě.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4140369"/>
            <a:ext cx="68830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/>
              <a:t>Z hnízda vypadl </a:t>
            </a:r>
            <a:r>
              <a:rPr lang="cs-CZ" sz="3200" dirty="0" err="1" smtClean="0"/>
              <a:t>neochm</a:t>
            </a:r>
            <a:r>
              <a:rPr lang="cs-CZ" sz="3200" dirty="0" smtClean="0"/>
              <a:t>  </a:t>
            </a:r>
            <a:r>
              <a:rPr lang="cs-CZ" sz="3200" dirty="0" err="1" smtClean="0"/>
              <a:t>řený</a:t>
            </a:r>
            <a:r>
              <a:rPr lang="cs-CZ" sz="3200" dirty="0" smtClean="0"/>
              <a:t> ptáček.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4824445"/>
            <a:ext cx="4765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/>
              <a:t>M  </a:t>
            </a:r>
            <a:r>
              <a:rPr lang="cs-CZ" sz="3200" dirty="0" err="1" smtClean="0"/>
              <a:t>sl</a:t>
            </a:r>
            <a:r>
              <a:rPr lang="cs-CZ" sz="3200" dirty="0" smtClean="0"/>
              <a:t>  </a:t>
            </a:r>
            <a:r>
              <a:rPr lang="cs-CZ" sz="3200" dirty="0" err="1" smtClean="0"/>
              <a:t>vec</a:t>
            </a:r>
            <a:r>
              <a:rPr lang="cs-CZ" sz="3200" dirty="0" smtClean="0"/>
              <a:t> zastřel  l  </a:t>
            </a:r>
            <a:r>
              <a:rPr lang="cs-CZ" sz="3200" dirty="0" err="1" smtClean="0"/>
              <a:t>l</a:t>
            </a:r>
            <a:r>
              <a:rPr lang="cs-CZ" sz="3200" dirty="0" smtClean="0"/>
              <a:t>  </a:t>
            </a:r>
            <a:r>
              <a:rPr lang="cs-CZ" sz="3200" dirty="0" err="1" smtClean="0"/>
              <a:t>šku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3568" y="5508521"/>
            <a:ext cx="66573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/>
              <a:t>L  </a:t>
            </a:r>
            <a:r>
              <a:rPr lang="cs-CZ" sz="3200" dirty="0" err="1" smtClean="0"/>
              <a:t>žovali</a:t>
            </a:r>
            <a:r>
              <a:rPr lang="cs-CZ" sz="3200" dirty="0" smtClean="0"/>
              <a:t> jsme na m  </a:t>
            </a:r>
            <a:r>
              <a:rPr lang="cs-CZ" sz="3200" dirty="0" err="1" smtClean="0"/>
              <a:t>tině</a:t>
            </a:r>
            <a:r>
              <a:rPr lang="cs-CZ" sz="3200" dirty="0" smtClean="0"/>
              <a:t> u L  tom  šli.</a:t>
            </a:r>
            <a:endParaRPr lang="cs-CZ" sz="3200" dirty="0"/>
          </a:p>
        </p:txBody>
      </p:sp>
      <p:cxnSp>
        <p:nvCxnSpPr>
          <p:cNvPr id="22" name="Přímá spojnice 21"/>
          <p:cNvCxnSpPr/>
          <p:nvPr/>
        </p:nvCxnSpPr>
        <p:spPr>
          <a:xfrm>
            <a:off x="1300923" y="6021288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4397267" y="537321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5117347" y="465313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1331640" y="393305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7092280" y="393305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3995936" y="393305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4181243" y="3284984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3821203" y="537321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1444939" y="537321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4211960" y="6021288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5595527" y="6021288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6557507" y="6021288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1331640" y="3284984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1948995" y="537321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3918135" y="332656"/>
            <a:ext cx="1307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202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61" b="16692"/>
          <a:stretch/>
        </p:blipFill>
        <p:spPr bwMode="auto">
          <a:xfrm>
            <a:off x="325521" y="1338470"/>
            <a:ext cx="1294151" cy="866395"/>
          </a:xfrm>
          <a:prstGeom prst="roundRect">
            <a:avLst>
              <a:gd name="adj" fmla="val 3509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331640" y="2181438"/>
            <a:ext cx="14057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um  </a:t>
            </a:r>
            <a:r>
              <a:rPr lang="cs-CZ" sz="2800" dirty="0" err="1" smtClean="0"/>
              <a:t>vala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460531" y="3049796"/>
            <a:ext cx="918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m</a:t>
            </a:r>
            <a:r>
              <a:rPr lang="cs-CZ" sz="2800" dirty="0" smtClean="0"/>
              <a:t>  lit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606536" y="2204864"/>
            <a:ext cx="878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m</a:t>
            </a:r>
            <a:r>
              <a:rPr lang="cs-CZ" sz="2800" dirty="0" smtClean="0"/>
              <a:t>  </a:t>
            </a:r>
            <a:r>
              <a:rPr lang="cs-CZ" sz="2800" dirty="0" err="1" smtClean="0"/>
              <a:t>lý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738417" y="2204864"/>
            <a:ext cx="1258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 m  </a:t>
            </a:r>
            <a:r>
              <a:rPr lang="cs-CZ" sz="2800" dirty="0" err="1" smtClean="0"/>
              <a:t>dlo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130238" y="2181438"/>
            <a:ext cx="1210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Sm</a:t>
            </a:r>
            <a:r>
              <a:rPr lang="cs-CZ" sz="2800" dirty="0" smtClean="0"/>
              <a:t>  kal</a:t>
            </a:r>
            <a:endParaRPr lang="cs-CZ" sz="28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70" b="15789"/>
          <a:stretch/>
        </p:blipFill>
        <p:spPr>
          <a:xfrm>
            <a:off x="7524328" y="1235661"/>
            <a:ext cx="1368152" cy="969204"/>
          </a:xfrm>
          <a:prstGeom prst="roundRect">
            <a:avLst>
              <a:gd name="adj" fmla="val 30228"/>
            </a:avLst>
          </a:prstGeom>
        </p:spPr>
      </p:pic>
      <p:cxnSp>
        <p:nvCxnSpPr>
          <p:cNvPr id="6" name="Přímá spojnice 5"/>
          <p:cNvCxnSpPr/>
          <p:nvPr/>
        </p:nvCxnSpPr>
        <p:spPr>
          <a:xfrm flipV="1">
            <a:off x="1619672" y="1893406"/>
            <a:ext cx="5904656" cy="4858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798691" y="404664"/>
            <a:ext cx="72616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Doplň „y“, „i“ a slova do vět</a:t>
            </a:r>
            <a:endParaRPr lang="cs-CZ" sz="48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851920" y="3049796"/>
            <a:ext cx="1399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   </a:t>
            </a:r>
            <a:r>
              <a:rPr lang="cs-CZ" sz="2000" dirty="0" smtClean="0"/>
              <a:t>(mně) 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508104" y="3049796"/>
            <a:ext cx="18405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Nenam</a:t>
            </a:r>
            <a:r>
              <a:rPr lang="cs-CZ" sz="2800" dirty="0" smtClean="0"/>
              <a:t>  </a:t>
            </a:r>
            <a:r>
              <a:rPr lang="cs-CZ" sz="2800" dirty="0" err="1" smtClean="0"/>
              <a:t>dlil</a:t>
            </a:r>
            <a:endParaRPr lang="cs-CZ" sz="2800" dirty="0"/>
          </a:p>
        </p:txBody>
      </p:sp>
      <p:grpSp>
        <p:nvGrpSpPr>
          <p:cNvPr id="43" name="Skupina 42"/>
          <p:cNvGrpSpPr/>
          <p:nvPr/>
        </p:nvGrpSpPr>
        <p:grpSpPr>
          <a:xfrm>
            <a:off x="1999136" y="1844826"/>
            <a:ext cx="5165152" cy="1152126"/>
            <a:chOff x="1999136" y="1556792"/>
            <a:chExt cx="5165152" cy="1152126"/>
          </a:xfrm>
          <a:noFill/>
        </p:grpSpPr>
        <p:grpSp>
          <p:nvGrpSpPr>
            <p:cNvPr id="23" name="Skupina 22"/>
            <p:cNvGrpSpPr/>
            <p:nvPr/>
          </p:nvGrpSpPr>
          <p:grpSpPr>
            <a:xfrm>
              <a:off x="1999136" y="1556792"/>
              <a:ext cx="340616" cy="342731"/>
              <a:chOff x="1999136" y="1556792"/>
              <a:chExt cx="340616" cy="342731"/>
            </a:xfrm>
            <a:grpFill/>
          </p:grpSpPr>
          <p:sp>
            <p:nvSpPr>
              <p:cNvPr id="8" name="Šipka doprava se zářezem 7"/>
              <p:cNvSpPr/>
              <p:nvPr/>
            </p:nvSpPr>
            <p:spPr>
              <a:xfrm rot="5400000">
                <a:off x="2034082" y="1593854"/>
                <a:ext cx="270723" cy="340616"/>
              </a:xfrm>
              <a:prstGeom prst="notchedRightArrow">
                <a:avLst>
                  <a:gd name="adj1" fmla="val 0"/>
                  <a:gd name="adj2" fmla="val 50163"/>
                </a:avLst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2" name="Ovál 21"/>
              <p:cNvSpPr/>
              <p:nvPr/>
            </p:nvSpPr>
            <p:spPr>
              <a:xfrm>
                <a:off x="2123728" y="1556792"/>
                <a:ext cx="120850" cy="9716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31" name="Skupina 30"/>
            <p:cNvGrpSpPr/>
            <p:nvPr/>
          </p:nvGrpSpPr>
          <p:grpSpPr>
            <a:xfrm>
              <a:off x="2791224" y="1556792"/>
              <a:ext cx="340616" cy="1152126"/>
              <a:chOff x="2791224" y="1556792"/>
              <a:chExt cx="340616" cy="1152126"/>
            </a:xfrm>
            <a:grpFill/>
          </p:grpSpPr>
          <p:sp>
            <p:nvSpPr>
              <p:cNvPr id="12" name="Šipka doprava se zářezem 11"/>
              <p:cNvSpPr/>
              <p:nvPr/>
            </p:nvSpPr>
            <p:spPr>
              <a:xfrm rot="5400000">
                <a:off x="2421473" y="1998551"/>
                <a:ext cx="1080118" cy="340616"/>
              </a:xfrm>
              <a:prstGeom prst="notchedRightArrow">
                <a:avLst>
                  <a:gd name="adj1" fmla="val 0"/>
                  <a:gd name="adj2" fmla="val 50163"/>
                </a:avLst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" name="Ovál 31"/>
              <p:cNvSpPr/>
              <p:nvPr/>
            </p:nvSpPr>
            <p:spPr>
              <a:xfrm>
                <a:off x="2915816" y="1556792"/>
                <a:ext cx="120850" cy="9716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38" name="Skupina 37"/>
            <p:cNvGrpSpPr/>
            <p:nvPr/>
          </p:nvGrpSpPr>
          <p:grpSpPr>
            <a:xfrm>
              <a:off x="3583312" y="1556792"/>
              <a:ext cx="340616" cy="342731"/>
              <a:chOff x="3583312" y="1556792"/>
              <a:chExt cx="340616" cy="342731"/>
            </a:xfrm>
            <a:grpFill/>
          </p:grpSpPr>
          <p:sp>
            <p:nvSpPr>
              <p:cNvPr id="26" name="Šipka doprava se zářezem 25"/>
              <p:cNvSpPr/>
              <p:nvPr/>
            </p:nvSpPr>
            <p:spPr>
              <a:xfrm rot="5400000">
                <a:off x="3618258" y="1593854"/>
                <a:ext cx="270723" cy="340616"/>
              </a:xfrm>
              <a:prstGeom prst="notchedRightArrow">
                <a:avLst>
                  <a:gd name="adj1" fmla="val 0"/>
                  <a:gd name="adj2" fmla="val 50163"/>
                </a:avLst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3" name="Ovál 32"/>
              <p:cNvSpPr/>
              <p:nvPr/>
            </p:nvSpPr>
            <p:spPr>
              <a:xfrm>
                <a:off x="3707904" y="1556792"/>
                <a:ext cx="120850" cy="9716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4447408" y="1556792"/>
              <a:ext cx="340616" cy="1152126"/>
              <a:chOff x="4447408" y="1556792"/>
              <a:chExt cx="340616" cy="1152126"/>
            </a:xfrm>
            <a:grpFill/>
          </p:grpSpPr>
          <p:sp>
            <p:nvSpPr>
              <p:cNvPr id="29" name="Šipka doprava se zářezem 28"/>
              <p:cNvSpPr/>
              <p:nvPr/>
            </p:nvSpPr>
            <p:spPr>
              <a:xfrm rot="5400000">
                <a:off x="4077657" y="1998551"/>
                <a:ext cx="1080118" cy="340616"/>
              </a:xfrm>
              <a:prstGeom prst="notchedRightArrow">
                <a:avLst>
                  <a:gd name="adj1" fmla="val 0"/>
                  <a:gd name="adj2" fmla="val 50163"/>
                </a:avLst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" name="Ovál 33"/>
              <p:cNvSpPr/>
              <p:nvPr/>
            </p:nvSpPr>
            <p:spPr>
              <a:xfrm>
                <a:off x="4572000" y="1556792"/>
                <a:ext cx="120850" cy="9716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40" name="Skupina 39"/>
            <p:cNvGrpSpPr/>
            <p:nvPr/>
          </p:nvGrpSpPr>
          <p:grpSpPr>
            <a:xfrm>
              <a:off x="5167488" y="1556792"/>
              <a:ext cx="340616" cy="342731"/>
              <a:chOff x="5167488" y="1556792"/>
              <a:chExt cx="340616" cy="342731"/>
            </a:xfrm>
            <a:grpFill/>
          </p:grpSpPr>
          <p:sp>
            <p:nvSpPr>
              <p:cNvPr id="25" name="Šipka doprava se zářezem 24"/>
              <p:cNvSpPr/>
              <p:nvPr/>
            </p:nvSpPr>
            <p:spPr>
              <a:xfrm rot="5400000">
                <a:off x="5202434" y="1593854"/>
                <a:ext cx="270723" cy="340616"/>
              </a:xfrm>
              <a:prstGeom prst="notchedRightArrow">
                <a:avLst>
                  <a:gd name="adj1" fmla="val 0"/>
                  <a:gd name="adj2" fmla="val 50163"/>
                </a:avLst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" name="Ovál 34"/>
              <p:cNvSpPr/>
              <p:nvPr/>
            </p:nvSpPr>
            <p:spPr>
              <a:xfrm>
                <a:off x="5292080" y="1556792"/>
                <a:ext cx="120850" cy="9716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41" name="Skupina 40"/>
            <p:cNvGrpSpPr/>
            <p:nvPr/>
          </p:nvGrpSpPr>
          <p:grpSpPr>
            <a:xfrm>
              <a:off x="6031584" y="1556792"/>
              <a:ext cx="340616" cy="1152126"/>
              <a:chOff x="6031584" y="1556792"/>
              <a:chExt cx="340616" cy="1152126"/>
            </a:xfrm>
            <a:grpFill/>
          </p:grpSpPr>
          <p:sp>
            <p:nvSpPr>
              <p:cNvPr id="30" name="Šipka doprava se zářezem 29"/>
              <p:cNvSpPr/>
              <p:nvPr/>
            </p:nvSpPr>
            <p:spPr>
              <a:xfrm rot="5400000">
                <a:off x="5661833" y="1998551"/>
                <a:ext cx="1080118" cy="340616"/>
              </a:xfrm>
              <a:prstGeom prst="notchedRightArrow">
                <a:avLst>
                  <a:gd name="adj1" fmla="val 0"/>
                  <a:gd name="adj2" fmla="val 50163"/>
                </a:avLst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" name="Ovál 35"/>
              <p:cNvSpPr/>
              <p:nvPr/>
            </p:nvSpPr>
            <p:spPr>
              <a:xfrm>
                <a:off x="6156176" y="1556792"/>
                <a:ext cx="120850" cy="9716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6823672" y="1556792"/>
              <a:ext cx="340616" cy="342731"/>
              <a:chOff x="6823672" y="1556792"/>
              <a:chExt cx="340616" cy="342731"/>
            </a:xfrm>
            <a:grpFill/>
          </p:grpSpPr>
          <p:sp>
            <p:nvSpPr>
              <p:cNvPr id="24" name="Šipka doprava se zářezem 23"/>
              <p:cNvSpPr/>
              <p:nvPr/>
            </p:nvSpPr>
            <p:spPr>
              <a:xfrm rot="5400000">
                <a:off x="6858618" y="1593854"/>
                <a:ext cx="270723" cy="340616"/>
              </a:xfrm>
              <a:prstGeom prst="notchedRightArrow">
                <a:avLst>
                  <a:gd name="adj1" fmla="val 0"/>
                  <a:gd name="adj2" fmla="val 50163"/>
                </a:avLst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" name="Ovál 36"/>
              <p:cNvSpPr/>
              <p:nvPr/>
            </p:nvSpPr>
            <p:spPr>
              <a:xfrm>
                <a:off x="6948264" y="1556792"/>
                <a:ext cx="120850" cy="97160"/>
              </a:xfrm>
              <a:prstGeom prst="ellips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46" name="TextovéPole 45"/>
          <p:cNvSpPr txBox="1"/>
          <p:nvPr/>
        </p:nvSpPr>
        <p:spPr>
          <a:xfrm>
            <a:off x="798691" y="3913892"/>
            <a:ext cx="4196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Máma mě                  ruce.</a:t>
            </a:r>
            <a:endParaRPr lang="cs-CZ" sz="28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827584" y="4509120"/>
            <a:ext cx="75203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                     jsem se, protože jsem neměl             .</a:t>
            </a:r>
            <a:endParaRPr lang="cs-CZ" sz="2800" dirty="0"/>
          </a:p>
        </p:txBody>
      </p:sp>
      <p:cxnSp>
        <p:nvCxnSpPr>
          <p:cNvPr id="48" name="Přímá spojnice 47"/>
          <p:cNvCxnSpPr/>
          <p:nvPr/>
        </p:nvCxnSpPr>
        <p:spPr>
          <a:xfrm>
            <a:off x="2843808" y="4365104"/>
            <a:ext cx="124157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ovéPole 55"/>
          <p:cNvSpPr txBox="1"/>
          <p:nvPr/>
        </p:nvSpPr>
        <p:spPr>
          <a:xfrm>
            <a:off x="827584" y="5114026"/>
            <a:ext cx="4733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Řekl      , že           se je lidské.</a:t>
            </a:r>
            <a:endParaRPr lang="cs-CZ" sz="2800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827584" y="5714092"/>
            <a:ext cx="43103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Ten kocourek je moc         .</a:t>
            </a:r>
            <a:endParaRPr lang="cs-CZ" sz="2800" dirty="0"/>
          </a:p>
        </p:txBody>
      </p:sp>
      <p:cxnSp>
        <p:nvCxnSpPr>
          <p:cNvPr id="64" name="Přímá spojnice 63"/>
          <p:cNvCxnSpPr/>
          <p:nvPr/>
        </p:nvCxnSpPr>
        <p:spPr>
          <a:xfrm>
            <a:off x="4311251" y="6165304"/>
            <a:ext cx="6207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>
            <a:off x="2833277" y="5589240"/>
            <a:ext cx="75003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1835696" y="5589240"/>
            <a:ext cx="5232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7084833" y="5013176"/>
            <a:ext cx="101555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1084342" y="5013176"/>
            <a:ext cx="17594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ovéPole 58"/>
          <p:cNvSpPr txBox="1"/>
          <p:nvPr/>
        </p:nvSpPr>
        <p:spPr>
          <a:xfrm>
            <a:off x="3918135" y="188640"/>
            <a:ext cx="1307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6611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70678" y="397113"/>
            <a:ext cx="380264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D o p l ň t e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703289" y="1124744"/>
            <a:ext cx="17374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5400" b="1" dirty="0" smtClean="0">
                <a:solidFill>
                  <a:prstClr val="black"/>
                </a:solidFill>
              </a:rPr>
              <a:t>nebo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817690" y="3573016"/>
            <a:ext cx="70829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/>
              <a:t>M  </a:t>
            </a:r>
            <a:r>
              <a:rPr lang="cs-CZ" sz="3200" dirty="0" err="1" smtClean="0"/>
              <a:t>sl</a:t>
            </a:r>
            <a:r>
              <a:rPr lang="cs-CZ" sz="3200" dirty="0" smtClean="0"/>
              <a:t>  m si, že budu m  t samé jedničky.</a:t>
            </a:r>
            <a:endParaRPr lang="cs-CZ" sz="32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817690" y="4092896"/>
            <a:ext cx="56695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err="1" smtClean="0"/>
              <a:t>Přem</a:t>
            </a:r>
            <a:r>
              <a:rPr lang="cs-CZ" sz="3200" dirty="0" smtClean="0"/>
              <a:t>  </a:t>
            </a:r>
            <a:r>
              <a:rPr lang="cs-CZ" sz="3200" dirty="0" err="1" smtClean="0"/>
              <a:t>šlel</a:t>
            </a:r>
            <a:r>
              <a:rPr lang="cs-CZ" sz="3200" dirty="0" smtClean="0"/>
              <a:t>, jak tu m  </a:t>
            </a:r>
            <a:r>
              <a:rPr lang="cs-CZ" sz="3200" dirty="0" err="1" smtClean="0"/>
              <a:t>šku</a:t>
            </a:r>
            <a:r>
              <a:rPr lang="cs-CZ" sz="3200" dirty="0" smtClean="0"/>
              <a:t> chytit.</a:t>
            </a:r>
            <a:endParaRPr lang="cs-CZ" sz="32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17690" y="5652537"/>
            <a:ext cx="58775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/>
              <a:t>M  </a:t>
            </a:r>
            <a:r>
              <a:rPr lang="cs-CZ" sz="3200" dirty="0" err="1" smtClean="0"/>
              <a:t>sl</a:t>
            </a:r>
            <a:r>
              <a:rPr lang="cs-CZ" sz="3200" dirty="0" smtClean="0"/>
              <a:t>  </a:t>
            </a:r>
            <a:r>
              <a:rPr lang="cs-CZ" sz="3200" dirty="0" err="1" smtClean="0"/>
              <a:t>vec</a:t>
            </a:r>
            <a:r>
              <a:rPr lang="cs-CZ" sz="3200" dirty="0" smtClean="0"/>
              <a:t> </a:t>
            </a:r>
            <a:r>
              <a:rPr lang="cs-CZ" sz="3200" dirty="0" err="1" smtClean="0"/>
              <a:t>přeb</a:t>
            </a:r>
            <a:r>
              <a:rPr lang="cs-CZ" sz="3200" dirty="0" smtClean="0"/>
              <a:t>  </a:t>
            </a:r>
            <a:r>
              <a:rPr lang="cs-CZ" sz="3200" dirty="0" err="1" smtClean="0"/>
              <a:t>vá</a:t>
            </a:r>
            <a:r>
              <a:rPr lang="cs-CZ" sz="3200" dirty="0" smtClean="0"/>
              <a:t> na m  </a:t>
            </a:r>
            <a:r>
              <a:rPr lang="cs-CZ" sz="3200" dirty="0" err="1" smtClean="0"/>
              <a:t>sl</a:t>
            </a:r>
            <a:r>
              <a:rPr lang="cs-CZ" sz="3200" dirty="0" smtClean="0"/>
              <a:t>  vně.</a:t>
            </a:r>
            <a:endParaRPr lang="cs-CZ" sz="32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17690" y="5132656"/>
            <a:ext cx="71386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/>
              <a:t>Medvídek m  val není jen hm  </a:t>
            </a:r>
            <a:r>
              <a:rPr lang="cs-CZ" sz="3200" dirty="0" err="1" smtClean="0"/>
              <a:t>zožravec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817690" y="4612776"/>
            <a:ext cx="65853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/>
              <a:t>Podej m   to m  </a:t>
            </a:r>
            <a:r>
              <a:rPr lang="cs-CZ" sz="3200" dirty="0" err="1" smtClean="0"/>
              <a:t>dlo</a:t>
            </a:r>
            <a:r>
              <a:rPr lang="cs-CZ" sz="3200" dirty="0" smtClean="0"/>
              <a:t>, je na um  </a:t>
            </a:r>
            <a:r>
              <a:rPr lang="cs-CZ" sz="3200" dirty="0" err="1" smtClean="0"/>
              <a:t>vadle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22" name="Obdélník 21"/>
          <p:cNvSpPr/>
          <p:nvPr/>
        </p:nvSpPr>
        <p:spPr>
          <a:xfrm rot="742691">
            <a:off x="2813591" y="1093235"/>
            <a:ext cx="5132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8" name="Obdélník 27"/>
          <p:cNvSpPr/>
          <p:nvPr/>
        </p:nvSpPr>
        <p:spPr>
          <a:xfrm rot="20646213">
            <a:off x="5738774" y="1183809"/>
            <a:ext cx="3545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889991" y="1330517"/>
            <a:ext cx="1881809" cy="1907853"/>
            <a:chOff x="894586" y="1330517"/>
            <a:chExt cx="1881809" cy="1907853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77" r="-1614"/>
            <a:stretch/>
          </p:blipFill>
          <p:spPr bwMode="auto">
            <a:xfrm rot="20314477">
              <a:off x="894586" y="1330517"/>
              <a:ext cx="1881809" cy="1907853"/>
            </a:xfrm>
            <a:prstGeom prst="trapezoid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1793188" y="2420888"/>
              <a:ext cx="37863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ý</a:t>
              </a:r>
            </a:p>
          </p:txBody>
        </p:sp>
        <p:sp>
          <p:nvSpPr>
            <p:cNvPr id="10" name="TextovéPole 9"/>
            <p:cNvSpPr txBox="1"/>
            <p:nvPr/>
          </p:nvSpPr>
          <p:spPr>
            <a:xfrm rot="1800000">
              <a:off x="1662091" y="2153789"/>
              <a:ext cx="3545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/>
                <a:t>y</a:t>
              </a:r>
              <a:endParaRPr lang="cs-CZ" sz="3200" b="1" dirty="0" smtClean="0"/>
            </a:p>
          </p:txBody>
        </p:sp>
        <p:sp>
          <p:nvSpPr>
            <p:cNvPr id="18" name="TextovéPole 17"/>
            <p:cNvSpPr txBox="1"/>
            <p:nvPr/>
          </p:nvSpPr>
          <p:spPr>
            <a:xfrm rot="-1800000">
              <a:off x="1255843" y="2009773"/>
              <a:ext cx="3545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/>
                <a:t>ý</a:t>
              </a:r>
            </a:p>
          </p:txBody>
        </p:sp>
        <p:sp>
          <p:nvSpPr>
            <p:cNvPr id="46" name="TextovéPole 45"/>
            <p:cNvSpPr txBox="1"/>
            <p:nvPr/>
          </p:nvSpPr>
          <p:spPr>
            <a:xfrm rot="1800000">
              <a:off x="2150388" y="2136154"/>
              <a:ext cx="3545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/>
                <a:t>y</a:t>
              </a:r>
              <a:endParaRPr lang="cs-CZ" sz="3200" b="1" dirty="0" smtClean="0"/>
            </a:p>
          </p:txBody>
        </p:sp>
        <p:sp>
          <p:nvSpPr>
            <p:cNvPr id="48" name="TextovéPole 47"/>
            <p:cNvSpPr txBox="1"/>
            <p:nvPr/>
          </p:nvSpPr>
          <p:spPr>
            <a:xfrm>
              <a:off x="1691680" y="1772816"/>
              <a:ext cx="3545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/>
                <a:t>y</a:t>
              </a:r>
              <a:endParaRPr lang="cs-CZ" sz="3200" b="1" dirty="0" smtClean="0"/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1403648" y="2564904"/>
              <a:ext cx="3545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/>
                <a:t>y</a:t>
              </a:r>
              <a:endParaRPr lang="cs-CZ" sz="3200" b="1" dirty="0" smtClean="0"/>
            </a:p>
          </p:txBody>
        </p:sp>
        <p:sp>
          <p:nvSpPr>
            <p:cNvPr id="50" name="TextovéPole 49"/>
            <p:cNvSpPr txBox="1"/>
            <p:nvPr/>
          </p:nvSpPr>
          <p:spPr>
            <a:xfrm rot="-1800000">
              <a:off x="1950123" y="1898421"/>
              <a:ext cx="3545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/>
                <a:t>ý</a:t>
              </a:r>
            </a:p>
          </p:txBody>
        </p:sp>
      </p:grpSp>
      <p:grpSp>
        <p:nvGrpSpPr>
          <p:cNvPr id="55" name="Skupina 54"/>
          <p:cNvGrpSpPr/>
          <p:nvPr/>
        </p:nvGrpSpPr>
        <p:grpSpPr>
          <a:xfrm>
            <a:off x="6084168" y="1351376"/>
            <a:ext cx="1881809" cy="1907853"/>
            <a:chOff x="6104897" y="1351376"/>
            <a:chExt cx="1881809" cy="1907853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77" r="-1614"/>
            <a:stretch/>
          </p:blipFill>
          <p:spPr bwMode="auto">
            <a:xfrm rot="2156268">
              <a:off x="6104897" y="1351376"/>
              <a:ext cx="1881809" cy="1907853"/>
            </a:xfrm>
            <a:prstGeom prst="trapezoid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TextovéPole 13"/>
            <p:cNvSpPr txBox="1"/>
            <p:nvPr/>
          </p:nvSpPr>
          <p:spPr>
            <a:xfrm>
              <a:off x="7171888" y="2291307"/>
              <a:ext cx="2728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/>
                <a:t>i</a:t>
              </a:r>
              <a:endParaRPr lang="cs-CZ" sz="2800" b="1" dirty="0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6459408" y="2185700"/>
              <a:ext cx="2728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/>
                <a:t>í</a:t>
              </a:r>
              <a:endParaRPr lang="cs-CZ" sz="2800" b="1" dirty="0"/>
            </a:p>
          </p:txBody>
        </p:sp>
        <p:sp>
          <p:nvSpPr>
            <p:cNvPr id="17" name="TextovéPole 16"/>
            <p:cNvSpPr txBox="1"/>
            <p:nvPr/>
          </p:nvSpPr>
          <p:spPr>
            <a:xfrm rot="1800000">
              <a:off x="6922943" y="2440573"/>
              <a:ext cx="2728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/>
                <a:t>í</a:t>
              </a:r>
              <a:endParaRPr lang="cs-CZ" sz="2800" b="1" dirty="0"/>
            </a:p>
          </p:txBody>
        </p:sp>
        <p:sp>
          <p:nvSpPr>
            <p:cNvPr id="5" name="TextovéPole 4"/>
            <p:cNvSpPr txBox="1"/>
            <p:nvPr/>
          </p:nvSpPr>
          <p:spPr>
            <a:xfrm rot="19800000">
              <a:off x="6994951" y="1936517"/>
              <a:ext cx="2728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/>
                <a:t>í</a:t>
              </a:r>
              <a:endParaRPr lang="cs-CZ" sz="2800" b="1" dirty="0"/>
            </a:p>
          </p:txBody>
        </p:sp>
        <p:sp>
          <p:nvSpPr>
            <p:cNvPr id="51" name="TextovéPole 50"/>
            <p:cNvSpPr txBox="1"/>
            <p:nvPr/>
          </p:nvSpPr>
          <p:spPr>
            <a:xfrm rot="19800000">
              <a:off x="6700753" y="2454047"/>
              <a:ext cx="2728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/>
                <a:t>i</a:t>
              </a:r>
              <a:endParaRPr lang="cs-CZ" sz="2800" b="1" dirty="0"/>
            </a:p>
          </p:txBody>
        </p:sp>
        <p:sp>
          <p:nvSpPr>
            <p:cNvPr id="53" name="TextovéPole 52"/>
            <p:cNvSpPr txBox="1"/>
            <p:nvPr/>
          </p:nvSpPr>
          <p:spPr>
            <a:xfrm rot="1800000">
              <a:off x="6634911" y="1864509"/>
              <a:ext cx="2728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/>
                <a:t>i</a:t>
              </a:r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6819448" y="2113692"/>
              <a:ext cx="2728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/>
                <a:t>i</a:t>
              </a:r>
              <a:endParaRPr lang="cs-CZ" sz="2800" b="1" dirty="0"/>
            </a:p>
          </p:txBody>
        </p:sp>
      </p:grpSp>
      <p:cxnSp>
        <p:nvCxnSpPr>
          <p:cNvPr id="57" name="Přímá spojnice 56"/>
          <p:cNvCxnSpPr/>
          <p:nvPr/>
        </p:nvCxnSpPr>
        <p:spPr>
          <a:xfrm>
            <a:off x="1588955" y="409289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2093011" y="4077072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4181243" y="3284984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4804275" y="409289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2149249" y="4639419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4387033" y="4612776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>
            <a:off x="2555776" y="5132655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3600755" y="5120109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5940152" y="5132655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3268304" y="5644344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6012160" y="5661248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2051720" y="6165304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1547664" y="6165304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>
            <a:off x="5599087" y="6153617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>
            <a:off x="5076056" y="6141283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72"/>
          <p:cNvCxnSpPr/>
          <p:nvPr/>
        </p:nvCxnSpPr>
        <p:spPr>
          <a:xfrm>
            <a:off x="3600838" y="6165304"/>
            <a:ext cx="39075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ovéPole 64"/>
          <p:cNvSpPr txBox="1"/>
          <p:nvPr/>
        </p:nvSpPr>
        <p:spPr>
          <a:xfrm>
            <a:off x="3918135" y="188640"/>
            <a:ext cx="1307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735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psle">
  <a:themeElements>
    <a:clrScheme name="Kapsle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Kaps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apsl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632</TotalTime>
  <Words>667</Words>
  <Application>Microsoft Office PowerPoint</Application>
  <PresentationFormat>Předvádění na obrazovce (4:3)</PresentationFormat>
  <Paragraphs>151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Motiv systému Office</vt:lpstr>
      <vt:lpstr>Kapsle</vt:lpstr>
      <vt:lpstr>1_Motiv systému Office</vt:lpstr>
      <vt:lpstr>2_Motiv systému Office</vt:lpstr>
      <vt:lpstr>Prezentace aplikace PowerPoint</vt:lpstr>
      <vt:lpstr>POPIS MATERIÁLU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Jelinek Finance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Jelinek</dc:creator>
  <cp:lastModifiedBy>Jelinek</cp:lastModifiedBy>
  <cp:revision>64</cp:revision>
  <dcterms:created xsi:type="dcterms:W3CDTF">2011-11-29T11:46:40Z</dcterms:created>
  <dcterms:modified xsi:type="dcterms:W3CDTF">2012-04-02T18:49:01Z</dcterms:modified>
</cp:coreProperties>
</file>