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sldIdLst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88" r:id="rId15"/>
    <p:sldId id="289" r:id="rId16"/>
    <p:sldId id="290" r:id="rId17"/>
    <p:sldId id="291" r:id="rId18"/>
    <p:sldId id="292" r:id="rId19"/>
    <p:sldId id="293" r:id="rId20"/>
    <p:sldId id="294" r:id="rId21"/>
    <p:sldId id="295" r:id="rId22"/>
    <p:sldId id="276" r:id="rId23"/>
    <p:sldId id="27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F7547"/>
    <a:srgbClr val="FF0000"/>
    <a:srgbClr val="AA1A02"/>
    <a:srgbClr val="FE4234"/>
    <a:srgbClr val="DD11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247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138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584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050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888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518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984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290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523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691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2575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BFC511F0-90F9-469F-A09C-6ECD9CF35D1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5065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DA30CF-E666-499F-A53C-07950F7E49A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12627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58906-F9EA-4601-8643-9034095BD05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16846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FF810E-8B09-44D4-96A5-172745B8839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33381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16C6F3-9DAB-4897-A1AD-D3546B1D118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76441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45086B-6A85-44B1-8088-8D3C1B1458A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27538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BCB10F-D733-4FB8-9B8A-5FE5F200DF9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6504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2E09C5-D343-4BFC-BDD8-A992417881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03291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2724BE-A827-4A5A-B9CC-AE10A5079F4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80645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7D4738-8AD1-471A-9A76-BCFBE8D8985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2237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C45AC4-4C4A-4731-A009-C5C6A59E48F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99444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BA1B1C-92B8-403D-A505-6D508C6DD7E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485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35358-4902-4F8F-B9BA-317E4AAF07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77715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F7A14F-2866-476C-BD2E-680ADCC2D2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026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FEEC4-75F2-4319-B32F-3C9557E882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4533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12FCC-2B32-47D8-9948-1820CB891A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11072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02EBD3-C126-4A55-9E41-A3D13E5A5A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41468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85508-1834-4170-B424-B385524806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234423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B4073B-AD43-4D2F-915E-E2D77F5494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84929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D925ED-216F-40F0-B900-81EA7754DD1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37360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DB0A4-45DF-42F7-83EE-808DCEEFE2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249656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E9315-3E25-4836-A621-3C4FACFFC33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8812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49753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23610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70820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6273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656739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73870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50121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566966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13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02580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4BE25-8A21-4E12-8CF6-EBFD8D44FE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25C4C-041E-47E6-96FA-C390A8211B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927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94000">
              <a:schemeClr val="accent6">
                <a:alpha val="76000"/>
                <a:lumMod val="75000"/>
              </a:schemeClr>
            </a:gs>
            <a:gs pos="100000">
              <a:srgbClr val="A65528"/>
            </a:gs>
            <a:gs pos="100000">
              <a:srgbClr val="66301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4BE25-8A21-4E12-8CF6-EBFD8D44FE2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D25C4C-041E-47E6-96FA-C390A8211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463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8A6C9D5-2689-41B8-82E1-5C772F4EDE0F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044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128C332-576D-4DF1-A77C-BAD713A04775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742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94000">
              <a:schemeClr val="accent6">
                <a:alpha val="76000"/>
                <a:lumMod val="75000"/>
              </a:schemeClr>
            </a:gs>
            <a:gs pos="100000">
              <a:srgbClr val="A65528"/>
            </a:gs>
            <a:gs pos="100000">
              <a:srgbClr val="66301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4BE25-8A21-4E12-8CF6-EBFD8D44FE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D25C4C-041E-47E6-96FA-C390A8211B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685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microsoft.com/office/2007/relationships/hdphoto" Target="../media/hdphoto2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4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microsoft.com/office/2007/relationships/hdphoto" Target="../media/hdphoto4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6.png"/><Relationship Id="rId5" Type="http://schemas.microsoft.com/office/2007/relationships/hdphoto" Target="../media/hdphoto3.wdp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microsoft.com/office/2007/relationships/hdphoto" Target="../media/hdphoto6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8.png"/><Relationship Id="rId5" Type="http://schemas.microsoft.com/office/2007/relationships/hdphoto" Target="../media/hdphoto5.wdp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7.wdp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8.wdp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9.wdp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10.wdp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microsoft.com/office/2007/relationships/hdphoto" Target="../media/hdphoto12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14.png"/><Relationship Id="rId5" Type="http://schemas.microsoft.com/office/2007/relationships/hdphoto" Target="../media/hdphoto11.wdp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13.wdp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14.wdp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15.wdp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16.wdp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17.wdp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image" Target="../media/image2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microsoft.com/office/2007/relationships/hdphoto" Target="../media/hdphoto18.wdp"/><Relationship Id="rId5" Type="http://schemas.openxmlformats.org/officeDocument/2006/relationships/image" Target="../media/image20.png"/><Relationship Id="rId4" Type="http://schemas.openxmlformats.org/officeDocument/2006/relationships/audio" Target="../media/audio4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image" Target="../media/image2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22.png"/><Relationship Id="rId5" Type="http://schemas.openxmlformats.org/officeDocument/2006/relationships/audio" Target="../media/audio6.wav"/><Relationship Id="rId4" Type="http://schemas.openxmlformats.org/officeDocument/2006/relationships/audio" Target="../media/audio5.wav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smtClean="0">
                <a:solidFill>
                  <a:srgbClr val="003366"/>
                </a:solidFill>
                <a:latin typeface="Arial"/>
              </a:rPr>
              <a:t>:  VY_32_INOVACE_190_ČJ3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Vyjmenovaná slova po </a:t>
            </a:r>
            <a:r>
              <a:rPr lang="cs-CZ" sz="1200" dirty="0">
                <a:solidFill>
                  <a:srgbClr val="003366"/>
                </a:solidFill>
                <a:latin typeface="Arial"/>
              </a:rPr>
              <a:t>P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Vyjmenovaná slova po P – vyvození a prezentace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3.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770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Žák se seznámí s řadou vyjmenovaných slov po P. Slova se objevují po jednom na listě, žák je seznámen s významem vyjmenovaného slova  a s jeho dalšími příbuznými slovy. Na tato slova vymýšlí vhodné věty, aby si uvědomil příbuznost k vyjmenovanému slovu na stránce /list č.4 - 16/. Na listu č.17 a 18 procvičuje řadu vyjmenovaných slov tak, jak následují za sebou. List číslo 19 a 20 je pracovní  list pro samostatnou práci žáků, řešení je přímo v prezentaci.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řadu vyjmenovaných slov po P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>
                <a:latin typeface="Arial" charset="0"/>
                <a:cs typeface="Arial" charset="0"/>
              </a:rPr>
              <a:t>Prezentaci jsem použila při vyvozování řady vyjmenovaných slov po </a:t>
            </a:r>
            <a:r>
              <a:rPr lang="cs-CZ" sz="1400" dirty="0" smtClean="0">
                <a:latin typeface="Arial" charset="0"/>
                <a:cs typeface="Arial" charset="0"/>
              </a:rPr>
              <a:t>P. </a:t>
            </a:r>
            <a:r>
              <a:rPr lang="cs-CZ" sz="1400" dirty="0">
                <a:latin typeface="Arial" charset="0"/>
                <a:cs typeface="Arial" charset="0"/>
              </a:rPr>
              <a:t>Na tvorbě vět se žáci aktivně podíleli a  určovali  i kořen slova a význam  slova. Zde občas </a:t>
            </a:r>
            <a:r>
              <a:rPr lang="cs-CZ" sz="1400">
                <a:latin typeface="Arial" charset="0"/>
                <a:cs typeface="Arial" charset="0"/>
              </a:rPr>
              <a:t>chybovali</a:t>
            </a:r>
            <a:r>
              <a:rPr lang="cs-CZ" sz="1400" smtClean="0">
                <a:latin typeface="Arial" charset="0"/>
                <a:cs typeface="Arial" charset="0"/>
              </a:rPr>
              <a:t>.</a:t>
            </a:r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8327955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94000">
              <a:schemeClr val="accent6">
                <a:alpha val="76000"/>
                <a:lumMod val="75000"/>
              </a:schemeClr>
            </a:gs>
            <a:gs pos="100000">
              <a:srgbClr val="A65528"/>
            </a:gs>
            <a:gs pos="100000">
              <a:srgbClr val="663012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5350" y="836712"/>
            <a:ext cx="737330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prstClr val="black"/>
                </a:solidFill>
              </a:rPr>
              <a:t>VYJMENOVANÁ SLOVA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71703" y="1916832"/>
            <a:ext cx="10005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PO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00795" y="2578546"/>
            <a:ext cx="1542410" cy="31547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9900" b="1" dirty="0" smtClean="0">
                <a:solidFill>
                  <a:prstClr val="black"/>
                </a:solidFill>
              </a:rPr>
              <a:t>P</a:t>
            </a:r>
            <a:endParaRPr lang="cs-CZ" sz="19900" b="1" dirty="0">
              <a:solidFill>
                <a:prstClr val="black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348880"/>
            <a:ext cx="2195885" cy="2195885"/>
          </a:xfrm>
          <a:prstGeom prst="ellipse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4547" y="2348880"/>
            <a:ext cx="2195885" cy="2195885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86578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15" b="100000" l="5538" r="94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829" r="6281"/>
          <a:stretch/>
        </p:blipFill>
        <p:spPr bwMode="auto">
          <a:xfrm>
            <a:off x="5564746" y="2781647"/>
            <a:ext cx="2751670" cy="3095625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476672"/>
            <a:ext cx="4272708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PÝCHA</a:t>
            </a:r>
            <a:endParaRPr lang="cs-CZ" sz="9600" b="1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827584" y="2838602"/>
            <a:ext cx="3768652" cy="1584176"/>
          </a:xfrm>
          <a:prstGeom prst="wedgeEllipseCallout">
            <a:avLst>
              <a:gd name="adj1" fmla="val 81397"/>
              <a:gd name="adj2" fmla="val -1076"/>
            </a:avLst>
          </a:prstGeom>
          <a:solidFill>
            <a:srgbClr val="00B0F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JE PYŠNÝ JAKO PÁV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5157192"/>
            <a:ext cx="487736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pyšný     pyšně     pyšnit se    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přepych     pýchavka</a:t>
            </a:r>
            <a:endParaRPr lang="cs-CZ" sz="3200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156176" y="476672"/>
            <a:ext cx="2160240" cy="1872208"/>
            <a:chOff x="6156176" y="476672"/>
            <a:chExt cx="2160240" cy="1872208"/>
          </a:xfrm>
        </p:grpSpPr>
        <p:sp>
          <p:nvSpPr>
            <p:cNvPr id="3" name="Obláček 2"/>
            <p:cNvSpPr/>
            <p:nvPr/>
          </p:nvSpPr>
          <p:spPr>
            <a:xfrm>
              <a:off x="6156176" y="476672"/>
              <a:ext cx="2160240" cy="1872208"/>
            </a:xfrm>
            <a:prstGeom prst="cloudCallout">
              <a:avLst>
                <a:gd name="adj1" fmla="val -5614"/>
                <a:gd name="adj2" fmla="val 72350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6308" l="0" r="100000">
                          <a14:foregroundMark x1="26769" y1="57538" x2="30769" y2="63385"/>
                          <a14:foregroundMark x1="15077" y1="71077" x2="39692" y2="52615"/>
                          <a14:foregroundMark x1="62154" y1="54462" x2="43692" y2="30154"/>
                          <a14:foregroundMark x1="42462" y1="39692" x2="43692" y2="28000"/>
                          <a14:foregroundMark x1="54462" y1="60308" x2="60308" y2="39692"/>
                          <a14:foregroundMark x1="31692" y1="15385" x2="62154" y2="20308"/>
                          <a14:foregroundMark x1="28923" y1="13231" x2="28923" y2="13231"/>
                          <a14:foregroundMark x1="65231" y1="24000" x2="76000" y2="36000"/>
                          <a14:foregroundMark x1="79692" y1="37846" x2="86769" y2="58462"/>
                          <a14:foregroundMark x1="90462" y1="57538" x2="91692" y2="7107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8224" y="764704"/>
              <a:ext cx="1313967" cy="1313967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06081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1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76672"/>
            <a:ext cx="3801297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PYTEL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5508521"/>
            <a:ext cx="76785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pytlík    pytlíček    pytlovina    pytlák    pytlačit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000" b="79077" l="0" r="98462">
                        <a14:backgroundMark x1="14769" y1="48923" x2="2462" y2="52308"/>
                        <a14:backgroundMark x1="23692" y1="48308" x2="24308" y2="49846"/>
                        <a14:backgroundMark x1="23385" y1="45231" x2="22769" y2="41231"/>
                        <a14:backgroundMark x1="22462" y1="39077" x2="22462" y2="39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324" b="20414"/>
          <a:stretch/>
        </p:blipFill>
        <p:spPr bwMode="auto">
          <a:xfrm>
            <a:off x="4023343" y="2708919"/>
            <a:ext cx="4797129" cy="2842865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11560" y="2564904"/>
            <a:ext cx="3024336" cy="1892392"/>
          </a:xfrm>
          <a:prstGeom prst="wedgeEllipseCallout">
            <a:avLst>
              <a:gd name="adj1" fmla="val 84610"/>
              <a:gd name="adj2" fmla="val 27654"/>
            </a:avLst>
          </a:prstGeom>
          <a:solidFill>
            <a:srgbClr val="00B0F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NENÍ PYTEL JAKO PYTEL</a:t>
            </a:r>
            <a:endParaRPr lang="cs-CZ" sz="3200" dirty="0">
              <a:solidFill>
                <a:prstClr val="black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084168" y="476672"/>
            <a:ext cx="2016224" cy="1968115"/>
            <a:chOff x="6084168" y="476672"/>
            <a:chExt cx="2016224" cy="1968115"/>
          </a:xfrm>
        </p:grpSpPr>
        <p:sp>
          <p:nvSpPr>
            <p:cNvPr id="3" name="Obláček 2"/>
            <p:cNvSpPr/>
            <p:nvPr/>
          </p:nvSpPr>
          <p:spPr>
            <a:xfrm>
              <a:off x="6084168" y="476672"/>
              <a:ext cx="2016224" cy="1968115"/>
            </a:xfrm>
            <a:prstGeom prst="cloudCallout">
              <a:avLst>
                <a:gd name="adj1" fmla="val -44394"/>
                <a:gd name="adj2" fmla="val 66712"/>
              </a:avLst>
            </a:prstGeom>
            <a:solidFill>
              <a:srgbClr val="92D050"/>
            </a:solidFill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1026" name="Picture 2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00000" l="0" r="100000">
                          <a14:foregroundMark x1="25743" y1="35974" x2="18482" y2="12211"/>
                          <a14:foregroundMark x1="23762" y1="30693" x2="35974" y2="18482"/>
                          <a14:foregroundMark x1="11551" y1="12211" x2="22772" y2="35974"/>
                          <a14:foregroundMark x1="31023" y1="40924" x2="30033" y2="34983"/>
                          <a14:foregroundMark x1="78878" y1="16502" x2="84158" y2="2145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6133" t="-28549" r="-10632" b="-10473"/>
            <a:stretch/>
          </p:blipFill>
          <p:spPr bwMode="auto">
            <a:xfrm>
              <a:off x="6259132" y="476672"/>
              <a:ext cx="1596981" cy="1751373"/>
            </a:xfrm>
            <a:prstGeom prst="dodecagon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437581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9692" b="8215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919" b="20861"/>
          <a:stretch/>
        </p:blipFill>
        <p:spPr bwMode="auto">
          <a:xfrm>
            <a:off x="4522975" y="3140969"/>
            <a:ext cx="4081473" cy="2376264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90972" y="476672"/>
            <a:ext cx="3209020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PYSK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1941" y="5517233"/>
            <a:ext cx="36715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pyskatý      ptakopysk</a:t>
            </a:r>
          </a:p>
        </p:txBody>
      </p:sp>
      <p:sp>
        <p:nvSpPr>
          <p:cNvPr id="4" name="Oválný popisek 3"/>
          <p:cNvSpPr/>
          <p:nvPr/>
        </p:nvSpPr>
        <p:spPr>
          <a:xfrm>
            <a:off x="611560" y="2564904"/>
            <a:ext cx="3024336" cy="1892392"/>
          </a:xfrm>
          <a:prstGeom prst="wedgeEllipseCallout">
            <a:avLst>
              <a:gd name="adj1" fmla="val 84610"/>
              <a:gd name="adj2" fmla="val 61268"/>
            </a:avLst>
          </a:prstGeom>
          <a:solidFill>
            <a:srgbClr val="00B0F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CO MÁM S TĚMI PYSKY DĚLAT?</a:t>
            </a:r>
            <a:endParaRPr lang="cs-CZ" sz="3200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084168" y="476672"/>
            <a:ext cx="2520280" cy="2232248"/>
            <a:chOff x="6084168" y="476672"/>
            <a:chExt cx="2520280" cy="2232248"/>
          </a:xfrm>
        </p:grpSpPr>
        <p:sp>
          <p:nvSpPr>
            <p:cNvPr id="3" name="Obláček 2"/>
            <p:cNvSpPr/>
            <p:nvPr/>
          </p:nvSpPr>
          <p:spPr>
            <a:xfrm>
              <a:off x="6084168" y="476672"/>
              <a:ext cx="2520280" cy="2232248"/>
            </a:xfrm>
            <a:prstGeom prst="cloudCallout">
              <a:avLst>
                <a:gd name="adj1" fmla="val -50178"/>
                <a:gd name="adj2" fmla="val 72361"/>
              </a:avLst>
            </a:prstGeom>
            <a:solidFill>
              <a:srgbClr val="92D050"/>
            </a:solidFill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075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7538" b="85231" l="0" r="9630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1" t="22250" r="7752" b="18674"/>
            <a:stretch/>
          </p:blipFill>
          <p:spPr bwMode="auto">
            <a:xfrm>
              <a:off x="6620490" y="974530"/>
              <a:ext cx="1551910" cy="1006423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518543" y="1979548"/>
              <a:ext cx="136287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AA1A02"/>
                  </a:solidFill>
                </a:rPr>
                <a:t>Ach  </a:t>
              </a:r>
              <a:r>
                <a:rPr lang="cs-CZ" sz="2000" b="1" dirty="0" err="1" smtClean="0">
                  <a:solidFill>
                    <a:srgbClr val="AA1A02"/>
                  </a:solidFill>
                </a:rPr>
                <a:t>jóóó</a:t>
              </a:r>
              <a:r>
                <a:rPr lang="cs-CZ" sz="2000" b="1" dirty="0" smtClean="0">
                  <a:solidFill>
                    <a:srgbClr val="AA1A02"/>
                  </a:solidFill>
                </a:rPr>
                <a:t>…</a:t>
              </a:r>
              <a:endParaRPr lang="cs-CZ" sz="2000" b="1" dirty="0">
                <a:solidFill>
                  <a:srgbClr val="AA1A0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158929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9270" y="476672"/>
            <a:ext cx="5936946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NETOPÝR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5436513"/>
            <a:ext cx="15903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netopýří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5385" b="87385" l="0" r="100000">
                        <a14:foregroundMark x1="49846" y1="80923" x2="90154" y2="51385"/>
                        <a14:foregroundMark x1="84923" y1="61538" x2="79385" y2="56923"/>
                        <a14:foregroundMark x1="25538" y1="36615" x2="31385" y2="32615"/>
                        <a14:foregroundMark x1="66154" y1="54769" x2="64615" y2="49231"/>
                        <a14:foregroundMark x1="52000" y1="68923" x2="55077" y2="62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320" b="12475"/>
          <a:stretch/>
        </p:blipFill>
        <p:spPr bwMode="auto">
          <a:xfrm>
            <a:off x="4604176" y="2708920"/>
            <a:ext cx="4177176" cy="3312368"/>
          </a:xfrm>
          <a:prstGeom prst="snip2DiagRect">
            <a:avLst>
              <a:gd name="adj1" fmla="val 0"/>
              <a:gd name="adj2" fmla="val 5000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23528" y="2554744"/>
            <a:ext cx="3888432" cy="2242408"/>
          </a:xfrm>
          <a:prstGeom prst="wedgeEllipseCallout">
            <a:avLst>
              <a:gd name="adj1" fmla="val 80372"/>
              <a:gd name="adj2" fmla="val -21073"/>
            </a:avLst>
          </a:prstGeom>
          <a:solidFill>
            <a:srgbClr val="00B0F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MY NEJSME PTÁCI, MY JSME NETOPÝŘI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5" name="Obláček 14"/>
          <p:cNvSpPr/>
          <p:nvPr/>
        </p:nvSpPr>
        <p:spPr>
          <a:xfrm>
            <a:off x="6876256" y="1124744"/>
            <a:ext cx="1872208" cy="1368152"/>
          </a:xfrm>
          <a:prstGeom prst="cloudCallout">
            <a:avLst>
              <a:gd name="adj1" fmla="val -67874"/>
              <a:gd name="adj2" fmla="val 77204"/>
            </a:avLst>
          </a:prstGeom>
          <a:solidFill>
            <a:srgbClr val="92D05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Ani myši nejsme.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20427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04664"/>
            <a:ext cx="4443332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SLEPÝŠ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5436513"/>
            <a:ext cx="12945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slepýší</a:t>
            </a:r>
            <a:endParaRPr lang="cs-CZ" sz="3200" dirty="0" smtClean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9385" b="81538" l="0" r="100000">
                        <a14:foregroundMark x1="72000" y1="66769" x2="87692" y2="35385"/>
                        <a14:foregroundMark x1="42769" y1="37846" x2="45846" y2="39692"/>
                        <a14:foregroundMark x1="49231" y1="48615" x2="47385" y2="47692"/>
                        <a14:foregroundMark x1="47077" y1="45231" x2="46769" y2="41231"/>
                        <a14:foregroundMark x1="46769" y1="46462" x2="47385" y2="45538"/>
                        <a14:foregroundMark x1="51385" y1="47692" x2="51385" y2="47692"/>
                        <a14:foregroundMark x1="50462" y1="49538" x2="50462" y2="49538"/>
                        <a14:foregroundMark x1="81231" y1="67385" x2="95385" y2="43692"/>
                        <a14:foregroundMark x1="60615" y1="33231" x2="62769" y2="35077"/>
                        <a14:foregroundMark x1="63692" y1="35692" x2="63692" y2="35692"/>
                        <a14:foregroundMark x1="63077" y1="29231" x2="66462" y2="32000"/>
                        <a14:foregroundMark x1="68000" y1="25231" x2="69846" y2="30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0" t="20297" r="1" b="19353"/>
          <a:stretch/>
        </p:blipFill>
        <p:spPr bwMode="auto">
          <a:xfrm>
            <a:off x="3773510" y="3044483"/>
            <a:ext cx="4736677" cy="2866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23528" y="2780928"/>
            <a:ext cx="3312368" cy="1752669"/>
          </a:xfrm>
          <a:prstGeom prst="wedgeEllipseCallout">
            <a:avLst>
              <a:gd name="adj1" fmla="val 72193"/>
              <a:gd name="adj2" fmla="val 2693"/>
            </a:avLst>
          </a:prstGeom>
          <a:solidFill>
            <a:srgbClr val="00B0F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SLEPÝŠ JE MALÝ HAD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5" name="Obláček 14"/>
          <p:cNvSpPr/>
          <p:nvPr/>
        </p:nvSpPr>
        <p:spPr>
          <a:xfrm>
            <a:off x="6084168" y="764704"/>
            <a:ext cx="2376264" cy="1656184"/>
          </a:xfrm>
          <a:prstGeom prst="cloudCallout">
            <a:avLst>
              <a:gd name="adj1" fmla="val -46124"/>
              <a:gd name="adj2" fmla="val 93207"/>
            </a:avLst>
          </a:prstGeom>
          <a:solidFill>
            <a:srgbClr val="92D05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Neboj se, nejsem jedovatý.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2732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0153" y="404664"/>
            <a:ext cx="515397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KOPYTO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5157192"/>
            <a:ext cx="428046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         sudokopytník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lichokopytník      kopýtko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077" b="9415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202" b="6814"/>
          <a:stretch/>
        </p:blipFill>
        <p:spPr bwMode="auto">
          <a:xfrm>
            <a:off x="4585368" y="2780928"/>
            <a:ext cx="4120660" cy="3625475"/>
          </a:xfrm>
          <a:prstGeom prst="roundRect">
            <a:avLst>
              <a:gd name="adj" fmla="val 3471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láček 10"/>
          <p:cNvSpPr/>
          <p:nvPr/>
        </p:nvSpPr>
        <p:spPr>
          <a:xfrm>
            <a:off x="5278078" y="404664"/>
            <a:ext cx="3542394" cy="2016224"/>
          </a:xfrm>
          <a:prstGeom prst="cloudCallout">
            <a:avLst>
              <a:gd name="adj1" fmla="val -23691"/>
              <a:gd name="adj2" fmla="val 66814"/>
            </a:avLst>
          </a:prstGeom>
          <a:solidFill>
            <a:srgbClr val="92D05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Jsem sudokopytník, nebo lichokopytník?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899592" y="2564904"/>
            <a:ext cx="3168352" cy="1968693"/>
          </a:xfrm>
          <a:prstGeom prst="wedgeEllipseCallout">
            <a:avLst>
              <a:gd name="adj1" fmla="val 96053"/>
              <a:gd name="adj2" fmla="val 14934"/>
            </a:avLst>
          </a:prstGeom>
          <a:solidFill>
            <a:srgbClr val="00B0F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NEJEN KONĚ MAJÍ KOPYTA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9596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11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70808"/>
            <a:ext cx="6251711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KLOPÝTAT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5364505"/>
            <a:ext cx="42929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 klopýtání      klopýtnout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077" l="5231" r="92923">
                        <a14:foregroundMark x1="59077" y1="10154" x2="56000" y2="5231"/>
                        <a14:foregroundMark x1="54462" y1="9846" x2="47385" y2="6769"/>
                        <a14:foregroundMark x1="50462" y1="13846" x2="47385" y2="13231"/>
                        <a14:foregroundMark x1="28308" y1="36923" x2="28308" y2="29231"/>
                        <a14:backgroundMark x1="36615" y1="37538" x2="42154" y2="47077"/>
                        <a14:backgroundMark x1="15077" y1="86154" x2="25231" y2="82462"/>
                        <a14:backgroundMark x1="50462" y1="17231" x2="65231" y2="10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34" r="7619" b="3231"/>
          <a:stretch/>
        </p:blipFill>
        <p:spPr bwMode="auto">
          <a:xfrm>
            <a:off x="5508104" y="2833549"/>
            <a:ext cx="3090643" cy="3475771"/>
          </a:xfrm>
          <a:prstGeom prst="roundRect">
            <a:avLst>
              <a:gd name="adj" fmla="val 22139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11560" y="2492896"/>
            <a:ext cx="4145863" cy="1896685"/>
          </a:xfrm>
          <a:prstGeom prst="wedgeEllipseCallout">
            <a:avLst>
              <a:gd name="adj1" fmla="val 96147"/>
              <a:gd name="adj2" fmla="val 7283"/>
            </a:avLst>
          </a:prstGeom>
          <a:solidFill>
            <a:srgbClr val="00B0F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TAK TO DOPADNE, KDYŽ KLOPÝTNETE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6372200" y="1045308"/>
            <a:ext cx="2304255" cy="1591604"/>
          </a:xfrm>
          <a:prstGeom prst="cloudCallout">
            <a:avLst>
              <a:gd name="adj1" fmla="val 6465"/>
              <a:gd name="adj2" fmla="val 84617"/>
            </a:avLst>
          </a:prstGeom>
          <a:solidFill>
            <a:srgbClr val="92D05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Já jsem zakopl, to to </a:t>
            </a:r>
            <a:r>
              <a:rPr lang="cs-CZ" sz="2400" dirty="0" err="1" smtClean="0">
                <a:solidFill>
                  <a:prstClr val="black"/>
                </a:solidFill>
              </a:rPr>
              <a:t>bolííí</a:t>
            </a:r>
            <a:r>
              <a:rPr lang="cs-CZ" sz="2400" dirty="0" smtClean="0">
                <a:solidFill>
                  <a:prstClr val="black"/>
                </a:solidFill>
              </a:rPr>
              <a:t> !!!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5110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308" b="82769" l="18462" r="81231">
                        <a14:backgroundMark x1="20308" y1="41538" x2="35077" y2="16000"/>
                        <a14:backgroundMark x1="35692" y1="19692" x2="80615" y2="19077"/>
                        <a14:backgroundMark x1="69231" y1="22769" x2="80923" y2="36923"/>
                        <a14:backgroundMark x1="79385" y1="58462" x2="77846" y2="81231"/>
                        <a14:backgroundMark x1="67692" y1="71692" x2="68308" y2="70462"/>
                        <a14:backgroundMark x1="72615" y1="77231" x2="77846" y2="75692"/>
                        <a14:backgroundMark x1="67692" y1="74462" x2="67692" y2="71385"/>
                        <a14:backgroundMark x1="60308" y1="68000" x2="63077" y2="68308"/>
                        <a14:backgroundMark x1="21231" y1="56923" x2="23385" y2="80000"/>
                        <a14:backgroundMark x1="28000" y1="69846" x2="30769" y2="68000"/>
                        <a14:backgroundMark x1="32615" y1="75077" x2="37231" y2="68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49" t="19761" r="20033" b="18969"/>
          <a:stretch/>
        </p:blipFill>
        <p:spPr bwMode="auto">
          <a:xfrm>
            <a:off x="5582762" y="2060848"/>
            <a:ext cx="3093694" cy="3096344"/>
          </a:xfrm>
          <a:prstGeom prst="roundRect">
            <a:avLst>
              <a:gd name="adj" fmla="val 2577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116632"/>
            <a:ext cx="6893490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TŘPYTIT SE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508521"/>
            <a:ext cx="50835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zatřpytit se     třpyt     třpytka</a:t>
            </a:r>
          </a:p>
        </p:txBody>
      </p:sp>
      <p:sp>
        <p:nvSpPr>
          <p:cNvPr id="4" name="Oválný popisek 3"/>
          <p:cNvSpPr/>
          <p:nvPr/>
        </p:nvSpPr>
        <p:spPr>
          <a:xfrm>
            <a:off x="539552" y="2708920"/>
            <a:ext cx="3312367" cy="1944216"/>
          </a:xfrm>
          <a:prstGeom prst="wedgeEllipseCallout">
            <a:avLst>
              <a:gd name="adj1" fmla="val 145094"/>
              <a:gd name="adj2" fmla="val 33260"/>
            </a:avLst>
          </a:prstGeom>
          <a:solidFill>
            <a:srgbClr val="00B0F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TEN PRSTÝNEK SE ALE TŘPYTÍ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3635896" y="1728646"/>
            <a:ext cx="2376264" cy="980274"/>
          </a:xfrm>
          <a:prstGeom prst="cloudCallout">
            <a:avLst>
              <a:gd name="adj1" fmla="val 47179"/>
              <a:gd name="adj2" fmla="val 70802"/>
            </a:avLst>
          </a:prstGeom>
          <a:solidFill>
            <a:srgbClr val="92D05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Ten musím mít.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1385" b="84000" l="308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011" b="17922"/>
          <a:stretch/>
        </p:blipFill>
        <p:spPr bwMode="auto">
          <a:xfrm>
            <a:off x="6446735" y="5013176"/>
            <a:ext cx="1547813" cy="1053548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89069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73144" y="116632"/>
            <a:ext cx="6397713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ZPYTOVAT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84553" y="5445224"/>
            <a:ext cx="27833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nevyzpytatelný</a:t>
            </a:r>
          </a:p>
        </p:txBody>
      </p:sp>
      <p:sp>
        <p:nvSpPr>
          <p:cNvPr id="11" name="Obláček 10"/>
          <p:cNvSpPr/>
          <p:nvPr/>
        </p:nvSpPr>
        <p:spPr>
          <a:xfrm>
            <a:off x="4932040" y="1728646"/>
            <a:ext cx="3312368" cy="980274"/>
          </a:xfrm>
          <a:prstGeom prst="cloudCallout">
            <a:avLst>
              <a:gd name="adj1" fmla="val -3485"/>
              <a:gd name="adj2" fmla="val 67203"/>
            </a:avLst>
          </a:prstGeom>
          <a:solidFill>
            <a:srgbClr val="92D05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Ten kluk je nevyzpytatelný.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385" b="98769" l="308" r="96923">
                        <a14:foregroundMark x1="65538" y1="87077" x2="87692" y2="36000"/>
                        <a14:foregroundMark x1="72923" y1="92615" x2="78769" y2="90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32" t="4487" r="3260" b="2225"/>
          <a:stretch/>
        </p:blipFill>
        <p:spPr bwMode="auto">
          <a:xfrm>
            <a:off x="5053455" y="3074504"/>
            <a:ext cx="3441189" cy="3378832"/>
          </a:xfrm>
          <a:prstGeom prst="roundRect">
            <a:avLst>
              <a:gd name="adj" fmla="val 2544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755576" y="2708920"/>
            <a:ext cx="3168352" cy="2088232"/>
          </a:xfrm>
          <a:prstGeom prst="wedgeEllipseCallout">
            <a:avLst>
              <a:gd name="adj1" fmla="val 102880"/>
              <a:gd name="adj2" fmla="val -2293"/>
            </a:avLst>
          </a:prstGeom>
          <a:solidFill>
            <a:srgbClr val="00B0F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A JDI ZPYTOVAT SVĚDOMÍ!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0061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11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62108" y="414824"/>
            <a:ext cx="4041940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PYKAT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26843" y="5445224"/>
            <a:ext cx="1621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odpykat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8462" l="13538" r="84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076" r="14452"/>
          <a:stretch/>
        </p:blipFill>
        <p:spPr bwMode="auto">
          <a:xfrm>
            <a:off x="5292080" y="2426599"/>
            <a:ext cx="3034842" cy="4160782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láček 10"/>
          <p:cNvSpPr/>
          <p:nvPr/>
        </p:nvSpPr>
        <p:spPr>
          <a:xfrm>
            <a:off x="5774703" y="592850"/>
            <a:ext cx="2736304" cy="1323982"/>
          </a:xfrm>
          <a:prstGeom prst="cloudCallout">
            <a:avLst>
              <a:gd name="adj1" fmla="val -367"/>
              <a:gd name="adj2" fmla="val 97983"/>
            </a:avLst>
          </a:prstGeom>
          <a:solidFill>
            <a:srgbClr val="92D05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Asi jsem moc zlobil.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755576" y="2852936"/>
            <a:ext cx="3456384" cy="1872208"/>
          </a:xfrm>
          <a:prstGeom prst="wedgeEllipseCallout">
            <a:avLst>
              <a:gd name="adj1" fmla="val 103166"/>
              <a:gd name="adj2" fmla="val -12263"/>
            </a:avLst>
          </a:prstGeom>
          <a:solidFill>
            <a:srgbClr val="00B0F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ODPYKÁVÁ SI ZASLOUŽENÝ TREST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3814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11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6601" y="414824"/>
            <a:ext cx="2557367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PÝR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00565" y="5436513"/>
            <a:ext cx="9152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pýří</a:t>
            </a:r>
          </a:p>
        </p:txBody>
      </p:sp>
      <p:sp>
        <p:nvSpPr>
          <p:cNvPr id="11" name="Obláček 10"/>
          <p:cNvSpPr/>
          <p:nvPr/>
        </p:nvSpPr>
        <p:spPr>
          <a:xfrm>
            <a:off x="5774703" y="592850"/>
            <a:ext cx="2736304" cy="1323982"/>
          </a:xfrm>
          <a:prstGeom prst="cloudCallout">
            <a:avLst>
              <a:gd name="adj1" fmla="val 10772"/>
              <a:gd name="adj2" fmla="val 103989"/>
            </a:avLst>
          </a:prstGeom>
          <a:solidFill>
            <a:srgbClr val="92D05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Nejhorší je pýr.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385" b="100000" l="0" r="100000">
                        <a14:foregroundMark x1="13846" y1="93538" x2="13846" y2="87692"/>
                        <a14:foregroundMark x1="4000" y1="92923" x2="2769" y2="90769"/>
                        <a14:foregroundMark x1="34462" y1="92615" x2="34154" y2="85846"/>
                        <a14:foregroundMark x1="76615" y1="37231" x2="87385" y2="16923"/>
                        <a14:foregroundMark x1="73846" y1="35692" x2="70154" y2="26769"/>
                        <a14:foregroundMark x1="61846" y1="28615" x2="85846" y2="28615"/>
                        <a14:foregroundMark x1="84000" y1="29538" x2="79077" y2="41231"/>
                        <a14:foregroundMark x1="86154" y1="23077" x2="83692" y2="5846"/>
                        <a14:foregroundMark x1="69846" y1="10769" x2="81846" y2="8923"/>
                        <a14:foregroundMark x1="86154" y1="32000" x2="96923" y2="47077"/>
                        <a14:foregroundMark x1="71385" y1="74154" x2="80923" y2="69846"/>
                        <a14:foregroundMark x1="53538" y1="61846" x2="58154" y2="64308"/>
                        <a14:foregroundMark x1="42769" y1="58462" x2="45538" y2="60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052" b="2936"/>
          <a:stretch/>
        </p:blipFill>
        <p:spPr bwMode="auto">
          <a:xfrm>
            <a:off x="4860032" y="2703442"/>
            <a:ext cx="3383657" cy="3476453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827584" y="2703443"/>
            <a:ext cx="3384376" cy="2021701"/>
          </a:xfrm>
          <a:prstGeom prst="wedgeEllipseCallout">
            <a:avLst>
              <a:gd name="adj1" fmla="val 121784"/>
              <a:gd name="adj2" fmla="val 5604"/>
            </a:avLst>
          </a:prstGeom>
          <a:solidFill>
            <a:srgbClr val="00B0F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TEN TRÁVNÍK JE SAMÝ PLEVEL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9326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11" grpId="0" animBg="1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2616" y="414824"/>
            <a:ext cx="5431552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PÝŘIT SE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85623" y="5436513"/>
            <a:ext cx="18622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zapýřit se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9222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308" b="95385" l="0" r="97538">
                        <a14:foregroundMark x1="82462" y1="43692" x2="87692" y2="43077"/>
                        <a14:foregroundMark x1="81846" y1="47385" x2="83385" y2="5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521" r="3566" b="6149"/>
          <a:stretch/>
        </p:blipFill>
        <p:spPr bwMode="auto">
          <a:xfrm>
            <a:off x="5033970" y="2703443"/>
            <a:ext cx="3354454" cy="3461861"/>
          </a:xfrm>
          <a:prstGeom prst="roundRect">
            <a:avLst>
              <a:gd name="adj" fmla="val 28432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827584" y="2703443"/>
            <a:ext cx="3384376" cy="2021701"/>
          </a:xfrm>
          <a:prstGeom prst="wedgeEllipseCallout">
            <a:avLst>
              <a:gd name="adj1" fmla="val 92626"/>
              <a:gd name="adj2" fmla="val 7719"/>
            </a:avLst>
          </a:prstGeom>
          <a:solidFill>
            <a:srgbClr val="00B0F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ONA SE PÝŘÍ STUDEM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6084168" y="1124744"/>
            <a:ext cx="2613721" cy="1107958"/>
          </a:xfrm>
          <a:prstGeom prst="cloudCallout">
            <a:avLst>
              <a:gd name="adj1" fmla="val 14828"/>
              <a:gd name="adj2" fmla="val 112361"/>
            </a:avLst>
          </a:prstGeom>
          <a:solidFill>
            <a:srgbClr val="92D05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On se snad stydí.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761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6382" y="260648"/>
            <a:ext cx="6931962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ČEPÝŘIT SE</a:t>
            </a:r>
            <a:endParaRPr lang="cs-CZ" sz="11500" b="1" dirty="0">
              <a:solidFill>
                <a:prstClr val="black"/>
              </a:solidFill>
            </a:endParaRPr>
          </a:p>
        </p:txBody>
      </p:sp>
      <p:pic>
        <p:nvPicPr>
          <p:cNvPr id="10241" name="Picture 1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3231" b="89846" l="0" r="100000">
                        <a14:foregroundMark x1="17846" y1="53538" x2="22769" y2="50769"/>
                        <a14:foregroundMark x1="50462" y1="67692" x2="52615" y2="71692"/>
                        <a14:foregroundMark x1="40308" y1="48000" x2="37846" y2="41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942" b="9446"/>
          <a:stretch/>
        </p:blipFill>
        <p:spPr bwMode="auto">
          <a:xfrm>
            <a:off x="4860032" y="2564904"/>
            <a:ext cx="3657908" cy="3096344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67544" y="2736758"/>
            <a:ext cx="3744416" cy="1916378"/>
          </a:xfrm>
          <a:prstGeom prst="wedgeEllipseCallout">
            <a:avLst>
              <a:gd name="adj1" fmla="val 90999"/>
              <a:gd name="adj2" fmla="val 158"/>
            </a:avLst>
          </a:prstGeom>
          <a:solidFill>
            <a:srgbClr val="00B0F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TA SLEPICE JE ALE ROZČEPÝŘENÁ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6803876" y="1628800"/>
            <a:ext cx="2037657" cy="1035950"/>
          </a:xfrm>
          <a:prstGeom prst="cloudCallout">
            <a:avLst>
              <a:gd name="adj1" fmla="val -66621"/>
              <a:gd name="adj2" fmla="val 50262"/>
            </a:avLst>
          </a:prstGeom>
          <a:solidFill>
            <a:srgbClr val="92D05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Ale vejce snáší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6510" y="5661248"/>
            <a:ext cx="72756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Rozčepýřit se     rozčepýřený     začepýřit se</a:t>
            </a:r>
          </a:p>
        </p:txBody>
      </p:sp>
    </p:spTree>
    <p:extLst>
      <p:ext uri="{BB962C8B-B14F-4D97-AF65-F5344CB8AC3E}">
        <p14:creationId xmlns:p14="http://schemas.microsoft.com/office/powerpoint/2010/main" val="14354435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6" grpId="0"/>
      <p:bldP spid="6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4436" y="44624"/>
            <a:ext cx="74951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prstClr val="black"/>
                </a:solidFill>
              </a:rPr>
              <a:t>Seřaď vyjmenovaná slova</a:t>
            </a:r>
            <a:endParaRPr lang="cs-CZ" sz="5400" b="1" dirty="0">
              <a:solidFill>
                <a:prstClr val="black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899592" y="6309320"/>
            <a:ext cx="734481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899592" y="5733256"/>
            <a:ext cx="734481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899592" y="5157192"/>
            <a:ext cx="734481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899592" y="4633972"/>
            <a:ext cx="10424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pýcha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4346" y="4633972"/>
            <a:ext cx="9117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pytel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9065" y="463397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pysk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00108" y="4633972"/>
            <a:ext cx="13300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netopýr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99927" y="4633972"/>
            <a:ext cx="10724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slepýš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2" y="5177732"/>
            <a:ext cx="6157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pyl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80868" y="5210036"/>
            <a:ext cx="11821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kopyto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28516" y="5210036"/>
            <a:ext cx="13744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klopýtat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68462" y="5210036"/>
            <a:ext cx="15039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třpytit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5767213"/>
            <a:ext cx="14260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zpytovat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82240" y="5786100"/>
            <a:ext cx="9797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pykat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18547" y="5786100"/>
            <a:ext cx="6590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pýr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34126" y="5786100"/>
            <a:ext cx="12617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pýřit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652434" y="5786100"/>
            <a:ext cx="15919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čepýřit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365" y="1309479"/>
            <a:ext cx="7848872" cy="309562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2260060" y="1556792"/>
            <a:ext cx="615553" cy="969111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pýcha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36324" y="1360466"/>
            <a:ext cx="615553" cy="84439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pytel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948693" y="2852936"/>
            <a:ext cx="615553" cy="76617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pysk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16320" y="2525903"/>
            <a:ext cx="615553" cy="126585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netopýr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683925" y="1538837"/>
            <a:ext cx="615553" cy="100501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slepýš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147421" y="1700808"/>
            <a:ext cx="615553" cy="540854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pyl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14754" y="2953495"/>
            <a:ext cx="615553" cy="1123577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kopyto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292151" y="3035894"/>
            <a:ext cx="615553" cy="132921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klopýtat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419872" y="2985624"/>
            <a:ext cx="615553" cy="145148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třpytit se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068372" y="2846866"/>
            <a:ext cx="615553" cy="137422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zpytovat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386023" y="1604817"/>
            <a:ext cx="615553" cy="921086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pykat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228612" y="1916832"/>
            <a:ext cx="615553" cy="58092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pýr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068686" y="3140968"/>
            <a:ext cx="615553" cy="1199687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pýřit se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489785" y="2802666"/>
            <a:ext cx="615553" cy="153151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čepýřit se</a:t>
            </a:r>
            <a:endParaRPr lang="cs-CZ" sz="2800" b="1" dirty="0">
              <a:solidFill>
                <a:prstClr val="black"/>
              </a:solidFill>
            </a:endParaRPr>
          </a:p>
        </p:txBody>
      </p:sp>
      <p:pic>
        <p:nvPicPr>
          <p:cNvPr id="36" name="Obrázek 3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605" y="947805"/>
            <a:ext cx="753003" cy="753003"/>
          </a:xfrm>
          <a:prstGeom prst="ellipse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6376" y="1019813"/>
            <a:ext cx="753003" cy="753003"/>
          </a:xfrm>
          <a:prstGeom prst="ellipse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651570" y="836712"/>
            <a:ext cx="3840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(klikni na vyjmenovaná slova)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1920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1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1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1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1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500"/>
                            </p:stCondLst>
                            <p:childTnLst>
                              <p:par>
                                <p:cTn id="6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1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500"/>
                            </p:stCondLst>
                            <p:childTnLst>
                              <p:par>
                                <p:cTn id="8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1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500"/>
                            </p:stCondLst>
                            <p:childTnLst>
                              <p:par>
                                <p:cTn id="9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" dur="1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18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4" dur="1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1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1500"/>
                            </p:stCondLst>
                            <p:childTnLst>
                              <p:par>
                                <p:cTn id="1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3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1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1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500"/>
                            </p:stCondLst>
                            <p:childTnLst>
                              <p:par>
                                <p:cTn id="1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2000"/>
                            </p:stCondLst>
                            <p:childTnLst>
                              <p:par>
                                <p:cTn id="148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4" dur="1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1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1500"/>
                            </p:stCondLst>
                            <p:childTnLst>
                              <p:par>
                                <p:cTn id="1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000"/>
                            </p:stCondLst>
                            <p:childTnLst>
                              <p:par>
                                <p:cTn id="163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9" dur="1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1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500"/>
                            </p:stCondLst>
                            <p:childTnLst>
                              <p:par>
                                <p:cTn id="17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2000"/>
                            </p:stCondLst>
                            <p:childTnLst>
                              <p:par>
                                <p:cTn id="178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4" dur="1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1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2000"/>
                            </p:stCondLst>
                            <p:childTnLst>
                              <p:par>
                                <p:cTn id="193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9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1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500"/>
                            </p:stCondLst>
                            <p:childTnLst>
                              <p:par>
                                <p:cTn id="20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7" fill="hold">
                            <p:stCondLst>
                              <p:cond delay="2000"/>
                            </p:stCondLst>
                            <p:childTnLst>
                              <p:par>
                                <p:cTn id="208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4" dur="1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" dur="1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7" fill="hold">
                            <p:stCondLst>
                              <p:cond delay="1500"/>
                            </p:stCondLst>
                            <p:childTnLst>
                              <p:par>
                                <p:cTn id="2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23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7" grpId="0"/>
      <p:bldP spid="7" grpId="1"/>
      <p:bldP spid="8" grpId="0"/>
      <p:bldP spid="8" grpId="1"/>
      <p:bldP spid="9" grpId="0"/>
      <p:bldP spid="9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4208" y="1556792"/>
            <a:ext cx="2735585" cy="273558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5085184"/>
            <a:ext cx="8424936" cy="360040"/>
          </a:xfrm>
          <a:prstGeom prst="rect">
            <a:avLst/>
          </a:prstGeom>
          <a:solidFill>
            <a:srgbClr val="8F7547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2" name="Pětiúhelník 51"/>
          <p:cNvSpPr/>
          <p:nvPr/>
        </p:nvSpPr>
        <p:spPr>
          <a:xfrm>
            <a:off x="4803440" y="2564904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pyl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5" name="Pětiúhelník 34"/>
          <p:cNvSpPr/>
          <p:nvPr/>
        </p:nvSpPr>
        <p:spPr>
          <a:xfrm rot="16200000">
            <a:off x="7640640" y="5056294"/>
            <a:ext cx="1783600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6" name="Pětiúhelník 35"/>
          <p:cNvSpPr/>
          <p:nvPr/>
        </p:nvSpPr>
        <p:spPr>
          <a:xfrm rot="16200000">
            <a:off x="2899190" y="5040879"/>
            <a:ext cx="1783600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7" name="Pětiúhelník 36"/>
          <p:cNvSpPr/>
          <p:nvPr/>
        </p:nvSpPr>
        <p:spPr>
          <a:xfrm rot="16200000">
            <a:off x="1713828" y="5040879"/>
            <a:ext cx="1783600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8" name="Pětiúhelník 37"/>
          <p:cNvSpPr/>
          <p:nvPr/>
        </p:nvSpPr>
        <p:spPr>
          <a:xfrm rot="16200000">
            <a:off x="2312047" y="5040879"/>
            <a:ext cx="1783600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9" name="Pětiúhelník 38"/>
          <p:cNvSpPr/>
          <p:nvPr/>
        </p:nvSpPr>
        <p:spPr>
          <a:xfrm rot="16200000">
            <a:off x="-64216" y="5056294"/>
            <a:ext cx="1783600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0" name="Pětiúhelník 39"/>
          <p:cNvSpPr/>
          <p:nvPr/>
        </p:nvSpPr>
        <p:spPr>
          <a:xfrm rot="16200000">
            <a:off x="1121147" y="5040879"/>
            <a:ext cx="1783600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1" name="Pětiúhelník 40"/>
          <p:cNvSpPr/>
          <p:nvPr/>
        </p:nvSpPr>
        <p:spPr>
          <a:xfrm rot="16200000">
            <a:off x="528466" y="5056294"/>
            <a:ext cx="1783600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2" name="Pětiúhelník 41"/>
          <p:cNvSpPr/>
          <p:nvPr/>
        </p:nvSpPr>
        <p:spPr>
          <a:xfrm rot="16200000">
            <a:off x="5269914" y="5048992"/>
            <a:ext cx="1783600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3" name="Pětiúhelník 42"/>
          <p:cNvSpPr/>
          <p:nvPr/>
        </p:nvSpPr>
        <p:spPr>
          <a:xfrm rot="16200000">
            <a:off x="4677232" y="5028469"/>
            <a:ext cx="1783600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4" name="Pětiúhelník 43"/>
          <p:cNvSpPr/>
          <p:nvPr/>
        </p:nvSpPr>
        <p:spPr>
          <a:xfrm rot="16200000">
            <a:off x="4084552" y="5028470"/>
            <a:ext cx="1783600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5" name="Pětiúhelník 44"/>
          <p:cNvSpPr/>
          <p:nvPr/>
        </p:nvSpPr>
        <p:spPr>
          <a:xfrm rot="16200000">
            <a:off x="3491871" y="5040878"/>
            <a:ext cx="1783600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6" name="Pětiúhelník 45"/>
          <p:cNvSpPr/>
          <p:nvPr/>
        </p:nvSpPr>
        <p:spPr>
          <a:xfrm rot="16200000">
            <a:off x="7047958" y="5057480"/>
            <a:ext cx="1783600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7" name="Pětiúhelník 46"/>
          <p:cNvSpPr/>
          <p:nvPr/>
        </p:nvSpPr>
        <p:spPr>
          <a:xfrm rot="16200000">
            <a:off x="5862595" y="5028468"/>
            <a:ext cx="1783600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8" name="Pětiúhelník 47"/>
          <p:cNvSpPr/>
          <p:nvPr/>
        </p:nvSpPr>
        <p:spPr>
          <a:xfrm rot="16200000">
            <a:off x="6455275" y="5028470"/>
            <a:ext cx="1783600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9" name="Pětiúhelník 18"/>
          <p:cNvSpPr/>
          <p:nvPr/>
        </p:nvSpPr>
        <p:spPr>
          <a:xfrm rot="16200000">
            <a:off x="527874" y="5056888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pytel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" name="Pětiúhelník 2"/>
          <p:cNvSpPr/>
          <p:nvPr/>
        </p:nvSpPr>
        <p:spPr>
          <a:xfrm rot="16200000">
            <a:off x="1120555" y="5041473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pysk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 rot="16200000">
            <a:off x="1713234" y="5041475"/>
            <a:ext cx="1784788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netopýr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 rot="16200000">
            <a:off x="2305917" y="5041473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slepýš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 rot="16200000">
            <a:off x="2898598" y="5041474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pyl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 rot="16200000">
            <a:off x="3491279" y="5041473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kopyto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 rot="16200000">
            <a:off x="4083960" y="5041474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klopýtat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 rot="16200000">
            <a:off x="5269322" y="5041473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zpytovat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 rot="16200000">
            <a:off x="5862003" y="5041474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pykat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 rot="16200000">
            <a:off x="6454682" y="5041475"/>
            <a:ext cx="1784788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pýr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 rot="16200000">
            <a:off x="7047365" y="5041473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6" name="Pětiúhelník 15"/>
          <p:cNvSpPr/>
          <p:nvPr/>
        </p:nvSpPr>
        <p:spPr>
          <a:xfrm rot="16200000">
            <a:off x="7640048" y="5041473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čepýřit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0" name="Pětiúhelník 19"/>
          <p:cNvSpPr/>
          <p:nvPr/>
        </p:nvSpPr>
        <p:spPr>
          <a:xfrm rot="16200000">
            <a:off x="4697449" y="5034863"/>
            <a:ext cx="1771565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třpytit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" name="Pětiúhelník 16"/>
          <p:cNvSpPr/>
          <p:nvPr/>
        </p:nvSpPr>
        <p:spPr>
          <a:xfrm rot="16200000">
            <a:off x="-64808" y="5056888"/>
            <a:ext cx="1784785" cy="432048"/>
          </a:xfrm>
          <a:prstGeom prst="homePlat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pýcha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3" name="Pětiúhelník 32"/>
          <p:cNvSpPr/>
          <p:nvPr/>
        </p:nvSpPr>
        <p:spPr>
          <a:xfrm>
            <a:off x="611560" y="2348880"/>
            <a:ext cx="1760698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pýcha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4" name="Pětiúhelník 33"/>
          <p:cNvSpPr/>
          <p:nvPr/>
        </p:nvSpPr>
        <p:spPr>
          <a:xfrm>
            <a:off x="5765845" y="3645024"/>
            <a:ext cx="1760697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pytel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0" name="Pětiúhelník 49"/>
          <p:cNvSpPr/>
          <p:nvPr/>
        </p:nvSpPr>
        <p:spPr>
          <a:xfrm>
            <a:off x="3579300" y="2924944"/>
            <a:ext cx="1784788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netopýr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1" name="Pětiúhelník 50"/>
          <p:cNvSpPr/>
          <p:nvPr/>
        </p:nvSpPr>
        <p:spPr>
          <a:xfrm>
            <a:off x="1847167" y="1916832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slepýš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4" name="Pětiúhelník 53"/>
          <p:cNvSpPr/>
          <p:nvPr/>
        </p:nvSpPr>
        <p:spPr>
          <a:xfrm>
            <a:off x="7096466" y="3323804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klopýtat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5" name="Pětiúhelník 54"/>
          <p:cNvSpPr/>
          <p:nvPr/>
        </p:nvSpPr>
        <p:spPr>
          <a:xfrm>
            <a:off x="5076056" y="1844824"/>
            <a:ext cx="1771565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třpytit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6" name="Pětiúhelník 55"/>
          <p:cNvSpPr/>
          <p:nvPr/>
        </p:nvSpPr>
        <p:spPr>
          <a:xfrm>
            <a:off x="1995128" y="2636912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zpytovat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4" name="Pětiúhelník 73"/>
          <p:cNvSpPr/>
          <p:nvPr/>
        </p:nvSpPr>
        <p:spPr>
          <a:xfrm>
            <a:off x="6372200" y="2276872"/>
            <a:ext cx="1784788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pýr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5" name="Pětiúhelník 74"/>
          <p:cNvSpPr/>
          <p:nvPr/>
        </p:nvSpPr>
        <p:spPr>
          <a:xfrm>
            <a:off x="6035733" y="2947990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6" name="Pětiúhelník 75"/>
          <p:cNvSpPr/>
          <p:nvPr/>
        </p:nvSpPr>
        <p:spPr>
          <a:xfrm>
            <a:off x="3491880" y="2132856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čepýřit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522077" y="116632"/>
            <a:ext cx="80998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Postav plot z řady vyjmenovaných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57" name="Pětiúhelník 56"/>
          <p:cNvSpPr/>
          <p:nvPr/>
        </p:nvSpPr>
        <p:spPr>
          <a:xfrm>
            <a:off x="4592954" y="3323804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pykat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3" name="Pětiúhelník 52"/>
          <p:cNvSpPr/>
          <p:nvPr/>
        </p:nvSpPr>
        <p:spPr>
          <a:xfrm>
            <a:off x="2987823" y="3539828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kopyto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9" name="Pětiúhelník 48"/>
          <p:cNvSpPr/>
          <p:nvPr/>
        </p:nvSpPr>
        <p:spPr>
          <a:xfrm>
            <a:off x="1331640" y="3338524"/>
            <a:ext cx="1784784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pysk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78" name="Obrázek 7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605" y="947805"/>
            <a:ext cx="1113043" cy="1113043"/>
          </a:xfrm>
          <a:prstGeom prst="ellipse">
            <a:avLst/>
          </a:prstGeom>
        </p:spPr>
      </p:pic>
      <p:pic>
        <p:nvPicPr>
          <p:cNvPr id="79" name="Obrázek 7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7389" y="980728"/>
            <a:ext cx="1113043" cy="1113043"/>
          </a:xfrm>
          <a:prstGeom prst="ellipse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4014027" y="587589"/>
            <a:ext cx="111594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prstClr val="black"/>
                </a:solidFill>
              </a:rPr>
              <a:t>slov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3300434" y="1023119"/>
            <a:ext cx="25431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(klikni na plotovky)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231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000"/>
                            </p:stCondLst>
                            <p:childTnLst>
                              <p:par>
                                <p:cTn id="10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1000"/>
                            </p:stCondLst>
                            <p:childTnLst>
                              <p:par>
                                <p:cTn id="13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1000"/>
                            </p:stCondLst>
                            <p:childTnLst>
                              <p:par>
                                <p:cTn id="15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000"/>
                            </p:stCondLst>
                            <p:childTnLst>
                              <p:par>
                                <p:cTn id="16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1000"/>
                            </p:stCondLst>
                            <p:childTnLst>
                              <p:par>
                                <p:cTn id="18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6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4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000"/>
                            </p:stCondLst>
                            <p:childTnLst>
                              <p:par>
                                <p:cTn id="21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21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2" fill="hold">
                      <p:stCondLst>
                        <p:cond delay="0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5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8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0" fill="hold">
                            <p:stCondLst>
                              <p:cond delay="1000"/>
                            </p:stCondLst>
                            <p:childTnLst>
                              <p:par>
                                <p:cTn id="23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3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6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4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6" fill="hold">
                            <p:stCondLst>
                              <p:cond delay="1000"/>
                            </p:stCondLst>
                            <p:childTnLst>
                              <p:par>
                                <p:cTn id="24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2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</p:childTnLst>
        </p:cTn>
      </p:par>
    </p:tnLst>
    <p:bldLst>
      <p:bldP spid="52" grpId="0" animBg="1"/>
      <p:bldP spid="19" grpId="0" animBg="1"/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20" grpId="0" animBg="1"/>
      <p:bldP spid="17" grpId="0" animBg="1"/>
      <p:bldP spid="33" grpId="0" animBg="1"/>
      <p:bldP spid="34" grpId="0" animBg="1"/>
      <p:bldP spid="50" grpId="0" animBg="1"/>
      <p:bldP spid="51" grpId="0" animBg="1"/>
      <p:bldP spid="54" grpId="0" animBg="1"/>
      <p:bldP spid="55" grpId="0" animBg="1"/>
      <p:bldP spid="56" grpId="0" animBg="1"/>
      <p:bldP spid="74" grpId="0" animBg="1"/>
      <p:bldP spid="75" grpId="0" animBg="1"/>
      <p:bldP spid="76" grpId="0" animBg="1"/>
      <p:bldP spid="57" grpId="0" animBg="1"/>
      <p:bldP spid="53" grpId="0" animBg="1"/>
      <p:bldP spid="4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4436" y="188640"/>
            <a:ext cx="74951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Seřaď vyjmenovaná slova</a:t>
            </a:r>
            <a:endParaRPr lang="cs-CZ" sz="5400" b="1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899592" y="6309320"/>
            <a:ext cx="73448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899592" y="5733256"/>
            <a:ext cx="73448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899592" y="5157192"/>
            <a:ext cx="73448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64" y="1196752"/>
            <a:ext cx="7848872" cy="309562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2156247" y="1484784"/>
            <a:ext cx="615553" cy="96911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pýcha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76727" y="1389915"/>
            <a:ext cx="615553" cy="84439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pytel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181868" y="2852936"/>
            <a:ext cx="615553" cy="7661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pysk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72071" y="2525903"/>
            <a:ext cx="615553" cy="126585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netopýr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190289" y="1244591"/>
            <a:ext cx="615553" cy="100501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slepýš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232121" y="1808026"/>
            <a:ext cx="615553" cy="5408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pyl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14754" y="2852936"/>
            <a:ext cx="615553" cy="11235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kopyto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508175" y="2924944"/>
            <a:ext cx="615553" cy="13292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klopýtat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419872" y="2985624"/>
            <a:ext cx="615553" cy="14514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třpytit se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844165" y="2846866"/>
            <a:ext cx="615553" cy="137422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zpytovat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020343" y="1571810"/>
            <a:ext cx="615553" cy="9210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pykat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228612" y="1916832"/>
            <a:ext cx="615553" cy="5809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pýr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188695" y="2996952"/>
            <a:ext cx="615553" cy="1199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pýřit se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489785" y="2802666"/>
            <a:ext cx="615553" cy="15315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čepýřit se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18135" y="10734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3230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092298"/>
            <a:ext cx="8424936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ětiúhelník 51"/>
          <p:cNvSpPr/>
          <p:nvPr/>
        </p:nvSpPr>
        <p:spPr>
          <a:xfrm>
            <a:off x="4875448" y="2348880"/>
            <a:ext cx="17847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pyl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5" name="Pětiúhelník 34"/>
          <p:cNvSpPr/>
          <p:nvPr/>
        </p:nvSpPr>
        <p:spPr>
          <a:xfrm rot="16200000">
            <a:off x="7640640" y="5040880"/>
            <a:ext cx="178360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6" name="Pětiúhelník 35"/>
          <p:cNvSpPr/>
          <p:nvPr/>
        </p:nvSpPr>
        <p:spPr>
          <a:xfrm rot="16200000">
            <a:off x="2981372" y="5040879"/>
            <a:ext cx="178360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7" name="Pětiúhelník 36"/>
          <p:cNvSpPr/>
          <p:nvPr/>
        </p:nvSpPr>
        <p:spPr>
          <a:xfrm rot="16200000">
            <a:off x="1816554" y="5040879"/>
            <a:ext cx="178360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8" name="Pětiúhelník 37"/>
          <p:cNvSpPr/>
          <p:nvPr/>
        </p:nvSpPr>
        <p:spPr>
          <a:xfrm rot="16200000">
            <a:off x="2398963" y="5040879"/>
            <a:ext cx="178360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9" name="Pětiúhelník 38"/>
          <p:cNvSpPr/>
          <p:nvPr/>
        </p:nvSpPr>
        <p:spPr>
          <a:xfrm rot="16200000">
            <a:off x="69327" y="5056294"/>
            <a:ext cx="178360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0" name="Pětiúhelník 39"/>
          <p:cNvSpPr/>
          <p:nvPr/>
        </p:nvSpPr>
        <p:spPr>
          <a:xfrm rot="16200000">
            <a:off x="1234145" y="5040879"/>
            <a:ext cx="178360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2" name="Pětiúhelník 41"/>
          <p:cNvSpPr/>
          <p:nvPr/>
        </p:nvSpPr>
        <p:spPr>
          <a:xfrm rot="16200000">
            <a:off x="5311008" y="5048992"/>
            <a:ext cx="178360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3" name="Pětiúhelník 42"/>
          <p:cNvSpPr/>
          <p:nvPr/>
        </p:nvSpPr>
        <p:spPr>
          <a:xfrm rot="16200000">
            <a:off x="4728599" y="5028469"/>
            <a:ext cx="178360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4" name="Pětiúhelník 43"/>
          <p:cNvSpPr/>
          <p:nvPr/>
        </p:nvSpPr>
        <p:spPr>
          <a:xfrm rot="16200000">
            <a:off x="4146190" y="5028470"/>
            <a:ext cx="178360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5" name="Pětiúhelník 44"/>
          <p:cNvSpPr/>
          <p:nvPr/>
        </p:nvSpPr>
        <p:spPr>
          <a:xfrm rot="16200000">
            <a:off x="3563781" y="5040878"/>
            <a:ext cx="178360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7" name="Pětiúhelník 46"/>
          <p:cNvSpPr/>
          <p:nvPr/>
        </p:nvSpPr>
        <p:spPr>
          <a:xfrm rot="16200000">
            <a:off x="5893417" y="5028468"/>
            <a:ext cx="178360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8" name="Pětiúhelník 47"/>
          <p:cNvSpPr/>
          <p:nvPr/>
        </p:nvSpPr>
        <p:spPr>
          <a:xfrm rot="16200000">
            <a:off x="6475826" y="5028470"/>
            <a:ext cx="178360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3" name="Pětiúhelník 32"/>
          <p:cNvSpPr/>
          <p:nvPr/>
        </p:nvSpPr>
        <p:spPr>
          <a:xfrm>
            <a:off x="1047858" y="2339076"/>
            <a:ext cx="1760698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pýcha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4" name="Pětiúhelník 33"/>
          <p:cNvSpPr/>
          <p:nvPr/>
        </p:nvSpPr>
        <p:spPr>
          <a:xfrm>
            <a:off x="5148064" y="3704929"/>
            <a:ext cx="1760697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pytel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0" name="Pětiúhelník 49"/>
          <p:cNvSpPr/>
          <p:nvPr/>
        </p:nvSpPr>
        <p:spPr>
          <a:xfrm>
            <a:off x="2987824" y="2492896"/>
            <a:ext cx="1784788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netopýr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1" name="Pětiúhelník 50"/>
          <p:cNvSpPr/>
          <p:nvPr/>
        </p:nvSpPr>
        <p:spPr>
          <a:xfrm>
            <a:off x="1419064" y="1707569"/>
            <a:ext cx="17847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slepýš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4" name="Pětiúhelník 53"/>
          <p:cNvSpPr/>
          <p:nvPr/>
        </p:nvSpPr>
        <p:spPr>
          <a:xfrm>
            <a:off x="7096466" y="3441383"/>
            <a:ext cx="17847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klopýtat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5" name="Pětiúhelník 54"/>
          <p:cNvSpPr/>
          <p:nvPr/>
        </p:nvSpPr>
        <p:spPr>
          <a:xfrm>
            <a:off x="5392723" y="1700808"/>
            <a:ext cx="1771565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třpytit 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6" name="Pětiúhelník 55"/>
          <p:cNvSpPr/>
          <p:nvPr/>
        </p:nvSpPr>
        <p:spPr>
          <a:xfrm>
            <a:off x="1916164" y="3016154"/>
            <a:ext cx="17847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zpytovat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4" name="Pětiúhelník 73"/>
          <p:cNvSpPr/>
          <p:nvPr/>
        </p:nvSpPr>
        <p:spPr>
          <a:xfrm>
            <a:off x="6845528" y="2276872"/>
            <a:ext cx="1784788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pýr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5" name="Pětiúhelník 74"/>
          <p:cNvSpPr/>
          <p:nvPr/>
        </p:nvSpPr>
        <p:spPr>
          <a:xfrm>
            <a:off x="6315608" y="2852936"/>
            <a:ext cx="17847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pýřit 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6" name="Pětiúhelník 75"/>
          <p:cNvSpPr/>
          <p:nvPr/>
        </p:nvSpPr>
        <p:spPr>
          <a:xfrm>
            <a:off x="3363280" y="1844824"/>
            <a:ext cx="17847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čepýřit 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457957" y="221739"/>
            <a:ext cx="822808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Postav plot z řady vyjmenovaných </a:t>
            </a:r>
          </a:p>
          <a:p>
            <a:r>
              <a:rPr lang="cs-CZ" sz="4400" b="1" dirty="0"/>
              <a:t> </a:t>
            </a:r>
            <a:r>
              <a:rPr lang="cs-CZ" sz="4400" b="1" dirty="0" smtClean="0"/>
              <a:t>                           slov</a:t>
            </a:r>
            <a:endParaRPr lang="cs-CZ" sz="4400" b="1" dirty="0"/>
          </a:p>
        </p:txBody>
      </p:sp>
      <p:sp>
        <p:nvSpPr>
          <p:cNvPr id="57" name="Pětiúhelník 56"/>
          <p:cNvSpPr/>
          <p:nvPr/>
        </p:nvSpPr>
        <p:spPr>
          <a:xfrm>
            <a:off x="4361622" y="3035829"/>
            <a:ext cx="17847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pykat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3" name="Pětiúhelník 52"/>
          <p:cNvSpPr/>
          <p:nvPr/>
        </p:nvSpPr>
        <p:spPr>
          <a:xfrm>
            <a:off x="2987823" y="3645024"/>
            <a:ext cx="17847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kopyto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9" name="Pětiúhelník 48"/>
          <p:cNvSpPr/>
          <p:nvPr/>
        </p:nvSpPr>
        <p:spPr>
          <a:xfrm>
            <a:off x="971600" y="3501008"/>
            <a:ext cx="17847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pysk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3918135" y="44624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59" name="Pětiúhelník 58"/>
          <p:cNvSpPr/>
          <p:nvPr/>
        </p:nvSpPr>
        <p:spPr>
          <a:xfrm rot="16200000">
            <a:off x="651736" y="5040880"/>
            <a:ext cx="178360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0" name="Pětiúhelník 59"/>
          <p:cNvSpPr/>
          <p:nvPr/>
        </p:nvSpPr>
        <p:spPr>
          <a:xfrm rot="16200000">
            <a:off x="7058235" y="5040880"/>
            <a:ext cx="178360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740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1043</TotalTime>
  <Words>532</Words>
  <Application>Microsoft Office PowerPoint</Application>
  <PresentationFormat>Předvádění na obrazovce (4:3)</PresentationFormat>
  <Paragraphs>168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20</vt:i4>
      </vt:variant>
    </vt:vector>
  </HeadingPairs>
  <TitlesOfParts>
    <vt:vector size="24" baseType="lpstr">
      <vt:lpstr>Motiv systému Office</vt:lpstr>
      <vt:lpstr>Kapsle</vt:lpstr>
      <vt:lpstr>1_Motiv systému Office</vt:lpstr>
      <vt:lpstr>2_Motiv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86</cp:revision>
  <dcterms:created xsi:type="dcterms:W3CDTF">2011-12-01T10:14:29Z</dcterms:created>
  <dcterms:modified xsi:type="dcterms:W3CDTF">2012-03-27T15:25:23Z</dcterms:modified>
</cp:coreProperties>
</file>