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notesMasterIdLst>
    <p:notesMasterId r:id="rId12"/>
  </p:notesMasterIdLst>
  <p:sldIdLst>
    <p:sldId id="262" r:id="rId5"/>
    <p:sldId id="263" r:id="rId6"/>
    <p:sldId id="264" r:id="rId7"/>
    <p:sldId id="265" r:id="rId8"/>
    <p:sldId id="266" r:id="rId9"/>
    <p:sldId id="267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3AC5B1-3480-4F36-BCBE-CC351A547159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EFF873-C916-4025-8DE0-E8C21C1F87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62421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25D0DC1-D877-4E92-81B4-FC5A47986744}" type="slidenum">
              <a:rPr lang="cs-CZ">
                <a:solidFill>
                  <a:prstClr val="black"/>
                </a:solidFill>
              </a:rPr>
              <a:pPr eaLnBrk="1" hangingPunct="1"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85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984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816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6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001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8746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497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247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8059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014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1620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8B3C2CFE-2DD2-4CAC-8F69-81B61861813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58179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8BF40B-4EE3-447B-8633-0D58CB107E6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3556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DFE4C7-89E7-4DF4-87CC-305E09A7739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83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1B2C32-113B-476E-9324-123D0C775A0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25788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90355A-07D4-4EED-BD2D-399965BD62B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2135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DE1A6B-464E-4EB8-AE50-51849E3F6C9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0567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624D6B-EADC-4648-A2EF-17EF16D8F1A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70371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F98C45-7D90-4004-8DD5-863D81CFF03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59367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3B1F3E-1E27-49D0-B26C-8B879388B8E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06947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430FBA-D041-414B-B896-2917A96C570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80159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DBC431-569B-465E-B29F-B60E3B457C6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3031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DD7794-7981-4430-91D6-7CF92C9A096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8754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857F77-D04D-4B57-A19B-0A30E59B95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58987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795A0-A88C-46D9-81DB-63578C2814D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088091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B7A77D-1E11-4AD6-9AA1-88FF676511E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72725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DDFEED-BCAC-44B3-A216-4B30F8BC44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22809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D3BC6-62E8-4B14-9631-7BC05425C53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03729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9F2DA-9B84-4A91-A398-53CDFB608D1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816660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F40DD3-F800-426C-9C86-52CAA0C1AC0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859531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9DFCB-150B-4D04-BD35-C0B46CC965B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01600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10E7AB-D2AF-4DA2-8234-0F8EB997E09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330109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FE520F-1111-456A-B972-97C685F8EF4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68490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13048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012192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7639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48207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90105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6304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192456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871604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809992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20158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194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94000">
              <a:schemeClr val="accent6">
                <a:alpha val="76000"/>
                <a:lumMod val="75000"/>
              </a:schemeClr>
            </a:gs>
            <a:gs pos="100000">
              <a:srgbClr val="A65528"/>
            </a:gs>
            <a:gs pos="100000">
              <a:srgbClr val="66301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05D948-4144-4BF6-BEA7-57F34A3D0B3B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D64974-C871-4223-98B0-AD4E786C0D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322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4DD523-0E21-400F-A670-E10768DF30A8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383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D23794F-CA1D-43A9-A992-875729BD3D97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2778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94000">
              <a:schemeClr val="accent6">
                <a:alpha val="76000"/>
                <a:lumMod val="75000"/>
              </a:schemeClr>
            </a:gs>
            <a:gs pos="100000">
              <a:srgbClr val="A65528"/>
            </a:gs>
            <a:gs pos="100000">
              <a:srgbClr val="66301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05D948-4144-4BF6-BEA7-57F34A3D0B3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D64974-C871-4223-98B0-AD4E786C0D9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912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openxmlformats.org/officeDocument/2006/relationships/image" Target="../media/image2.JPG"/><Relationship Id="rId4" Type="http://schemas.openxmlformats.org/officeDocument/2006/relationships/audio" Target="../media/audio3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5" Type="http://schemas.openxmlformats.org/officeDocument/2006/relationships/image" Target="../media/image2.JPG"/><Relationship Id="rId4" Type="http://schemas.openxmlformats.org/officeDocument/2006/relationships/audio" Target="../media/audio3.wav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VY_32_INOVACE_191_ČJ3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Rozlišujeme  - příbuzná slova po P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Rozlišujeme význam slov příbuzných po P ve větách   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3.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0892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List </a:t>
            </a:r>
            <a:r>
              <a:rPr lang="cs-CZ" sz="1400" dirty="0" smtClean="0">
                <a:latin typeface="Arial" charset="0"/>
                <a:cs typeface="Arial" charset="0"/>
              </a:rPr>
              <a:t>č.4 slouží k prezentaci a vysvětlení významu stejných slov za pomocí daných vět</a:t>
            </a:r>
            <a:r>
              <a:rPr lang="cs-CZ" sz="1400" dirty="0" smtClean="0">
                <a:latin typeface="Arial" charset="0"/>
                <a:cs typeface="Arial" charset="0"/>
              </a:rPr>
              <a:t>. List </a:t>
            </a:r>
            <a:r>
              <a:rPr lang="cs-CZ" sz="1400" dirty="0" smtClean="0">
                <a:latin typeface="Arial" charset="0"/>
                <a:cs typeface="Arial" charset="0"/>
              </a:rPr>
              <a:t>č. 5 – č. 6 slouží  k procvičení příbuzných slov ve větách, žáci čtou postupně jednotlivé věty a předříkávají, jaké „ i</a:t>
            </a:r>
            <a:r>
              <a:rPr lang="cs-CZ" sz="1400" dirty="0" smtClean="0">
                <a:latin typeface="Arial" charset="0"/>
                <a:cs typeface="Arial" charset="0"/>
              </a:rPr>
              <a:t>, y</a:t>
            </a:r>
            <a:r>
              <a:rPr lang="cs-CZ" sz="1400" dirty="0" smtClean="0">
                <a:latin typeface="Arial" charset="0"/>
                <a:cs typeface="Arial" charset="0"/>
              </a:rPr>
              <a:t>“ tam patří, zdůvodňují svoje rozhodnutí  – následuje kontrola. List č. </a:t>
            </a:r>
            <a:r>
              <a:rPr lang="cs-CZ" sz="1400" dirty="0">
                <a:latin typeface="Arial" charset="0"/>
                <a:cs typeface="Arial" charset="0"/>
              </a:rPr>
              <a:t>7</a:t>
            </a:r>
            <a:r>
              <a:rPr lang="cs-CZ" sz="1400" dirty="0" smtClean="0">
                <a:latin typeface="Arial" charset="0"/>
                <a:cs typeface="Arial" charset="0"/>
              </a:rPr>
              <a:t> slouží jako pracovní list pro samostatnou práci. Řešení je přímo v prezentaci.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 význam příbuzných slov a jejich důležitost při doplňování i/y po P.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>
                <a:latin typeface="Arial" charset="0"/>
                <a:cs typeface="Arial" charset="0"/>
              </a:rPr>
              <a:t>Při práci na interaktivní tabuli se žáci velice snažili, ale při samostatné práci následně v pracovních listech se ukázalo, kdo byl pozorný a kdo ne. Je potřeba ještě docvičit</a:t>
            </a:r>
            <a:r>
              <a:rPr lang="cs-CZ" sz="1400" dirty="0" smtClean="0">
                <a:latin typeface="Arial" charset="0"/>
                <a:cs typeface="Arial" charset="0"/>
              </a:rPr>
              <a:t>.</a:t>
            </a:r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b="1" dirty="0" smtClean="0"/>
              <a:t>Ilustrace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3018722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0163" y="885466"/>
            <a:ext cx="78036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prstClr val="black"/>
                </a:solidFill>
              </a:rPr>
              <a:t>VYJMENOVANÁ SLOVA  PO </a:t>
            </a:r>
            <a:r>
              <a:rPr lang="cs-CZ" sz="4800" b="1" dirty="0" smtClean="0">
                <a:solidFill>
                  <a:prstClr val="black"/>
                </a:solidFill>
              </a:rPr>
              <a:t>„P“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79464" y="2204864"/>
            <a:ext cx="658507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ROZLIŠUJEME</a:t>
            </a:r>
            <a:endParaRPr lang="cs-CZ" sz="8800" b="1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3861048"/>
            <a:ext cx="4032448" cy="208423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85450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116632"/>
            <a:ext cx="8229600" cy="1296144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1500" b="1" smtClean="0">
                <a:solidFill>
                  <a:prstClr val="black"/>
                </a:solidFill>
              </a:rPr>
              <a:t>y</a:t>
            </a:r>
            <a:r>
              <a:rPr lang="cs-CZ" sz="8000" b="1" smtClean="0">
                <a:solidFill>
                  <a:prstClr val="black"/>
                </a:solidFill>
              </a:rPr>
              <a:t>  </a:t>
            </a:r>
            <a:r>
              <a:rPr lang="cs-CZ" sz="6600" b="1" smtClean="0">
                <a:solidFill>
                  <a:prstClr val="black"/>
                </a:solidFill>
              </a:rPr>
              <a:t>ne</a:t>
            </a:r>
            <a:r>
              <a:rPr lang="cs-CZ" sz="6600" b="1" smtClean="0">
                <a:solidFill>
                  <a:srgbClr val="FF0000"/>
                </a:solidFill>
              </a:rPr>
              <a:t>bo</a:t>
            </a:r>
            <a:r>
              <a:rPr lang="cs-CZ" sz="11500" b="1" smtClean="0">
                <a:solidFill>
                  <a:prstClr val="black"/>
                </a:solidFill>
              </a:rPr>
              <a:t> </a:t>
            </a:r>
            <a:r>
              <a:rPr lang="cs-CZ" sz="11500" b="1" smtClean="0">
                <a:solidFill>
                  <a:srgbClr val="FF0000"/>
                </a:solidFill>
              </a:rPr>
              <a:t>i</a:t>
            </a:r>
            <a:endParaRPr lang="cs-CZ" sz="11500" b="1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764704"/>
            <a:ext cx="1656184" cy="1656184"/>
          </a:xfrm>
          <a:prstGeom prst="ellipse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764704"/>
            <a:ext cx="1656184" cy="1656184"/>
          </a:xfrm>
          <a:prstGeom prst="ellipse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95536" y="2780928"/>
            <a:ext cx="40397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pýcha</a:t>
            </a:r>
            <a:r>
              <a:rPr lang="cs-CZ" sz="2800" dirty="0" smtClean="0">
                <a:solidFill>
                  <a:prstClr val="black"/>
                </a:solidFill>
              </a:rPr>
              <a:t> – lidská vlastnost,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2780928"/>
            <a:ext cx="30540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píchá </a:t>
            </a:r>
            <a:r>
              <a:rPr lang="cs-CZ" sz="2800" dirty="0" smtClean="0">
                <a:solidFill>
                  <a:srgbClr val="FF0000"/>
                </a:solidFill>
              </a:rPr>
              <a:t>– trn píchá,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3429000"/>
            <a:ext cx="38907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prstClr val="black"/>
                </a:solidFill>
              </a:rPr>
              <a:t>n</a:t>
            </a:r>
            <a:r>
              <a:rPr lang="cs-CZ" sz="3600" b="1" dirty="0" smtClean="0">
                <a:solidFill>
                  <a:prstClr val="black"/>
                </a:solidFill>
              </a:rPr>
              <a:t>a pysku </a:t>
            </a:r>
            <a:r>
              <a:rPr lang="cs-CZ" sz="2800" dirty="0" smtClean="0">
                <a:solidFill>
                  <a:prstClr val="black"/>
                </a:solidFill>
              </a:rPr>
              <a:t>– pysk krávy,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4008" y="3429000"/>
            <a:ext cx="43924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na písku</a:t>
            </a:r>
            <a:r>
              <a:rPr lang="cs-CZ" sz="2800" dirty="0" smtClean="0">
                <a:solidFill>
                  <a:srgbClr val="FF0000"/>
                </a:solidFill>
              </a:rPr>
              <a:t> – hrát si na písku,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4077072"/>
            <a:ext cx="35693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pyl</a:t>
            </a:r>
            <a:r>
              <a:rPr lang="cs-CZ" sz="2800" dirty="0" smtClean="0">
                <a:solidFill>
                  <a:prstClr val="black"/>
                </a:solidFill>
              </a:rPr>
              <a:t> – prášek na květu,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4008" y="4077072"/>
            <a:ext cx="30443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pil</a:t>
            </a:r>
            <a:r>
              <a:rPr lang="cs-CZ" sz="2800" dirty="0" smtClean="0">
                <a:solidFill>
                  <a:srgbClr val="FF0000"/>
                </a:solidFill>
              </a:rPr>
              <a:t> – napil se vody,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4725144"/>
            <a:ext cx="40839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opylovat</a:t>
            </a:r>
            <a:r>
              <a:rPr lang="cs-CZ" sz="2800" dirty="0" smtClean="0">
                <a:solidFill>
                  <a:prstClr val="black"/>
                </a:solidFill>
              </a:rPr>
              <a:t> – přenášet pyl,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4725144"/>
            <a:ext cx="3424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opilovat</a:t>
            </a:r>
            <a:r>
              <a:rPr lang="cs-CZ" sz="2800" dirty="0" smtClean="0">
                <a:solidFill>
                  <a:srgbClr val="FF0000"/>
                </a:solidFill>
              </a:rPr>
              <a:t> – pilníkem,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5373216"/>
            <a:ext cx="31271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slepýš</a:t>
            </a:r>
            <a:r>
              <a:rPr lang="cs-CZ" sz="2800" dirty="0" smtClean="0">
                <a:solidFill>
                  <a:prstClr val="black"/>
                </a:solidFill>
              </a:rPr>
              <a:t> – malý had,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5373216"/>
            <a:ext cx="37483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slepíš</a:t>
            </a:r>
            <a:r>
              <a:rPr lang="cs-CZ" sz="2800" dirty="0" smtClean="0">
                <a:solidFill>
                  <a:srgbClr val="FF0000"/>
                </a:solidFill>
              </a:rPr>
              <a:t> – něco lepidlem,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68859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1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7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3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4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97803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DOPLŇTE „</a:t>
            </a:r>
            <a:r>
              <a:rPr lang="cs-CZ" sz="4800" b="1" dirty="0" smtClean="0">
                <a:solidFill>
                  <a:srgbClr val="FF0000"/>
                </a:solidFill>
              </a:rPr>
              <a:t>y</a:t>
            </a:r>
            <a:r>
              <a:rPr lang="cs-CZ" sz="4800" b="1" dirty="0" smtClean="0">
                <a:solidFill>
                  <a:prstClr val="black"/>
                </a:solidFill>
              </a:rPr>
              <a:t>“ nebo „</a:t>
            </a:r>
            <a:r>
              <a:rPr lang="cs-CZ" sz="4800" b="1" dirty="0" smtClean="0">
                <a:solidFill>
                  <a:srgbClr val="FF0000"/>
                </a:solidFill>
              </a:rPr>
              <a:t>i</a:t>
            </a:r>
            <a:r>
              <a:rPr lang="cs-CZ" sz="4800" b="1" dirty="0" smtClean="0">
                <a:solidFill>
                  <a:prstClr val="black"/>
                </a:solidFill>
              </a:rPr>
              <a:t>“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60648"/>
            <a:ext cx="465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a)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548680"/>
            <a:ext cx="1656184" cy="1656184"/>
          </a:xfrm>
          <a:prstGeom prst="ellipse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55576" y="3212976"/>
            <a:ext cx="76201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B  k se napásl a potom  p l  z potoka.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2494637"/>
            <a:ext cx="65826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Krávě na p  </a:t>
            </a:r>
            <a:r>
              <a:rPr lang="cs-CZ" sz="3600" dirty="0" err="1" smtClean="0">
                <a:solidFill>
                  <a:prstClr val="black"/>
                </a:solidFill>
              </a:rPr>
              <a:t>sku</a:t>
            </a:r>
            <a:r>
              <a:rPr lang="cs-CZ" sz="3600" dirty="0" smtClean="0">
                <a:solidFill>
                  <a:prstClr val="black"/>
                </a:solidFill>
              </a:rPr>
              <a:t> seděla moucha.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7813" y="3934797"/>
            <a:ext cx="59893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V lese jsme zahlédli slep  </a:t>
            </a:r>
            <a:r>
              <a:rPr lang="cs-CZ" sz="3600" dirty="0" err="1" smtClean="0">
                <a:solidFill>
                  <a:prstClr val="black"/>
                </a:solidFill>
              </a:rPr>
              <a:t>še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4654877"/>
            <a:ext cx="72662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P  cha není dobrá  l  </a:t>
            </a:r>
            <a:r>
              <a:rPr lang="cs-CZ" sz="3600" dirty="0" err="1" smtClean="0">
                <a:solidFill>
                  <a:prstClr val="black"/>
                </a:solidFill>
              </a:rPr>
              <a:t>dská</a:t>
            </a:r>
            <a:r>
              <a:rPr lang="cs-CZ" sz="3600" dirty="0" smtClean="0">
                <a:solidFill>
                  <a:prstClr val="black"/>
                </a:solidFill>
              </a:rPr>
              <a:t> vlastnost.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5374957"/>
            <a:ext cx="51262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Slep  š  m    ty výkresy?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4654877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14819" y="3934797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47664" y="3212976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17384" y="2494637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857600" y="465573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23448" y="5374957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95736" y="5374957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í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881788" y="3238271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3009355" y="5948181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070143" y="594928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794803" y="522920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563655" y="522920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796136" y="450912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812127" y="3768063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563655" y="378904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219839" y="3070007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28397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97803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DOPLŇTE „</a:t>
            </a:r>
            <a:r>
              <a:rPr lang="cs-CZ" sz="4800" b="1" dirty="0" smtClean="0">
                <a:solidFill>
                  <a:srgbClr val="FF0000"/>
                </a:solidFill>
              </a:rPr>
              <a:t>y</a:t>
            </a:r>
            <a:r>
              <a:rPr lang="cs-CZ" sz="4800" b="1" dirty="0" smtClean="0">
                <a:solidFill>
                  <a:prstClr val="black"/>
                </a:solidFill>
              </a:rPr>
              <a:t>“ nebo „</a:t>
            </a:r>
            <a:r>
              <a:rPr lang="cs-CZ" sz="4800" b="1" dirty="0" smtClean="0">
                <a:solidFill>
                  <a:srgbClr val="FF0000"/>
                </a:solidFill>
              </a:rPr>
              <a:t>i</a:t>
            </a:r>
            <a:r>
              <a:rPr lang="cs-CZ" sz="4800" b="1" dirty="0" smtClean="0">
                <a:solidFill>
                  <a:prstClr val="black"/>
                </a:solidFill>
              </a:rPr>
              <a:t>“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60648"/>
            <a:ext cx="482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b)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548680"/>
            <a:ext cx="1656184" cy="1656184"/>
          </a:xfrm>
          <a:prstGeom prst="ellipse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55576" y="3212976"/>
            <a:ext cx="48219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Děti si hrály na p  </a:t>
            </a:r>
            <a:r>
              <a:rPr lang="cs-CZ" sz="3600" dirty="0" err="1" smtClean="0">
                <a:solidFill>
                  <a:prstClr val="black"/>
                </a:solidFill>
              </a:rPr>
              <a:t>sku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2494637"/>
            <a:ext cx="48442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Včelky op  </a:t>
            </a:r>
            <a:r>
              <a:rPr lang="cs-CZ" sz="3600" dirty="0" err="1" smtClean="0">
                <a:solidFill>
                  <a:prstClr val="black"/>
                </a:solidFill>
              </a:rPr>
              <a:t>lují</a:t>
            </a:r>
            <a:r>
              <a:rPr lang="cs-CZ" sz="3600" dirty="0" smtClean="0">
                <a:solidFill>
                  <a:prstClr val="black"/>
                </a:solidFill>
              </a:rPr>
              <a:t> květiny.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7813" y="3934797"/>
            <a:ext cx="74678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P  </a:t>
            </a:r>
            <a:r>
              <a:rPr lang="cs-CZ" sz="3600" dirty="0" err="1" smtClean="0">
                <a:solidFill>
                  <a:prstClr val="black"/>
                </a:solidFill>
              </a:rPr>
              <a:t>lníkem</a:t>
            </a:r>
            <a:r>
              <a:rPr lang="cs-CZ" sz="3600" dirty="0" smtClean="0">
                <a:solidFill>
                  <a:prstClr val="black"/>
                </a:solidFill>
              </a:rPr>
              <a:t> můžeme op  </a:t>
            </a:r>
            <a:r>
              <a:rPr lang="cs-CZ" sz="3600" dirty="0" err="1" smtClean="0">
                <a:solidFill>
                  <a:prstClr val="black"/>
                </a:solidFill>
              </a:rPr>
              <a:t>lovat</a:t>
            </a:r>
            <a:r>
              <a:rPr lang="cs-CZ" sz="3600" dirty="0" smtClean="0">
                <a:solidFill>
                  <a:prstClr val="black"/>
                </a:solidFill>
              </a:rPr>
              <a:t> i železo.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4654877"/>
            <a:ext cx="63998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Měl žlutý nos od p  </a:t>
            </a:r>
            <a:r>
              <a:rPr lang="cs-CZ" sz="3600" dirty="0" err="1" smtClean="0">
                <a:solidFill>
                  <a:prstClr val="black"/>
                </a:solidFill>
              </a:rPr>
              <a:t>lu</a:t>
            </a:r>
            <a:r>
              <a:rPr lang="cs-CZ" sz="3600" dirty="0" smtClean="0">
                <a:solidFill>
                  <a:prstClr val="black"/>
                </a:solidFill>
              </a:rPr>
              <a:t> z květin.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5374957"/>
            <a:ext cx="68999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Já už vím, že trn z kaktusu p  </a:t>
            </a:r>
            <a:r>
              <a:rPr lang="cs-CZ" sz="3600" dirty="0" err="1" smtClean="0">
                <a:solidFill>
                  <a:prstClr val="black"/>
                </a:solidFill>
              </a:rPr>
              <a:t>chá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39075" y="4659552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59832" y="2494637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626451" y="3925964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43995" y="3941972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80029" y="5374957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í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48611" y="3212976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í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6444208" y="5948181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716016" y="522920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547664" y="450912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355976" y="3768063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305969" y="450912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059832" y="3070007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23629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2" grpId="0"/>
      <p:bldP spid="14" grpId="0"/>
      <p:bldP spid="16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73162" y="704890"/>
            <a:ext cx="4858253" cy="707886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DOPLŇTE „y“ nebo „i“</a:t>
            </a:r>
            <a:endParaRPr lang="cs-CZ" sz="4000" b="1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683568" y="3484998"/>
            <a:ext cx="4072462" cy="523220"/>
            <a:chOff x="755576" y="3356992"/>
            <a:chExt cx="4072462" cy="523220"/>
          </a:xfrm>
        </p:grpSpPr>
        <p:sp>
          <p:nvSpPr>
            <p:cNvPr id="9" name="TextovéPole 8"/>
            <p:cNvSpPr txBox="1"/>
            <p:nvPr/>
          </p:nvSpPr>
          <p:spPr>
            <a:xfrm>
              <a:off x="755576" y="3356992"/>
              <a:ext cx="407246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571500" indent="-571500">
                <a:buFont typeface="Wingdings" pitchFamily="2" charset="2"/>
                <a:buChar char="v"/>
              </a:pPr>
              <a:r>
                <a:rPr lang="cs-CZ" sz="2800" dirty="0" smtClean="0"/>
                <a:t>Slep  š  m    ty výkresy?</a:t>
              </a:r>
              <a:endParaRPr lang="cs-CZ" sz="2800" dirty="0"/>
            </a:p>
          </p:txBody>
        </p:sp>
        <p:cxnSp>
          <p:nvCxnSpPr>
            <p:cNvPr id="21" name="Přímá spojnice 20"/>
            <p:cNvCxnSpPr/>
            <p:nvPr/>
          </p:nvCxnSpPr>
          <p:spPr>
            <a:xfrm>
              <a:off x="2643775" y="3861048"/>
              <a:ext cx="41605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1889018" y="3880212"/>
              <a:ext cx="41605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>
            <a:off x="683568" y="3053581"/>
            <a:ext cx="5831276" cy="523220"/>
            <a:chOff x="755576" y="4437112"/>
            <a:chExt cx="5831276" cy="523220"/>
          </a:xfrm>
        </p:grpSpPr>
        <p:sp>
          <p:nvSpPr>
            <p:cNvPr id="8" name="TextovéPole 7"/>
            <p:cNvSpPr txBox="1"/>
            <p:nvPr/>
          </p:nvSpPr>
          <p:spPr>
            <a:xfrm>
              <a:off x="755576" y="4437112"/>
              <a:ext cx="583127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571500" indent="-571500">
                <a:buFont typeface="Wingdings" pitchFamily="2" charset="2"/>
                <a:buChar char="v"/>
              </a:pPr>
              <a:r>
                <a:rPr lang="cs-CZ" sz="2800" dirty="0" smtClean="0"/>
                <a:t>P  cha není dobrá  l  </a:t>
              </a:r>
              <a:r>
                <a:rPr lang="cs-CZ" sz="2800" dirty="0" err="1" smtClean="0"/>
                <a:t>dská</a:t>
              </a:r>
              <a:r>
                <a:rPr lang="cs-CZ" sz="2800" dirty="0" smtClean="0"/>
                <a:t> vlastnost.</a:t>
              </a:r>
              <a:endParaRPr lang="cs-CZ" sz="2800" dirty="0"/>
            </a:p>
          </p:txBody>
        </p:sp>
        <p:cxnSp>
          <p:nvCxnSpPr>
            <p:cNvPr id="25" name="Přímá spojnice 24"/>
            <p:cNvCxnSpPr/>
            <p:nvPr/>
          </p:nvCxnSpPr>
          <p:spPr>
            <a:xfrm>
              <a:off x="4102288" y="4936262"/>
              <a:ext cx="41605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1465133" y="4954923"/>
              <a:ext cx="41605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683568" y="2622164"/>
            <a:ext cx="4835426" cy="523220"/>
            <a:chOff x="777813" y="2564904"/>
            <a:chExt cx="4835426" cy="523220"/>
          </a:xfrm>
        </p:grpSpPr>
        <p:sp>
          <p:nvSpPr>
            <p:cNvPr id="7" name="TextovéPole 6"/>
            <p:cNvSpPr txBox="1"/>
            <p:nvPr/>
          </p:nvSpPr>
          <p:spPr>
            <a:xfrm>
              <a:off x="777813" y="2564904"/>
              <a:ext cx="483542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571500" indent="-571500">
                <a:buFont typeface="Wingdings" pitchFamily="2" charset="2"/>
                <a:buChar char="v"/>
              </a:pPr>
              <a:r>
                <a:rPr lang="cs-CZ" sz="2800" dirty="0" smtClean="0"/>
                <a:t>V lese jsme zahlédli slep  </a:t>
              </a:r>
              <a:r>
                <a:rPr lang="cs-CZ" sz="2800" dirty="0" err="1" smtClean="0"/>
                <a:t>še</a:t>
              </a:r>
              <a:r>
                <a:rPr lang="cs-CZ" sz="2800" dirty="0" smtClean="0"/>
                <a:t>.</a:t>
              </a:r>
              <a:endParaRPr lang="cs-CZ" sz="2800" dirty="0"/>
            </a:p>
          </p:txBody>
        </p:sp>
        <p:cxnSp>
          <p:nvCxnSpPr>
            <p:cNvPr id="27" name="Přímá spojnice 26"/>
            <p:cNvCxnSpPr/>
            <p:nvPr/>
          </p:nvCxnSpPr>
          <p:spPr>
            <a:xfrm>
              <a:off x="4828038" y="3068960"/>
              <a:ext cx="41605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14"/>
          <p:cNvGrpSpPr/>
          <p:nvPr/>
        </p:nvGrpSpPr>
        <p:grpSpPr>
          <a:xfrm>
            <a:off x="683568" y="1759330"/>
            <a:ext cx="5300041" cy="523220"/>
            <a:chOff x="755576" y="1628800"/>
            <a:chExt cx="5300041" cy="523220"/>
          </a:xfrm>
        </p:grpSpPr>
        <p:sp>
          <p:nvSpPr>
            <p:cNvPr id="6" name="TextovéPole 5"/>
            <p:cNvSpPr txBox="1"/>
            <p:nvPr/>
          </p:nvSpPr>
          <p:spPr>
            <a:xfrm>
              <a:off x="755576" y="1628800"/>
              <a:ext cx="530004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571500" indent="-571500">
                <a:buFont typeface="Wingdings" pitchFamily="2" charset="2"/>
                <a:buChar char="v"/>
              </a:pPr>
              <a:r>
                <a:rPr lang="cs-CZ" sz="2800" dirty="0" smtClean="0"/>
                <a:t>Krávě na p  </a:t>
              </a:r>
              <a:r>
                <a:rPr lang="cs-CZ" sz="2800" dirty="0" err="1" smtClean="0"/>
                <a:t>sku</a:t>
              </a:r>
              <a:r>
                <a:rPr lang="cs-CZ" sz="2800" dirty="0" smtClean="0"/>
                <a:t> seděla moucha.</a:t>
              </a:r>
              <a:endParaRPr lang="cs-CZ" sz="2800" dirty="0"/>
            </a:p>
          </p:txBody>
        </p:sp>
        <p:cxnSp>
          <p:nvCxnSpPr>
            <p:cNvPr id="29" name="Přímá spojnice 28"/>
            <p:cNvCxnSpPr/>
            <p:nvPr/>
          </p:nvCxnSpPr>
          <p:spPr>
            <a:xfrm>
              <a:off x="2779469" y="2152020"/>
              <a:ext cx="41605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683568" y="2190747"/>
            <a:ext cx="6024021" cy="523220"/>
            <a:chOff x="755576" y="2204864"/>
            <a:chExt cx="6024021" cy="523220"/>
          </a:xfrm>
        </p:grpSpPr>
        <p:sp>
          <p:nvSpPr>
            <p:cNvPr id="5" name="TextovéPole 4"/>
            <p:cNvSpPr txBox="1"/>
            <p:nvPr/>
          </p:nvSpPr>
          <p:spPr>
            <a:xfrm>
              <a:off x="755576" y="2204864"/>
              <a:ext cx="602402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571500" indent="-571500">
                <a:buFont typeface="Wingdings" pitchFamily="2" charset="2"/>
                <a:buChar char="v"/>
              </a:pPr>
              <a:r>
                <a:rPr lang="cs-CZ" sz="2800" dirty="0" smtClean="0"/>
                <a:t>B  k se napásl a potom  p l  z potoka.</a:t>
              </a:r>
              <a:endParaRPr lang="cs-CZ" sz="2800" dirty="0"/>
            </a:p>
          </p:txBody>
        </p:sp>
        <p:cxnSp>
          <p:nvCxnSpPr>
            <p:cNvPr id="28" name="Přímá spojnice 27"/>
            <p:cNvCxnSpPr/>
            <p:nvPr/>
          </p:nvCxnSpPr>
          <p:spPr>
            <a:xfrm>
              <a:off x="4809808" y="2654610"/>
              <a:ext cx="41605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1547664" y="2636912"/>
              <a:ext cx="41605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ovéPole 9"/>
          <p:cNvSpPr txBox="1"/>
          <p:nvPr/>
        </p:nvSpPr>
        <p:spPr>
          <a:xfrm>
            <a:off x="3918135" y="260648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pSp>
        <p:nvGrpSpPr>
          <p:cNvPr id="34" name="Skupina 33"/>
          <p:cNvGrpSpPr/>
          <p:nvPr/>
        </p:nvGrpSpPr>
        <p:grpSpPr>
          <a:xfrm>
            <a:off x="683568" y="5642084"/>
            <a:ext cx="5543569" cy="523220"/>
            <a:chOff x="755576" y="5374957"/>
            <a:chExt cx="5543569" cy="523220"/>
          </a:xfrm>
        </p:grpSpPr>
        <p:sp>
          <p:nvSpPr>
            <p:cNvPr id="35" name="TextovéPole 34"/>
            <p:cNvSpPr txBox="1"/>
            <p:nvPr/>
          </p:nvSpPr>
          <p:spPr>
            <a:xfrm>
              <a:off x="755576" y="5374957"/>
              <a:ext cx="554356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571500" indent="-571500">
                <a:buFont typeface="Wingdings" pitchFamily="2" charset="2"/>
                <a:buChar char="v"/>
              </a:pPr>
              <a:r>
                <a:rPr lang="cs-CZ" sz="2800" dirty="0" smtClean="0"/>
                <a:t>Já už vím, že trn z kaktusu p  </a:t>
              </a:r>
              <a:r>
                <a:rPr lang="cs-CZ" sz="2800" dirty="0" err="1" smtClean="0"/>
                <a:t>chá</a:t>
              </a:r>
              <a:r>
                <a:rPr lang="cs-CZ" sz="2800" dirty="0" smtClean="0"/>
                <a:t>.</a:t>
              </a:r>
              <a:endParaRPr lang="cs-CZ" sz="2800" dirty="0"/>
            </a:p>
          </p:txBody>
        </p:sp>
        <p:cxnSp>
          <p:nvCxnSpPr>
            <p:cNvPr id="36" name="Přímá spojnice 35"/>
            <p:cNvCxnSpPr/>
            <p:nvPr/>
          </p:nvCxnSpPr>
          <p:spPr>
            <a:xfrm>
              <a:off x="5292080" y="5877272"/>
              <a:ext cx="41605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7" name="Skupina 36"/>
          <p:cNvGrpSpPr/>
          <p:nvPr/>
        </p:nvGrpSpPr>
        <p:grpSpPr>
          <a:xfrm>
            <a:off x="683568" y="5210666"/>
            <a:ext cx="5156540" cy="523220"/>
            <a:chOff x="755576" y="4654877"/>
            <a:chExt cx="5156540" cy="523220"/>
          </a:xfrm>
        </p:grpSpPr>
        <p:sp>
          <p:nvSpPr>
            <p:cNvPr id="38" name="TextovéPole 37"/>
            <p:cNvSpPr txBox="1"/>
            <p:nvPr/>
          </p:nvSpPr>
          <p:spPr>
            <a:xfrm>
              <a:off x="755576" y="4654877"/>
              <a:ext cx="515654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571500" indent="-571500">
                <a:buFont typeface="Wingdings" pitchFamily="2" charset="2"/>
                <a:buChar char="v"/>
              </a:pPr>
              <a:r>
                <a:rPr lang="cs-CZ" sz="2800" dirty="0" smtClean="0"/>
                <a:t>Měl žlutý nos od p  </a:t>
              </a:r>
              <a:r>
                <a:rPr lang="cs-CZ" sz="2800" dirty="0" err="1" smtClean="0"/>
                <a:t>lu</a:t>
              </a:r>
              <a:r>
                <a:rPr lang="cs-CZ" sz="2800" dirty="0" smtClean="0"/>
                <a:t> z květin.</a:t>
              </a:r>
              <a:endParaRPr lang="cs-CZ" sz="2800" dirty="0"/>
            </a:p>
          </p:txBody>
        </p:sp>
        <p:cxnSp>
          <p:nvCxnSpPr>
            <p:cNvPr id="39" name="Přímá spojnice 38"/>
            <p:cNvCxnSpPr/>
            <p:nvPr/>
          </p:nvCxnSpPr>
          <p:spPr>
            <a:xfrm>
              <a:off x="3934450" y="5178097"/>
              <a:ext cx="41605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Skupina 39"/>
          <p:cNvGrpSpPr/>
          <p:nvPr/>
        </p:nvGrpSpPr>
        <p:grpSpPr>
          <a:xfrm>
            <a:off x="683568" y="4347832"/>
            <a:ext cx="3926652" cy="523220"/>
            <a:chOff x="755576" y="3212976"/>
            <a:chExt cx="3926652" cy="523220"/>
          </a:xfrm>
        </p:grpSpPr>
        <p:sp>
          <p:nvSpPr>
            <p:cNvPr id="41" name="TextovéPole 40"/>
            <p:cNvSpPr txBox="1"/>
            <p:nvPr/>
          </p:nvSpPr>
          <p:spPr>
            <a:xfrm>
              <a:off x="755576" y="3212976"/>
              <a:ext cx="392665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571500" indent="-571500">
                <a:buFont typeface="Wingdings" pitchFamily="2" charset="2"/>
                <a:buChar char="v"/>
              </a:pPr>
              <a:r>
                <a:rPr lang="cs-CZ" sz="2800" dirty="0" smtClean="0"/>
                <a:t>Děti si hrály na p  </a:t>
              </a:r>
              <a:r>
                <a:rPr lang="cs-CZ" sz="2800" dirty="0" err="1" smtClean="0"/>
                <a:t>sku</a:t>
              </a:r>
              <a:r>
                <a:rPr lang="cs-CZ" sz="2800" dirty="0" smtClean="0"/>
                <a:t>.</a:t>
              </a:r>
              <a:endParaRPr lang="cs-CZ" sz="2800" dirty="0"/>
            </a:p>
          </p:txBody>
        </p:sp>
        <p:cxnSp>
          <p:nvCxnSpPr>
            <p:cNvPr id="42" name="Přímá spojnice 41"/>
            <p:cNvCxnSpPr/>
            <p:nvPr/>
          </p:nvCxnSpPr>
          <p:spPr>
            <a:xfrm>
              <a:off x="3726422" y="3736196"/>
              <a:ext cx="41605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>
            <a:off x="683568" y="4779249"/>
            <a:ext cx="5978303" cy="523220"/>
            <a:chOff x="777813" y="3934797"/>
            <a:chExt cx="5978303" cy="523220"/>
          </a:xfrm>
        </p:grpSpPr>
        <p:sp>
          <p:nvSpPr>
            <p:cNvPr id="44" name="TextovéPole 43"/>
            <p:cNvSpPr txBox="1"/>
            <p:nvPr/>
          </p:nvSpPr>
          <p:spPr>
            <a:xfrm>
              <a:off x="777813" y="3934797"/>
              <a:ext cx="597830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571500" indent="-571500">
                <a:buFont typeface="Wingdings" pitchFamily="2" charset="2"/>
                <a:buChar char="v"/>
              </a:pPr>
              <a:r>
                <a:rPr lang="cs-CZ" sz="2800" dirty="0" smtClean="0"/>
                <a:t>P  </a:t>
              </a:r>
              <a:r>
                <a:rPr lang="cs-CZ" sz="2800" dirty="0" err="1" smtClean="0"/>
                <a:t>lníkem</a:t>
              </a:r>
              <a:r>
                <a:rPr lang="cs-CZ" sz="2800" dirty="0" smtClean="0"/>
                <a:t> můžeme op  </a:t>
              </a:r>
              <a:r>
                <a:rPr lang="cs-CZ" sz="2800" dirty="0" err="1" smtClean="0"/>
                <a:t>lovat</a:t>
              </a:r>
              <a:r>
                <a:rPr lang="cs-CZ" sz="2800" dirty="0" smtClean="0"/>
                <a:t> i železo.</a:t>
              </a:r>
              <a:endParaRPr lang="cs-CZ" sz="2800" dirty="0"/>
            </a:p>
          </p:txBody>
        </p:sp>
        <p:cxnSp>
          <p:nvCxnSpPr>
            <p:cNvPr id="45" name="Přímá spojnice 44"/>
            <p:cNvCxnSpPr/>
            <p:nvPr/>
          </p:nvCxnSpPr>
          <p:spPr>
            <a:xfrm>
              <a:off x="1474556" y="4458017"/>
              <a:ext cx="41605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5305969" y="4437112"/>
              <a:ext cx="416057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7" name="Skupina 46"/>
          <p:cNvGrpSpPr/>
          <p:nvPr/>
        </p:nvGrpSpPr>
        <p:grpSpPr>
          <a:xfrm>
            <a:off x="683568" y="3916415"/>
            <a:ext cx="3941144" cy="523220"/>
            <a:chOff x="755576" y="2494637"/>
            <a:chExt cx="3941144" cy="523220"/>
          </a:xfrm>
        </p:grpSpPr>
        <p:sp>
          <p:nvSpPr>
            <p:cNvPr id="48" name="TextovéPole 47"/>
            <p:cNvSpPr txBox="1"/>
            <p:nvPr/>
          </p:nvSpPr>
          <p:spPr>
            <a:xfrm>
              <a:off x="755576" y="2494637"/>
              <a:ext cx="394114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571500" indent="-571500">
                <a:buFont typeface="Wingdings" pitchFamily="2" charset="2"/>
                <a:buChar char="v"/>
              </a:pPr>
              <a:r>
                <a:rPr lang="cs-CZ" sz="2800" dirty="0" smtClean="0"/>
                <a:t>Včelky op  </a:t>
              </a:r>
              <a:r>
                <a:rPr lang="cs-CZ" sz="2800" dirty="0" err="1" smtClean="0"/>
                <a:t>lují</a:t>
              </a:r>
              <a:r>
                <a:rPr lang="cs-CZ" sz="2800" dirty="0" smtClean="0"/>
                <a:t> květiny.</a:t>
              </a:r>
              <a:endParaRPr lang="cs-CZ" sz="2800" dirty="0"/>
            </a:p>
          </p:txBody>
        </p:sp>
        <p:cxnSp>
          <p:nvCxnSpPr>
            <p:cNvPr id="49" name="Přímá spojnice 48"/>
            <p:cNvCxnSpPr/>
            <p:nvPr/>
          </p:nvCxnSpPr>
          <p:spPr>
            <a:xfrm>
              <a:off x="2643775" y="3000107"/>
              <a:ext cx="41605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84032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494</TotalTime>
  <Words>479</Words>
  <Application>Microsoft Office PowerPoint</Application>
  <PresentationFormat>Předvádění na obrazovce (4:3)</PresentationFormat>
  <Paragraphs>73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Motiv systému Office</vt:lpstr>
      <vt:lpstr>Kapsle</vt:lpstr>
      <vt:lpstr>1_Motiv systému Office</vt:lpstr>
      <vt:lpstr>2_Motiv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24</cp:revision>
  <dcterms:created xsi:type="dcterms:W3CDTF">2011-12-01T20:06:26Z</dcterms:created>
  <dcterms:modified xsi:type="dcterms:W3CDTF">2012-04-02T18:55:29Z</dcterms:modified>
</cp:coreProperties>
</file>