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7"/>
  </p:notesMasterIdLst>
  <p:sldIdLst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61" r:id="rId12"/>
    <p:sldId id="262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1E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E0C4E8-9786-4D9D-9BCE-FD2F6DE5F1B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ED31B-5307-4D22-954B-53B82DB2B4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559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45EC68-1248-4553-9BAB-F3D3C2D7B944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841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625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261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572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662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366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577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663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604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008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540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12DB4553-FCFE-4501-AE01-F48B33AAAF5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514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1238B-62B7-4A88-9FC6-CF0D6887E5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1451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8079-C150-4E54-8D47-10F8C094ABA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4384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7C1C7-BA28-4A9B-90EF-35512AE62D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207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DF52A-6BB4-44C1-A5BB-69E5B796D2C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8063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7C2C4-C7A1-4E18-A1F9-6D07A2CC9E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5829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11D77-3E0A-4168-A56D-2E72707CF6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7081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E550D-222A-48CB-9ACF-4D1C7C0BB9F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6202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3CE7B-D00C-420E-AF15-FF1F875AEA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4328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2F0C2A-5FBE-4D26-9C73-96395B39DE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507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697BE-DAF1-492A-BCF6-EB098BEB8F7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633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CC8C6-A17E-4D78-9B0B-D7D58108B3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60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5690F-E75F-436D-BD94-9012090A3F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8545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9B844-58D8-4BA2-A84A-BEEC159F654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1425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C8844-DFCA-4491-A780-214F998FB6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0736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A740C-95AC-4355-A200-2B29FD9577F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76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01E74-32D7-45AF-BBB0-9258D7B410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361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FEC07-78E4-47FF-800D-5565C161A8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566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861F-5803-4B42-A730-2434A96DDA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635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C442-0690-4746-9E9C-E9C79D1BFA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9041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97BF6-24B5-467D-89C5-B708D8DD065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3150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E50DC-CFD0-418F-99DE-AFB1BE45515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892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94000">
              <a:schemeClr val="accent6">
                <a:alpha val="76000"/>
                <a:lumMod val="75000"/>
              </a:schemeClr>
            </a:gs>
            <a:gs pos="100000">
              <a:srgbClr val="A65528"/>
            </a:gs>
            <a:gs pos="100000">
              <a:srgbClr val="66301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549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B0D36F-D99F-492F-99AB-C5D59A030AD6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984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30F11B-F834-41E6-9878-34CEF547332F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221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audio3.wav"/><Relationship Id="rId7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audio" Target="../media/audio4.wav"/><Relationship Id="rId4" Type="http://schemas.openxmlformats.org/officeDocument/2006/relationships/audio" Target="../media/audio2.wav"/><Relationship Id="rId9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3.wav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8.wav"/><Relationship Id="rId5" Type="http://schemas.openxmlformats.org/officeDocument/2006/relationships/audio" Target="../media/audio7.wav"/><Relationship Id="rId10" Type="http://schemas.openxmlformats.org/officeDocument/2006/relationships/image" Target="../media/image2.JPG"/><Relationship Id="rId4" Type="http://schemas.openxmlformats.org/officeDocument/2006/relationships/audio" Target="../media/audio4.wav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7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audio" Target="../media/audio9.wav"/><Relationship Id="rId4" Type="http://schemas.openxmlformats.org/officeDocument/2006/relationships/audio" Target="../media/audio4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VY_32_INOVACE_192_ČJ3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- příbuzná  slova po P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význam slov příbuzných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po P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02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 </a:t>
            </a:r>
            <a:r>
              <a:rPr lang="cs-CZ" sz="1400" dirty="0" smtClean="0">
                <a:latin typeface="Arial" charset="0"/>
                <a:cs typeface="Arial" charset="0"/>
              </a:rPr>
              <a:t>č.4 – slouží k procvičení a vysvětlení významu příbuzných slov za pomoci daných vět.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 a zdůvodňují svoje rozhodnutí  – následuje kontrola. Na listu č. 5 žáci přiřazují příbuzná slova k jednotlivým vyjmenovaným slovům, na listu č. 6 – žáci přiřazují barvy podle příbuznosti, list č. 7 – opět žáci přiřazují slova příbuzná k vyjmenovaným, na listu č. 8 žáci vybarvují stejná příbuzná slova stejnou barvou a řadí je k sobě. List č. 9 – 13</a:t>
            </a:r>
          </a:p>
          <a:p>
            <a:pPr marL="0" indent="0" eaLnBrk="1" hangingPunct="1">
              <a:buNone/>
            </a:pP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     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P, naučí se zdůvodňovat svoje rozhodnutí.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>
                <a:latin typeface="Arial" charset="0"/>
                <a:cs typeface="Arial" charset="0"/>
              </a:rPr>
              <a:t>Při práci na interaktivní tabuli se všichni snaží, přemýšlí a práce se jim daří, v pracovních listech chybují, jsou zbrklí nebo si špatně zdůvodňují význam slov a jejich příbuzenské vztahy k vyjmenovaným </a:t>
            </a:r>
            <a:r>
              <a:rPr lang="cs-CZ" sz="1400" dirty="0" smtClean="0">
                <a:latin typeface="Arial" charset="0"/>
                <a:cs typeface="Arial" charset="0"/>
              </a:rPr>
              <a:t>slovům po P. Chvátají, aby byli mezi prvními a nestačí si  práci zkontrolovat.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459290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4861" y="885466"/>
            <a:ext cx="79298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4800" dirty="0" smtClean="0">
                <a:solidFill>
                  <a:prstClr val="black"/>
                </a:solidFill>
              </a:rPr>
              <a:t>SLOVA  PO  „</a:t>
            </a:r>
            <a:r>
              <a:rPr lang="cs-CZ" sz="4800" b="1" dirty="0" smtClean="0">
                <a:solidFill>
                  <a:prstClr val="black"/>
                </a:solidFill>
              </a:rPr>
              <a:t>P</a:t>
            </a:r>
            <a:r>
              <a:rPr lang="cs-CZ" sz="4800" dirty="0" smtClean="0">
                <a:solidFill>
                  <a:prstClr val="black"/>
                </a:solidFill>
              </a:rPr>
              <a:t>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02419" y="2276872"/>
            <a:ext cx="653916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PROCVIČUJTE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861048"/>
            <a:ext cx="4032448" cy="208423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091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ovéPole 31"/>
          <p:cNvSpPr txBox="1"/>
          <p:nvPr/>
        </p:nvSpPr>
        <p:spPr>
          <a:xfrm>
            <a:off x="773574" y="2387090"/>
            <a:ext cx="488633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Na m  </a:t>
            </a:r>
            <a:r>
              <a:rPr lang="cs-CZ" sz="2800" dirty="0" err="1" smtClean="0">
                <a:solidFill>
                  <a:prstClr val="black"/>
                </a:solidFill>
              </a:rPr>
              <a:t>tině</a:t>
            </a:r>
            <a:r>
              <a:rPr lang="cs-CZ" sz="2800" dirty="0" smtClean="0">
                <a:solidFill>
                  <a:prstClr val="black"/>
                </a:solidFill>
              </a:rPr>
              <a:t> jsme zahlédli slep  </a:t>
            </a:r>
            <a:r>
              <a:rPr lang="cs-CZ" sz="2800" dirty="0" err="1" smtClean="0">
                <a:solidFill>
                  <a:prstClr val="black"/>
                </a:solidFill>
              </a:rPr>
              <a:t>še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503" y="2420888"/>
            <a:ext cx="5333127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  </a:t>
            </a:r>
            <a:r>
              <a:rPr lang="cs-CZ" sz="2800" dirty="0" err="1" smtClean="0">
                <a:solidFill>
                  <a:prstClr val="black"/>
                </a:solidFill>
              </a:rPr>
              <a:t>tlák</a:t>
            </a:r>
            <a:r>
              <a:rPr lang="cs-CZ" sz="2800" dirty="0" smtClean="0">
                <a:solidFill>
                  <a:prstClr val="black"/>
                </a:solidFill>
              </a:rPr>
              <a:t> si </a:t>
            </a:r>
            <a:r>
              <a:rPr lang="cs-CZ" sz="2800" dirty="0" err="1" smtClean="0">
                <a:solidFill>
                  <a:prstClr val="black"/>
                </a:solidFill>
              </a:rPr>
              <a:t>odp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kává</a:t>
            </a:r>
            <a:r>
              <a:rPr lang="cs-CZ" sz="2800" dirty="0" smtClean="0">
                <a:solidFill>
                  <a:prstClr val="black"/>
                </a:solidFill>
              </a:rPr>
              <a:t> zasloužený trest.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2420888"/>
            <a:ext cx="354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2420888"/>
            <a:ext cx="354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401724"/>
            <a:ext cx="3900235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Kráva má p  </a:t>
            </a:r>
            <a:r>
              <a:rPr lang="cs-CZ" sz="2800" dirty="0" err="1" smtClean="0">
                <a:solidFill>
                  <a:prstClr val="black"/>
                </a:solidFill>
              </a:rPr>
              <a:t>sky</a:t>
            </a:r>
            <a:r>
              <a:rPr lang="cs-CZ" sz="2800" dirty="0" smtClean="0">
                <a:solidFill>
                  <a:prstClr val="black"/>
                </a:solidFill>
              </a:rPr>
              <a:t> nebo rty?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4769" y="5805264"/>
            <a:ext cx="4355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Kráva má pysky nebo rty?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11760" y="2401724"/>
            <a:ext cx="354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4728" y="5085184"/>
            <a:ext cx="5793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Pytlák si odpykává zasloužený trest.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5445224"/>
            <a:ext cx="54722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V pohádce byla princezna pyšná.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386879"/>
            <a:ext cx="5196935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 pohádce b  la princezna p  </a:t>
            </a:r>
            <a:r>
              <a:rPr lang="cs-CZ" sz="2800" dirty="0" err="1" smtClean="0">
                <a:solidFill>
                  <a:prstClr val="black"/>
                </a:solidFill>
              </a:rPr>
              <a:t>šná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9602" y="2401724"/>
            <a:ext cx="354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29362" y="2388637"/>
            <a:ext cx="354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9903" y="4365104"/>
            <a:ext cx="7196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Včely opylují květy a nehty si opiluji pilníkem.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3673121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prstClr val="black"/>
                </a:solidFill>
              </a:rPr>
              <a:t>Pap</a:t>
            </a:r>
            <a:r>
              <a:rPr lang="cs-CZ" sz="2800" dirty="0" smtClean="0">
                <a:solidFill>
                  <a:prstClr val="black"/>
                </a:solidFill>
              </a:rPr>
              <a:t>  r  slep  š  lep  </a:t>
            </a:r>
            <a:r>
              <a:rPr lang="cs-CZ" sz="2800" dirty="0" err="1" smtClean="0">
                <a:solidFill>
                  <a:prstClr val="black"/>
                </a:solidFill>
              </a:rPr>
              <a:t>dlem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9903" y="4725144"/>
            <a:ext cx="3726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Papír slepíš lepidlem.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63064" y="242088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26960" y="242088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18848" y="2429963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5576" y="2420888"/>
            <a:ext cx="6983065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Včely op  </a:t>
            </a:r>
            <a:r>
              <a:rPr lang="cs-CZ" sz="2800" dirty="0" err="1" smtClean="0">
                <a:solidFill>
                  <a:prstClr val="black"/>
                </a:solidFill>
              </a:rPr>
              <a:t>lují</a:t>
            </a:r>
            <a:r>
              <a:rPr lang="cs-CZ" sz="2800" dirty="0" smtClean="0">
                <a:solidFill>
                  <a:prstClr val="black"/>
                </a:solidFill>
              </a:rPr>
              <a:t> květy a nehty si op  </a:t>
            </a:r>
            <a:r>
              <a:rPr lang="cs-CZ" sz="2800" dirty="0" err="1" smtClean="0">
                <a:solidFill>
                  <a:prstClr val="black"/>
                </a:solidFill>
              </a:rPr>
              <a:t>luji</a:t>
            </a:r>
            <a:r>
              <a:rPr lang="cs-CZ" sz="2800" dirty="0" smtClean="0">
                <a:solidFill>
                  <a:prstClr val="black"/>
                </a:solidFill>
              </a:rPr>
              <a:t>  p  </a:t>
            </a:r>
            <a:r>
              <a:rPr lang="cs-CZ" sz="2800" dirty="0" err="1" smtClean="0">
                <a:solidFill>
                  <a:prstClr val="black"/>
                </a:solidFill>
              </a:rPr>
              <a:t>lníkem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32386" y="2406254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85168" y="2420888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300192" y="242088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64088" y="242088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79903" y="4005064"/>
            <a:ext cx="53480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Na mýtině jsme zahlédli slepýše.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83486" y="2406254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9903" y="3645024"/>
            <a:ext cx="8264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V ZOO jsme viděli ptakopyska a </a:t>
            </a:r>
            <a:r>
              <a:rPr lang="cs-CZ" sz="2800" smtClean="0">
                <a:solidFill>
                  <a:prstClr val="black"/>
                </a:solidFill>
              </a:rPr>
              <a:t>rozčepýřeného páva.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8581" y="2401724"/>
            <a:ext cx="780341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 ZOO jsme viděli </a:t>
            </a:r>
            <a:r>
              <a:rPr lang="cs-CZ" sz="2800" dirty="0" err="1" smtClean="0">
                <a:solidFill>
                  <a:prstClr val="black"/>
                </a:solidFill>
              </a:rPr>
              <a:t>ptakop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ska</a:t>
            </a:r>
            <a:r>
              <a:rPr lang="cs-CZ" sz="2800" dirty="0" smtClean="0">
                <a:solidFill>
                  <a:prstClr val="black"/>
                </a:solidFill>
              </a:rPr>
              <a:t> a </a:t>
            </a:r>
            <a:r>
              <a:rPr lang="cs-CZ" sz="2800" dirty="0" err="1" smtClean="0">
                <a:solidFill>
                  <a:prstClr val="black"/>
                </a:solidFill>
              </a:rPr>
              <a:t>rozčep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řeného</a:t>
            </a:r>
            <a:r>
              <a:rPr lang="cs-CZ" sz="2800" dirty="0" smtClean="0">
                <a:solidFill>
                  <a:prstClr val="black"/>
                </a:solidFill>
              </a:rPr>
              <a:t> páva.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45417" y="2401724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031189" y="2401724"/>
            <a:ext cx="4363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9903" y="3284984"/>
            <a:ext cx="5402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prstClr val="black"/>
                </a:solidFill>
              </a:rPr>
              <a:t>Na písku jsem se píchla do prstu.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5576" y="2420888"/>
            <a:ext cx="5103961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Na p  </a:t>
            </a:r>
            <a:r>
              <a:rPr lang="cs-CZ" sz="2800" dirty="0" err="1" smtClean="0">
                <a:solidFill>
                  <a:prstClr val="black"/>
                </a:solidFill>
              </a:rPr>
              <a:t>sku</a:t>
            </a:r>
            <a:r>
              <a:rPr lang="cs-CZ" sz="2800" dirty="0" smtClean="0">
                <a:solidFill>
                  <a:prstClr val="black"/>
                </a:solidFill>
              </a:rPr>
              <a:t> jsem se p  </a:t>
            </a:r>
            <a:r>
              <a:rPr lang="cs-CZ" sz="2800" dirty="0" err="1" smtClean="0">
                <a:solidFill>
                  <a:prstClr val="black"/>
                </a:solidFill>
              </a:rPr>
              <a:t>chla</a:t>
            </a:r>
            <a:r>
              <a:rPr lang="cs-CZ" sz="2800" dirty="0" smtClean="0">
                <a:solidFill>
                  <a:prstClr val="black"/>
                </a:solidFill>
              </a:rPr>
              <a:t> do prstu.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39840" y="2435146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15726" y="2446805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55576" y="836712"/>
            <a:ext cx="53222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DOPLŇTE 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prstClr val="black"/>
                </a:solidFill>
              </a:rPr>
              <a:t> nebo 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548680"/>
            <a:ext cx="1656184" cy="1656184"/>
          </a:xfrm>
          <a:prstGeom prst="ellipse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941168"/>
            <a:ext cx="1656184" cy="165618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823769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7" dur="75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3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4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500"/>
                            </p:stCondLst>
                            <p:childTnLst>
                              <p:par>
                                <p:cTn id="19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00"/>
                            </p:stCondLst>
                            <p:childTnLst>
                              <p:par>
                                <p:cTn id="2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4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9" fill="hold">
                            <p:stCondLst>
                              <p:cond delay="500"/>
                            </p:stCondLst>
                            <p:childTnLst>
                              <p:par>
                                <p:cTn id="30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3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7" fill="hold">
                            <p:stCondLst>
                              <p:cond delay="500"/>
                            </p:stCondLst>
                            <p:childTnLst>
                              <p:par>
                                <p:cTn id="3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7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5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8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5" fill="hold">
                            <p:stCondLst>
                              <p:cond delay="500"/>
                            </p:stCondLst>
                            <p:childTnLst>
                              <p:par>
                                <p:cTn id="39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8" grpId="0" animBg="1"/>
      <p:bldP spid="8" grpId="1" animBg="1"/>
      <p:bldP spid="9" grpId="0"/>
      <p:bldP spid="9" grpId="1"/>
      <p:bldP spid="10" grpId="0"/>
      <p:bldP spid="10" grpId="1"/>
      <p:bldP spid="13" grpId="0" animBg="1"/>
      <p:bldP spid="13" grpId="1" animBg="1"/>
      <p:bldP spid="15" grpId="0"/>
      <p:bldP spid="14" grpId="0"/>
      <p:bldP spid="14" grpId="1"/>
      <p:bldP spid="17" grpId="0"/>
      <p:bldP spid="18" grpId="0"/>
      <p:bldP spid="7" grpId="0" animBg="1"/>
      <p:bldP spid="7" grpId="1" animBg="1"/>
      <p:bldP spid="11" grpId="0"/>
      <p:bldP spid="11" grpId="1"/>
      <p:bldP spid="12" grpId="0"/>
      <p:bldP spid="12" grpId="1"/>
      <p:bldP spid="19" grpId="0"/>
      <p:bldP spid="20" grpId="0" animBg="1"/>
      <p:bldP spid="20" grpId="1" animBg="1"/>
      <p:bldP spid="16" grpId="0"/>
      <p:bldP spid="21" grpId="0"/>
      <p:bldP spid="21" grpId="1"/>
      <p:bldP spid="22" grpId="0"/>
      <p:bldP spid="22" grpId="1"/>
      <p:bldP spid="23" grpId="0"/>
      <p:bldP spid="23" grpId="1"/>
      <p:bldP spid="25" grpId="0" animBg="1"/>
      <p:bldP spid="25" grpId="1" animBg="1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3" grpId="0"/>
      <p:bldP spid="33" grpId="1"/>
      <p:bldP spid="34" grpId="0"/>
      <p:bldP spid="35" grpId="0" animBg="1"/>
      <p:bldP spid="35" grpId="1" animBg="1"/>
      <p:bldP spid="26" grpId="0"/>
      <p:bldP spid="26" grpId="1"/>
      <p:bldP spid="36" grpId="0"/>
      <p:bldP spid="36" grpId="1"/>
      <p:bldP spid="38" grpId="0"/>
      <p:bldP spid="39" grpId="0" animBg="1"/>
      <p:bldP spid="39" grpId="1" animBg="1"/>
      <p:bldP spid="40" grpId="0"/>
      <p:bldP spid="40" grpId="1"/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Skupina 75"/>
          <p:cNvGrpSpPr/>
          <p:nvPr/>
        </p:nvGrpSpPr>
        <p:grpSpPr>
          <a:xfrm>
            <a:off x="2609782" y="116632"/>
            <a:ext cx="3906434" cy="3508740"/>
            <a:chOff x="2609782" y="402991"/>
            <a:chExt cx="3906434" cy="350874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10" t="27902" r="29024" b="29065"/>
            <a:stretch/>
          </p:blipFill>
          <p:spPr bwMode="auto">
            <a:xfrm>
              <a:off x="3442416" y="1844824"/>
              <a:ext cx="2145269" cy="2066907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3" name="Obláček 72"/>
            <p:cNvSpPr/>
            <p:nvPr/>
          </p:nvSpPr>
          <p:spPr>
            <a:xfrm>
              <a:off x="2609782" y="402991"/>
              <a:ext cx="3906434" cy="1303877"/>
            </a:xfrm>
            <a:prstGeom prst="cloudCallout">
              <a:avLst>
                <a:gd name="adj1" fmla="val 973"/>
                <a:gd name="adj2" fmla="val 84549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5400" b="1" dirty="0" smtClean="0">
                  <a:solidFill>
                    <a:prstClr val="black"/>
                  </a:solidFill>
                </a:rPr>
                <a:t>A je to !</a:t>
              </a:r>
              <a:endParaRPr lang="cs-CZ" sz="54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67" name="Plechovka 66"/>
          <p:cNvSpPr/>
          <p:nvPr/>
        </p:nvSpPr>
        <p:spPr>
          <a:xfrm rot="4697151">
            <a:off x="1353598" y="2728055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pytlíček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9" name="Plechovka 68"/>
          <p:cNvSpPr/>
          <p:nvPr/>
        </p:nvSpPr>
        <p:spPr>
          <a:xfrm rot="6038213">
            <a:off x="1642933" y="2207983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pyskatý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7321" y="332656"/>
            <a:ext cx="885119" cy="885119"/>
          </a:xfrm>
          <a:prstGeom prst="ellipse">
            <a:avLst/>
          </a:prstGeom>
        </p:spPr>
      </p:pic>
      <p:grpSp>
        <p:nvGrpSpPr>
          <p:cNvPr id="21" name="Skupina 20"/>
          <p:cNvGrpSpPr/>
          <p:nvPr/>
        </p:nvGrpSpPr>
        <p:grpSpPr>
          <a:xfrm>
            <a:off x="683568" y="4293095"/>
            <a:ext cx="2232248" cy="504056"/>
            <a:chOff x="683568" y="3789040"/>
            <a:chExt cx="2232248" cy="504056"/>
          </a:xfrm>
          <a:solidFill>
            <a:srgbClr val="00B0F0"/>
          </a:soli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sp>
          <p:nvSpPr>
            <p:cNvPr id="3" name="Plechovka 2"/>
            <p:cNvSpPr/>
            <p:nvPr/>
          </p:nvSpPr>
          <p:spPr>
            <a:xfrm rot="5400000">
              <a:off x="1349642" y="3122966"/>
              <a:ext cx="504056" cy="1836204"/>
            </a:xfrm>
            <a:prstGeom prst="can">
              <a:avLst>
                <a:gd name="adj" fmla="val 73953"/>
              </a:avLst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pýcha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>
              <a:off x="2303748" y="4041068"/>
              <a:ext cx="612068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683568" y="5085183"/>
            <a:ext cx="2232248" cy="504056"/>
            <a:chOff x="683568" y="4725144"/>
            <a:chExt cx="2232248" cy="504056"/>
          </a:xfrm>
          <a:solidFill>
            <a:srgbClr val="00B0F0"/>
          </a:soli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sp>
          <p:nvSpPr>
            <p:cNvPr id="43" name="Plechovka 42"/>
            <p:cNvSpPr/>
            <p:nvPr/>
          </p:nvSpPr>
          <p:spPr>
            <a:xfrm rot="5400000">
              <a:off x="1349642" y="4059070"/>
              <a:ext cx="504056" cy="1836204"/>
            </a:xfrm>
            <a:prstGeom prst="can">
              <a:avLst>
                <a:gd name="adj" fmla="val 73953"/>
              </a:avLst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pytel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cxnSp>
          <p:nvCxnSpPr>
            <p:cNvPr id="46" name="Přímá spojnice se šipkou 45"/>
            <p:cNvCxnSpPr/>
            <p:nvPr/>
          </p:nvCxnSpPr>
          <p:spPr>
            <a:xfrm>
              <a:off x="2303748" y="5013176"/>
              <a:ext cx="612068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83568" y="5877271"/>
            <a:ext cx="2232248" cy="504056"/>
            <a:chOff x="683568" y="5733256"/>
            <a:chExt cx="2232248" cy="504056"/>
          </a:xfrm>
          <a:solidFill>
            <a:srgbClr val="00B0F0"/>
          </a:soli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sp>
          <p:nvSpPr>
            <p:cNvPr id="44" name="Plechovka 43"/>
            <p:cNvSpPr/>
            <p:nvPr/>
          </p:nvSpPr>
          <p:spPr>
            <a:xfrm rot="5400000">
              <a:off x="1349642" y="5067182"/>
              <a:ext cx="504056" cy="1836204"/>
            </a:xfrm>
            <a:prstGeom prst="can">
              <a:avLst>
                <a:gd name="adj" fmla="val 73953"/>
              </a:avLst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pysk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cxnSp>
          <p:nvCxnSpPr>
            <p:cNvPr id="47" name="Přímá spojnice se šipkou 46"/>
            <p:cNvCxnSpPr/>
            <p:nvPr/>
          </p:nvCxnSpPr>
          <p:spPr>
            <a:xfrm>
              <a:off x="2303748" y="6021288"/>
              <a:ext cx="612068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  <p:sp>
        <p:nvSpPr>
          <p:cNvPr id="53" name="Plechovka 52"/>
          <p:cNvSpPr/>
          <p:nvPr/>
        </p:nvSpPr>
        <p:spPr>
          <a:xfrm rot="5400000">
            <a:off x="3725906" y="3627021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pýchavka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7" name="Plechovka 56"/>
          <p:cNvSpPr/>
          <p:nvPr/>
        </p:nvSpPr>
        <p:spPr>
          <a:xfrm rot="5400000">
            <a:off x="3725906" y="4419109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pytlovina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1" name="Plechovka 60"/>
          <p:cNvSpPr/>
          <p:nvPr/>
        </p:nvSpPr>
        <p:spPr>
          <a:xfrm rot="5400000">
            <a:off x="3725906" y="5211197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pyskatý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1" name="Plechovka 50"/>
          <p:cNvSpPr/>
          <p:nvPr/>
        </p:nvSpPr>
        <p:spPr>
          <a:xfrm rot="5400000">
            <a:off x="5382090" y="3627021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přepych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6" name="Plechovka 55"/>
          <p:cNvSpPr/>
          <p:nvPr/>
        </p:nvSpPr>
        <p:spPr>
          <a:xfrm rot="5400000">
            <a:off x="5382090" y="4419110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pytlíček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0" name="Plechovka 59"/>
          <p:cNvSpPr/>
          <p:nvPr/>
        </p:nvSpPr>
        <p:spPr>
          <a:xfrm rot="5400000">
            <a:off x="5418094" y="5159710"/>
            <a:ext cx="504056" cy="1939179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ptakopysk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4" name="Plechovka 53"/>
          <p:cNvSpPr/>
          <p:nvPr/>
        </p:nvSpPr>
        <p:spPr>
          <a:xfrm rot="5400000">
            <a:off x="7038274" y="3627021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pyšná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8" name="Plechovka 57"/>
          <p:cNvSpPr/>
          <p:nvPr/>
        </p:nvSpPr>
        <p:spPr>
          <a:xfrm rot="5400000">
            <a:off x="7038274" y="4419109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pytlák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9" name="Plechovka 58"/>
          <p:cNvSpPr/>
          <p:nvPr/>
        </p:nvSpPr>
        <p:spPr>
          <a:xfrm rot="5400000">
            <a:off x="7110282" y="5211197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pyskatá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6" name="Plechovka 65"/>
          <p:cNvSpPr/>
          <p:nvPr/>
        </p:nvSpPr>
        <p:spPr>
          <a:xfrm rot="4871864">
            <a:off x="1285884" y="1826822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pytlovina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0" name="Plechovka 69"/>
          <p:cNvSpPr/>
          <p:nvPr/>
        </p:nvSpPr>
        <p:spPr>
          <a:xfrm rot="6554469">
            <a:off x="7262682" y="2618910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pyskatá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1" name="Plechovka 70"/>
          <p:cNvSpPr/>
          <p:nvPr/>
        </p:nvSpPr>
        <p:spPr>
          <a:xfrm rot="5400000">
            <a:off x="7002063" y="2017412"/>
            <a:ext cx="504056" cy="1939179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ptakopysk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2" name="Plechovka 61"/>
          <p:cNvSpPr/>
          <p:nvPr/>
        </p:nvSpPr>
        <p:spPr>
          <a:xfrm rot="5400000">
            <a:off x="1241630" y="1344093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pýchavka</a:t>
            </a:r>
            <a:endParaRPr lang="cs-CZ" sz="2400" dirty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128702" y="116632"/>
            <a:ext cx="4886596" cy="3647011"/>
            <a:chOff x="2128702" y="404664"/>
            <a:chExt cx="4886596" cy="364701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1231" r="100000">
                          <a14:foregroundMark x1="15692" y1="19077" x2="20308" y2="10462"/>
                          <a14:foregroundMark x1="27385" y1="13231" x2="27385" y2="11077"/>
                          <a14:foregroundMark x1="27385" y1="8923" x2="32615" y2="6462"/>
                          <a14:foregroundMark x1="18462" y1="25846" x2="18462" y2="25846"/>
                          <a14:foregroundMark x1="38154" y1="36308" x2="44615" y2="43692"/>
                          <a14:foregroundMark x1="46462" y1="46462" x2="52308" y2="33538"/>
                          <a14:foregroundMark x1="68000" y1="47692" x2="77846" y2="34462"/>
                          <a14:foregroundMark x1="8923" y1="11692" x2="16923" y2="10462"/>
                          <a14:foregroundMark x1="55385" y1="96000" x2="64308" y2="71077"/>
                          <a14:foregroundMark x1="48923" y1="69538" x2="48923" y2="69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27" t="6186" r="4286"/>
            <a:stretch/>
          </p:blipFill>
          <p:spPr bwMode="auto">
            <a:xfrm>
              <a:off x="3442416" y="1844824"/>
              <a:ext cx="2167086" cy="2206851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5" name="Obláček 54"/>
            <p:cNvSpPr/>
            <p:nvPr/>
          </p:nvSpPr>
          <p:spPr>
            <a:xfrm>
              <a:off x="2128702" y="404664"/>
              <a:ext cx="4886596" cy="1296144"/>
            </a:xfrm>
            <a:prstGeom prst="cloudCallout">
              <a:avLst>
                <a:gd name="adj1" fmla="val 1762"/>
                <a:gd name="adj2" fmla="val 81399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prstClr val="black"/>
                  </a:solidFill>
                </a:rPr>
                <a:t>Jak jen ty trubky poskládám?</a:t>
              </a:r>
              <a:endParaRPr lang="cs-CZ" sz="32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68" name="Plechovka 67"/>
          <p:cNvSpPr/>
          <p:nvPr/>
        </p:nvSpPr>
        <p:spPr>
          <a:xfrm rot="4828333">
            <a:off x="6757193" y="1671439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pytlák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5" name="Plechovka 64"/>
          <p:cNvSpPr/>
          <p:nvPr/>
        </p:nvSpPr>
        <p:spPr>
          <a:xfrm rot="5719388">
            <a:off x="6714238" y="1190782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pyšná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3" name="Plechovka 62"/>
          <p:cNvSpPr/>
          <p:nvPr/>
        </p:nvSpPr>
        <p:spPr>
          <a:xfrm rot="5955025">
            <a:off x="1501088" y="891010"/>
            <a:ext cx="504056" cy="1836204"/>
          </a:xfrm>
          <a:prstGeom prst="can">
            <a:avLst>
              <a:gd name="adj" fmla="val 73953"/>
            </a:avLst>
          </a:prstGeom>
          <a:ln>
            <a:solidFill>
              <a:schemeClr val="accent5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přepych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75" name="Obrázek 7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885119" cy="885119"/>
          </a:xfrm>
          <a:prstGeom prst="ellipse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13707" y="3645024"/>
            <a:ext cx="25857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klikej na modré trubky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4624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49" presetClass="entr" presetSubtype="0" decel="10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49" presetClass="entr" presetSubtype="0" decel="10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49" presetClass="entr" presetSubtype="0" decel="10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49" presetClass="entr" presetSubtype="0" decel="10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00"/>
                            </p:stCondLst>
                            <p:childTnLst>
                              <p:par>
                                <p:cTn id="137" presetID="49" presetClass="entr" presetSubtype="0" decel="10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500"/>
                            </p:stCondLst>
                            <p:childTnLst>
                              <p:par>
                                <p:cTn id="152" presetID="49" presetClass="entr" presetSubtype="0" decel="10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67" grpId="0" animBg="1"/>
      <p:bldP spid="69" grpId="0" animBg="1"/>
      <p:bldP spid="53" grpId="0" animBg="1"/>
      <p:bldP spid="57" grpId="0" animBg="1"/>
      <p:bldP spid="61" grpId="0" animBg="1"/>
      <p:bldP spid="51" grpId="0" animBg="1"/>
      <p:bldP spid="56" grpId="0" animBg="1"/>
      <p:bldP spid="60" grpId="0" animBg="1"/>
      <p:bldP spid="54" grpId="0" animBg="1"/>
      <p:bldP spid="58" grpId="0" animBg="1"/>
      <p:bldP spid="59" grpId="0" animBg="1"/>
      <p:bldP spid="66" grpId="0" animBg="1"/>
      <p:bldP spid="70" grpId="0" animBg="1"/>
      <p:bldP spid="71" grpId="0" animBg="1"/>
      <p:bldP spid="62" grpId="0" animBg="1"/>
      <p:bldP spid="68" grpId="0" animBg="1"/>
      <p:bldP spid="65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 rot="19726563">
            <a:off x="1168211" y="2156668"/>
            <a:ext cx="1515670" cy="870522"/>
            <a:chOff x="3993737" y="2238398"/>
            <a:chExt cx="1730222" cy="870522"/>
          </a:xfrm>
          <a:noFill/>
        </p:grpSpPr>
        <p:sp>
          <p:nvSpPr>
            <p:cNvPr id="13" name="Ovál 12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</a:t>
              </a:r>
              <a:r>
                <a:rPr lang="cs-CZ" sz="2400" dirty="0" err="1" smtClean="0">
                  <a:solidFill>
                    <a:prstClr val="black"/>
                  </a:solidFill>
                </a:rPr>
                <a:t>slepýší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 rot="1988883">
            <a:off x="6014728" y="2372845"/>
            <a:ext cx="1728191" cy="870522"/>
            <a:chOff x="3993737" y="2238398"/>
            <a:chExt cx="1730222" cy="870522"/>
          </a:xfrm>
          <a:noFill/>
        </p:grpSpPr>
        <p:sp>
          <p:nvSpPr>
            <p:cNvPr id="16" name="Ovál 15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slepýše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671949" y="1910406"/>
            <a:ext cx="1728191" cy="870522"/>
            <a:chOff x="3993737" y="2238398"/>
            <a:chExt cx="1730222" cy="870522"/>
          </a:xfrm>
          <a:noFill/>
        </p:grpSpPr>
        <p:sp>
          <p:nvSpPr>
            <p:cNvPr id="19" name="Ovál 18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opylení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374722" y="1905684"/>
            <a:ext cx="1728191" cy="870522"/>
            <a:chOff x="3993737" y="2238398"/>
            <a:chExt cx="1730222" cy="870522"/>
          </a:xfrm>
          <a:noFill/>
        </p:grpSpPr>
        <p:sp>
          <p:nvSpPr>
            <p:cNvPr id="22" name="Ovál 21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opylovat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 rot="3455962">
            <a:off x="4206319" y="3975151"/>
            <a:ext cx="1728191" cy="870522"/>
            <a:chOff x="3993737" y="2238398"/>
            <a:chExt cx="1730222" cy="870522"/>
          </a:xfrm>
          <a:noFill/>
        </p:grpSpPr>
        <p:sp>
          <p:nvSpPr>
            <p:cNvPr id="26" name="TextovéPole 25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netopýří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 rot="16200000">
            <a:off x="3583863" y="2140824"/>
            <a:ext cx="2016224" cy="1712258"/>
            <a:chOff x="3993737" y="2238398"/>
            <a:chExt cx="1730222" cy="1112494"/>
          </a:xfrm>
          <a:noFill/>
        </p:grpSpPr>
        <p:sp>
          <p:nvSpPr>
            <p:cNvPr id="28" name="Ovál 27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39952" y="2519895"/>
              <a:ext cx="1368152" cy="830997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s netopýry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 rot="18800388">
            <a:off x="2542754" y="3919566"/>
            <a:ext cx="1978996" cy="870522"/>
            <a:chOff x="3993737" y="2238398"/>
            <a:chExt cx="1730222" cy="870522"/>
          </a:xfrm>
          <a:noFill/>
        </p:grpSpPr>
        <p:sp>
          <p:nvSpPr>
            <p:cNvPr id="31" name="Ovál 30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39952" y="2463279"/>
              <a:ext cx="151661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netopýrek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19618969">
            <a:off x="1158642" y="2144663"/>
            <a:ext cx="1512589" cy="870522"/>
            <a:chOff x="3993737" y="2238398"/>
            <a:chExt cx="1730222" cy="870522"/>
          </a:xfrm>
        </p:grpSpPr>
        <p:sp>
          <p:nvSpPr>
            <p:cNvPr id="34" name="Ovál 33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</a:t>
              </a:r>
              <a:r>
                <a:rPr lang="cs-CZ" sz="2400" dirty="0" err="1" smtClean="0">
                  <a:solidFill>
                    <a:prstClr val="black"/>
                  </a:solidFill>
                </a:rPr>
                <a:t>slepýší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 rot="18814602">
            <a:off x="2559290" y="3903632"/>
            <a:ext cx="1944217" cy="870522"/>
            <a:chOff x="3993737" y="2238398"/>
            <a:chExt cx="1730222" cy="870522"/>
          </a:xfrm>
        </p:grpSpPr>
        <p:sp>
          <p:nvSpPr>
            <p:cNvPr id="37" name="Ovál 36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netopýrek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286841" y="539969"/>
            <a:ext cx="3205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Vybarvi příbuzná                            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68358" y="5649204"/>
            <a:ext cx="2315377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white"/>
                </a:solidFill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</a:rPr>
              <a:t>netopýr - zeleně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94750" y="5656639"/>
            <a:ext cx="2285626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white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slepýš - červeně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628292" y="6063678"/>
            <a:ext cx="1807804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white"/>
                </a:solidFill>
              </a:rPr>
              <a:t>  </a:t>
            </a:r>
            <a:r>
              <a:rPr lang="cs-CZ" sz="2400" b="1" dirty="0" smtClean="0">
                <a:solidFill>
                  <a:srgbClr val="1F497D"/>
                </a:solidFill>
              </a:rPr>
              <a:t>pyl - modře </a:t>
            </a:r>
            <a:endParaRPr lang="cs-CZ" sz="2400" b="1" dirty="0">
              <a:solidFill>
                <a:srgbClr val="1F497D"/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 rot="922517">
            <a:off x="1507757" y="4435653"/>
            <a:ext cx="1515670" cy="870522"/>
            <a:chOff x="3993737" y="2238398"/>
            <a:chExt cx="1730222" cy="870522"/>
          </a:xfrm>
          <a:noFill/>
        </p:grpSpPr>
        <p:sp>
          <p:nvSpPr>
            <p:cNvPr id="47" name="Ovál 46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</a:t>
              </a:r>
              <a:r>
                <a:rPr lang="cs-CZ" sz="2400" dirty="0" err="1" smtClean="0">
                  <a:solidFill>
                    <a:prstClr val="black"/>
                  </a:solidFill>
                </a:rPr>
                <a:t>opýlit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 rot="20647664">
            <a:off x="5460534" y="4502694"/>
            <a:ext cx="1515670" cy="870522"/>
            <a:chOff x="3993737" y="2238398"/>
            <a:chExt cx="1730222" cy="870522"/>
          </a:xfrm>
          <a:noFill/>
        </p:grpSpPr>
        <p:sp>
          <p:nvSpPr>
            <p:cNvPr id="50" name="Ovál 49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4139951" y="2463279"/>
              <a:ext cx="1472841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s pylem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 rot="3402796">
            <a:off x="4170028" y="3946703"/>
            <a:ext cx="1728191" cy="870522"/>
            <a:chOff x="3993737" y="2238398"/>
            <a:chExt cx="1730222" cy="870522"/>
          </a:xfrm>
        </p:grpSpPr>
        <p:sp>
          <p:nvSpPr>
            <p:cNvPr id="10" name="Ovál 9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netopýří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 rot="16200000">
            <a:off x="3402157" y="2299628"/>
            <a:ext cx="1979726" cy="1334569"/>
            <a:chOff x="3993737" y="2238398"/>
            <a:chExt cx="1730222" cy="870522"/>
          </a:xfrm>
        </p:grpSpPr>
        <p:sp>
          <p:nvSpPr>
            <p:cNvPr id="40" name="Ovál 39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39952" y="2481281"/>
              <a:ext cx="1368152" cy="461665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s netopýry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 rot="1988883">
            <a:off x="6003620" y="2372845"/>
            <a:ext cx="1728191" cy="870522"/>
            <a:chOff x="3993737" y="2238398"/>
            <a:chExt cx="1730222" cy="870522"/>
          </a:xfrm>
          <a:noFill/>
        </p:grpSpPr>
        <p:sp>
          <p:nvSpPr>
            <p:cNvPr id="54" name="Ovál 53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ln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slepýše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2356583" y="1886792"/>
            <a:ext cx="1728191" cy="870522"/>
            <a:chOff x="3993737" y="2238398"/>
            <a:chExt cx="1730222" cy="870522"/>
          </a:xfrm>
          <a:noFill/>
        </p:grpSpPr>
        <p:sp>
          <p:nvSpPr>
            <p:cNvPr id="57" name="Ovál 56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opylovat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4660839" y="1886792"/>
            <a:ext cx="1728191" cy="870522"/>
            <a:chOff x="3993737" y="2238398"/>
            <a:chExt cx="1730222" cy="870522"/>
          </a:xfrm>
          <a:noFill/>
        </p:grpSpPr>
        <p:sp>
          <p:nvSpPr>
            <p:cNvPr id="60" name="Ovál 59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opylení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 rot="20647664">
            <a:off x="5454236" y="4483765"/>
            <a:ext cx="1515670" cy="870522"/>
            <a:chOff x="3993737" y="2238398"/>
            <a:chExt cx="1730222" cy="870522"/>
          </a:xfrm>
          <a:noFill/>
        </p:grpSpPr>
        <p:sp>
          <p:nvSpPr>
            <p:cNvPr id="66" name="Ovál 65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4139951" y="2463279"/>
              <a:ext cx="1472841" cy="461665"/>
            </a:xfrm>
            <a:prstGeom prst="rect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s pylem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52" name="Obdélník 51"/>
          <p:cNvSpPr/>
          <p:nvPr/>
        </p:nvSpPr>
        <p:spPr>
          <a:xfrm>
            <a:off x="1241289" y="908720"/>
            <a:ext cx="131448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slova 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69" name="Obrázek 6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61978"/>
            <a:ext cx="2267026" cy="1138830"/>
          </a:xfrm>
          <a:prstGeom prst="ellipse">
            <a:avLst/>
          </a:prstGeom>
        </p:spPr>
      </p:pic>
      <p:sp>
        <p:nvSpPr>
          <p:cNvPr id="68" name="TextovéPole 67"/>
          <p:cNvSpPr txBox="1"/>
          <p:nvPr/>
        </p:nvSpPr>
        <p:spPr>
          <a:xfrm>
            <a:off x="3710942" y="1196752"/>
            <a:ext cx="15811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klikni na ovál</a:t>
            </a:r>
            <a:endParaRPr lang="cs-CZ" sz="20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" t="3477" r="919" b="1"/>
          <a:stretch/>
        </p:blipFill>
        <p:spPr bwMode="auto">
          <a:xfrm>
            <a:off x="3635896" y="404664"/>
            <a:ext cx="1631071" cy="160760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2" name="Skupina 61"/>
          <p:cNvGrpSpPr/>
          <p:nvPr/>
        </p:nvGrpSpPr>
        <p:grpSpPr>
          <a:xfrm rot="922517">
            <a:off x="1527887" y="4431315"/>
            <a:ext cx="1515670" cy="870522"/>
            <a:chOff x="3993737" y="2238398"/>
            <a:chExt cx="1730222" cy="870522"/>
          </a:xfrm>
          <a:noFill/>
        </p:grpSpPr>
        <p:sp>
          <p:nvSpPr>
            <p:cNvPr id="63" name="Ovál 62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  </a:t>
              </a:r>
              <a:r>
                <a:rPr lang="cs-CZ" sz="2400" dirty="0" err="1" smtClean="0">
                  <a:solidFill>
                    <a:prstClr val="black"/>
                  </a:solidFill>
                </a:rPr>
                <a:t>opýlit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1851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4" name="Skupina 2063"/>
          <p:cNvGrpSpPr/>
          <p:nvPr/>
        </p:nvGrpSpPr>
        <p:grpSpPr>
          <a:xfrm>
            <a:off x="3163391" y="1321659"/>
            <a:ext cx="4932943" cy="1891317"/>
            <a:chOff x="3163391" y="1008478"/>
            <a:chExt cx="4932943" cy="1891317"/>
          </a:xfrm>
        </p:grpSpPr>
        <p:pic>
          <p:nvPicPr>
            <p:cNvPr id="2060" name="Picture 5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46" t="8666" r="4604" b="5468"/>
            <a:stretch/>
          </p:blipFill>
          <p:spPr bwMode="auto">
            <a:xfrm>
              <a:off x="3163391" y="1008478"/>
              <a:ext cx="1940159" cy="1887489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63" name="Obláček 2062"/>
            <p:cNvSpPr/>
            <p:nvPr/>
          </p:nvSpPr>
          <p:spPr>
            <a:xfrm>
              <a:off x="5667913" y="1628800"/>
              <a:ext cx="2428421" cy="1270995"/>
            </a:xfrm>
            <a:prstGeom prst="cloudCallout">
              <a:avLst>
                <a:gd name="adj1" fmla="val -86427"/>
                <a:gd name="adj2" fmla="val 27456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To jsem si dal !!!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pic>
        <p:nvPicPr>
          <p:cNvPr id="2059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4" b="16129"/>
          <a:stretch/>
        </p:blipFill>
        <p:spPr bwMode="auto">
          <a:xfrm>
            <a:off x="3532301" y="1211560"/>
            <a:ext cx="2191827" cy="1484224"/>
          </a:xfrm>
          <a:prstGeom prst="roundRect">
            <a:avLst>
              <a:gd name="adj" fmla="val 4702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23528" y="3356992"/>
            <a:ext cx="2448272" cy="674441"/>
            <a:chOff x="2339752" y="4005064"/>
            <a:chExt cx="2448272" cy="674441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3140066" y="4149080"/>
              <a:ext cx="12159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prstClr val="black"/>
                  </a:solidFill>
                </a:rPr>
                <a:t>kopyto</a:t>
              </a:r>
              <a:endParaRPr lang="cs-CZ" sz="2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23528" y="4140290"/>
            <a:ext cx="2448272" cy="674441"/>
            <a:chOff x="2339752" y="4005064"/>
            <a:chExt cx="2448272" cy="674441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078449" y="4149080"/>
              <a:ext cx="142154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prstClr val="black"/>
                  </a:solidFill>
                </a:rPr>
                <a:t>klopýtat</a:t>
              </a:r>
              <a:endParaRPr lang="cs-CZ" sz="2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23528" y="4923588"/>
            <a:ext cx="2448272" cy="674441"/>
            <a:chOff x="2339752" y="4005064"/>
            <a:chExt cx="2448272" cy="674441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2963802" y="4149080"/>
              <a:ext cx="15783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prstClr val="black"/>
                  </a:solidFill>
                </a:rPr>
                <a:t>třpytit se</a:t>
              </a:r>
              <a:endParaRPr lang="cs-CZ" sz="2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23528" y="5706887"/>
            <a:ext cx="2448272" cy="674441"/>
            <a:chOff x="2339752" y="4005064"/>
            <a:chExt cx="2448272" cy="674441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63802" y="4149080"/>
              <a:ext cx="18473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699792" y="3356992"/>
            <a:ext cx="1948273" cy="717308"/>
            <a:chOff x="4499992" y="3503780"/>
            <a:chExt cx="1948273" cy="717308"/>
          </a:xfrm>
        </p:grpSpPr>
        <p:sp>
          <p:nvSpPr>
            <p:cNvPr id="16" name="Obdélník 15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vál 2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25" name="TextovéPole 24"/>
          <p:cNvSpPr txBox="1"/>
          <p:nvPr/>
        </p:nvSpPr>
        <p:spPr>
          <a:xfrm rot="20391172">
            <a:off x="6866554" y="2433547"/>
            <a:ext cx="1927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lichokopytník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5858108"/>
            <a:ext cx="1466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zpytovat</a:t>
            </a:r>
            <a:endParaRPr lang="cs-CZ" sz="2800" b="1" dirty="0">
              <a:solidFill>
                <a:prstClr val="black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6584167" y="3356992"/>
            <a:ext cx="1948273" cy="717308"/>
            <a:chOff x="4499992" y="3503780"/>
            <a:chExt cx="1948273" cy="717308"/>
          </a:xfrm>
        </p:grpSpPr>
        <p:sp>
          <p:nvSpPr>
            <p:cNvPr id="32" name="Obdélník 31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Ovál 34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639951" y="3356992"/>
            <a:ext cx="1948273" cy="717308"/>
            <a:chOff x="4499992" y="3503780"/>
            <a:chExt cx="1948273" cy="717308"/>
          </a:xfrm>
        </p:grpSpPr>
        <p:sp>
          <p:nvSpPr>
            <p:cNvPr id="37" name="Obdélník 36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38" name="Přímá spojnice 37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Ovál 38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" name="Ovál 39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2915816" y="3327375"/>
            <a:ext cx="1846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lichokopytník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25558" y="3356992"/>
            <a:ext cx="1170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kopýtko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47016" y="3346307"/>
            <a:ext cx="1857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sudokopytník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rot="1183695">
            <a:off x="2411760" y="1343154"/>
            <a:ext cx="1170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kopýtko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 rot="21092546">
            <a:off x="419387" y="2515350"/>
            <a:ext cx="1857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sudokopytník</a:t>
            </a:r>
            <a:endParaRPr lang="cs-CZ" sz="2400" dirty="0">
              <a:solidFill>
                <a:prstClr val="black"/>
              </a:solidFill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2699792" y="4149080"/>
            <a:ext cx="1948273" cy="717308"/>
            <a:chOff x="4499992" y="3503780"/>
            <a:chExt cx="1948273" cy="717308"/>
          </a:xfrm>
        </p:grpSpPr>
        <p:sp>
          <p:nvSpPr>
            <p:cNvPr id="45" name="Obdélník 4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ál 4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" name="Ovál 4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639951" y="4149080"/>
            <a:ext cx="1948273" cy="717308"/>
            <a:chOff x="4499992" y="3503780"/>
            <a:chExt cx="1948273" cy="717308"/>
          </a:xfrm>
        </p:grpSpPr>
        <p:sp>
          <p:nvSpPr>
            <p:cNvPr id="50" name="Obdélník 4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51" name="Přímá spojnice 5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3" name="Ovál 5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584167" y="4151852"/>
            <a:ext cx="1948273" cy="717308"/>
            <a:chOff x="4499992" y="3503780"/>
            <a:chExt cx="1948273" cy="717308"/>
          </a:xfrm>
        </p:grpSpPr>
        <p:sp>
          <p:nvSpPr>
            <p:cNvPr id="55" name="Obdélník 5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56" name="Přímá spojnice 5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vál 5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" name="Ovál 5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2699792" y="4941168"/>
            <a:ext cx="1948273" cy="717308"/>
            <a:chOff x="4499992" y="3503780"/>
            <a:chExt cx="1948273" cy="717308"/>
          </a:xfrm>
        </p:grpSpPr>
        <p:sp>
          <p:nvSpPr>
            <p:cNvPr id="60" name="Obdélník 5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3" name="Ovál 6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639951" y="4941168"/>
            <a:ext cx="1948273" cy="717308"/>
            <a:chOff x="4499992" y="3503780"/>
            <a:chExt cx="1948273" cy="717308"/>
          </a:xfrm>
        </p:grpSpPr>
        <p:sp>
          <p:nvSpPr>
            <p:cNvPr id="65" name="Obdélník 6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66" name="Přímá spojnice 6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Ovál 6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8" name="Ovál 6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6584167" y="4943940"/>
            <a:ext cx="1948273" cy="717308"/>
            <a:chOff x="4499992" y="3503780"/>
            <a:chExt cx="1948273" cy="717308"/>
          </a:xfrm>
        </p:grpSpPr>
        <p:sp>
          <p:nvSpPr>
            <p:cNvPr id="70" name="Obdélník 6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71" name="Přímá spojnice 7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vál 7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" name="Ovál 7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2699792" y="5733256"/>
            <a:ext cx="1948273" cy="717308"/>
            <a:chOff x="4499992" y="3503780"/>
            <a:chExt cx="1948273" cy="717308"/>
          </a:xfrm>
        </p:grpSpPr>
        <p:sp>
          <p:nvSpPr>
            <p:cNvPr id="75" name="Obdélník 7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76" name="Přímá spojnice 7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Ovál 7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vál 7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4639951" y="5733256"/>
            <a:ext cx="1948273" cy="717308"/>
            <a:chOff x="4499992" y="3503780"/>
            <a:chExt cx="1948273" cy="717308"/>
          </a:xfrm>
        </p:grpSpPr>
        <p:sp>
          <p:nvSpPr>
            <p:cNvPr id="80" name="Obdélník 7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81" name="Přímá spojnice 8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Ovál 8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3" name="Ovál 8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6584167" y="5736028"/>
            <a:ext cx="2151273" cy="717308"/>
            <a:chOff x="4499992" y="3503780"/>
            <a:chExt cx="2151273" cy="717308"/>
          </a:xfrm>
        </p:grpSpPr>
        <p:sp>
          <p:nvSpPr>
            <p:cNvPr id="85" name="Obdélník 84"/>
            <p:cNvSpPr/>
            <p:nvPr/>
          </p:nvSpPr>
          <p:spPr>
            <a:xfrm>
              <a:off x="4720073" y="3503780"/>
              <a:ext cx="193119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86" name="Přímá spojnice 8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ál 8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" name="Ovál 8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 rot="1713719">
            <a:off x="7195792" y="1344176"/>
            <a:ext cx="1336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klopýtání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3131840" y="4149080"/>
            <a:ext cx="1336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klopýtání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 rot="247096">
            <a:off x="6178584" y="1683819"/>
            <a:ext cx="1548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klopýtnout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5004048" y="4119463"/>
            <a:ext cx="1548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klopýtnout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 rot="1000858">
            <a:off x="558208" y="1889249"/>
            <a:ext cx="12147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klopýtla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065880" y="4119463"/>
            <a:ext cx="1178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klopýtla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2" name="TextovéPole 2051"/>
          <p:cNvSpPr txBox="1"/>
          <p:nvPr/>
        </p:nvSpPr>
        <p:spPr>
          <a:xfrm>
            <a:off x="4932040" y="494116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zatřpytit se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 rot="21151724">
            <a:off x="5741362" y="225048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zatřpytit se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3" name="TextovéPole 2052"/>
          <p:cNvSpPr txBox="1"/>
          <p:nvPr/>
        </p:nvSpPr>
        <p:spPr>
          <a:xfrm rot="1337467">
            <a:off x="2619753" y="2421360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třpyt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3347864" y="4941168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třpyt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 rot="20514423">
            <a:off x="1304612" y="1298832"/>
            <a:ext cx="1080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třpytka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092280" y="4911551"/>
            <a:ext cx="1080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třpytka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3661063" y="2535287"/>
            <a:ext cx="2063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nevyzpytatelný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6732240" y="5703639"/>
            <a:ext cx="2063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nevyzpytatelný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6" name="TextovéPole 2055"/>
          <p:cNvSpPr txBox="1"/>
          <p:nvPr/>
        </p:nvSpPr>
        <p:spPr>
          <a:xfrm rot="21298205">
            <a:off x="1721641" y="1886410"/>
            <a:ext cx="1681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nezpytovala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2987824" y="5703639"/>
            <a:ext cx="1681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nezpytovala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7" name="TextovéPole 2056"/>
          <p:cNvSpPr txBox="1"/>
          <p:nvPr/>
        </p:nvSpPr>
        <p:spPr>
          <a:xfrm rot="20653919">
            <a:off x="5816886" y="1147521"/>
            <a:ext cx="1291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zpytovali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5080693" y="5703639"/>
            <a:ext cx="1291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zpytovali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1423446" y="188640"/>
            <a:ext cx="6297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Nalož vagónky slovy příbuznými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09" name="Obrázek 10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3821" y="340076"/>
            <a:ext cx="871484" cy="871484"/>
          </a:xfrm>
          <a:prstGeom prst="ellipse">
            <a:avLst/>
          </a:prstGeom>
        </p:spPr>
      </p:pic>
      <p:pic>
        <p:nvPicPr>
          <p:cNvPr id="110" name="Obrázek 10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871484" cy="871484"/>
          </a:xfrm>
          <a:prstGeom prst="ellipse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2926870" y="768398"/>
            <a:ext cx="3290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(klikni na slovo příbuzné)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084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75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500"/>
                            </p:stCondLst>
                            <p:childTnLst>
                              <p:par>
                                <p:cTn id="14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2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500"/>
                            </p:stCondLst>
                            <p:childTnLst>
                              <p:par>
                                <p:cTn id="17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500"/>
                            </p:stCondLst>
                            <p:childTnLst>
                              <p:par>
                                <p:cTn id="19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500"/>
                            </p:stCondLst>
                            <p:childTnLst>
                              <p:par>
                                <p:cTn id="2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500"/>
                            </p:stCondLst>
                            <p:childTnLst>
                              <p:par>
                                <p:cTn id="24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500"/>
                            </p:stCondLst>
                            <p:childTnLst>
                              <p:par>
                                <p:cTn id="27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1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500"/>
                            </p:stCondLst>
                            <p:childTnLst>
                              <p:par>
                                <p:cTn id="29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6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8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00"/>
                            </p:stCondLst>
                            <p:childTnLst>
                              <p:par>
                                <p:cTn id="3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</p:childTnLst>
        </p:cTn>
      </p:par>
    </p:tnLst>
    <p:bldLst>
      <p:bldP spid="25" grpId="0"/>
      <p:bldP spid="41" grpId="0"/>
      <p:bldP spid="20" grpId="0"/>
      <p:bldP spid="21" grpId="0"/>
      <p:bldP spid="42" grpId="0"/>
      <p:bldP spid="43" grpId="0"/>
      <p:bldP spid="29" grpId="0"/>
      <p:bldP spid="91" grpId="0"/>
      <p:bldP spid="2048" grpId="0"/>
      <p:bldP spid="93" grpId="0"/>
      <p:bldP spid="2049" grpId="0"/>
      <p:bldP spid="95" grpId="0"/>
      <p:bldP spid="2052" grpId="0"/>
      <p:bldP spid="97" grpId="0"/>
      <p:bldP spid="2053" grpId="0"/>
      <p:bldP spid="99" grpId="0"/>
      <p:bldP spid="2054" grpId="0"/>
      <p:bldP spid="101" grpId="0"/>
      <p:bldP spid="2055" grpId="0"/>
      <p:bldP spid="103" grpId="0"/>
      <p:bldP spid="2056" grpId="0"/>
      <p:bldP spid="105" grpId="0"/>
      <p:bldP spid="2057" grpId="0"/>
      <p:bldP spid="107" grpId="0"/>
      <p:bldP spid="20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1187624" y="1340768"/>
            <a:ext cx="5332210" cy="1995539"/>
            <a:chOff x="1187624" y="1482142"/>
            <a:chExt cx="5332210" cy="1995539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023" t="28129" r="30161" b="30629"/>
            <a:stretch/>
          </p:blipFill>
          <p:spPr bwMode="auto">
            <a:xfrm>
              <a:off x="1187624" y="1658650"/>
              <a:ext cx="1800201" cy="1819031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Obláček 28"/>
            <p:cNvSpPr/>
            <p:nvPr/>
          </p:nvSpPr>
          <p:spPr>
            <a:xfrm>
              <a:off x="3567506" y="1482142"/>
              <a:ext cx="2952328" cy="1404736"/>
            </a:xfrm>
            <a:prstGeom prst="cloudCallout">
              <a:avLst>
                <a:gd name="adj1" fmla="val -66618"/>
                <a:gd name="adj2" fmla="val 15330"/>
              </a:avLst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Uf, povedlo se !!!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8" name="Krychle 7"/>
          <p:cNvSpPr/>
          <p:nvPr/>
        </p:nvSpPr>
        <p:spPr>
          <a:xfrm>
            <a:off x="1187624" y="2886878"/>
            <a:ext cx="2232248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3635896" y="2868353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pýřit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23528" y="5805264"/>
            <a:ext cx="1944216" cy="576064"/>
          </a:xfrm>
          <a:prstGeom prst="cube">
            <a:avLst/>
          </a:prstGeom>
          <a:ln>
            <a:solidFill>
              <a:srgbClr val="7030A0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411760" y="5805264"/>
            <a:ext cx="1944216" cy="576064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6588224" y="5794108"/>
            <a:ext cx="2376264" cy="576064"/>
          </a:xfrm>
          <a:prstGeom prst="cube">
            <a:avLst/>
          </a:prstGeom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4499992" y="5800463"/>
            <a:ext cx="1944216" cy="576064"/>
          </a:xfrm>
          <a:prstGeom prst="cube">
            <a:avLst/>
          </a:prstGeom>
          <a:ln>
            <a:solidFill>
              <a:schemeClr val="accent5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67544" y="2454830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zapýřený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2595398" y="2454830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odpykává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4788024" y="2424742"/>
            <a:ext cx="2232248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rozčepýřit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3638294" y="2001078"/>
            <a:ext cx="2049829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začepýřit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323528" y="4509120"/>
            <a:ext cx="1944216" cy="576064"/>
          </a:xfrm>
          <a:prstGeom prst="cube">
            <a:avLst/>
          </a:prstGeom>
          <a:ln>
            <a:solidFill>
              <a:srgbClr val="7030A0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odpykává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2411760" y="3861048"/>
            <a:ext cx="1944216" cy="576064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zapýřený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2411760" y="4509120"/>
            <a:ext cx="1944216" cy="576064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odpýřit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4499992" y="5148675"/>
            <a:ext cx="1944216" cy="576064"/>
          </a:xfrm>
          <a:prstGeom prst="cube">
            <a:avLst/>
          </a:prstGeom>
          <a:ln>
            <a:solidFill>
              <a:schemeClr val="accent5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 zapýřit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2411760" y="5157192"/>
            <a:ext cx="1944216" cy="576064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pýří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323528" y="5157192"/>
            <a:ext cx="1944216" cy="576064"/>
          </a:xfrm>
          <a:prstGeom prst="cube">
            <a:avLst/>
          </a:prstGeom>
          <a:ln>
            <a:solidFill>
              <a:srgbClr val="7030A0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odpykat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6588224" y="3212976"/>
            <a:ext cx="2376264" cy="576064"/>
          </a:xfrm>
          <a:prstGeom prst="cube">
            <a:avLst/>
          </a:prstGeom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6588224" y="3858259"/>
            <a:ext cx="2376264" cy="576064"/>
          </a:xfrm>
          <a:prstGeom prst="cube">
            <a:avLst/>
          </a:prstGeom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začepýřit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6588224" y="4503542"/>
            <a:ext cx="2376264" cy="576064"/>
          </a:xfrm>
          <a:prstGeom prst="cube">
            <a:avLst/>
          </a:prstGeom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rozčepýřený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6588224" y="5148825"/>
            <a:ext cx="2376264" cy="576064"/>
          </a:xfrm>
          <a:prstGeom prst="cube">
            <a:avLst/>
          </a:prstGeom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rozčepýřit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1475656" y="2001078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zapýřit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2597054" y="1556792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odpýřit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23528" y="1556792"/>
            <a:ext cx="2088232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rozčepýřený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4716016" y="1560646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odpykat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92935" y="260648"/>
            <a:ext cx="8158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Rozeber zeď a cihly poskládej do komínků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3" y="1340768"/>
            <a:ext cx="1296144" cy="1296144"/>
          </a:xfrm>
          <a:prstGeom prst="ellipse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539506" y="764704"/>
            <a:ext cx="2064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(klikni na cihlu)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9744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500"/>
                            </p:stCondLst>
                            <p:childTnLst>
                              <p:par>
                                <p:cTn id="193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500"/>
                            </p:stCondLst>
                            <p:childTnLst>
                              <p:par>
                                <p:cTn id="219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500"/>
                            </p:stCondLst>
                            <p:childTnLst>
                              <p:par>
                                <p:cTn id="245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500"/>
                            </p:stCondLst>
                            <p:childTnLst>
                              <p:par>
                                <p:cTn id="271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9" grpId="0" animBg="1"/>
      <p:bldP spid="12" grpId="0" animBg="1"/>
      <p:bldP spid="13" grpId="0" animBg="1"/>
      <p:bldP spid="15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10" grpId="0" animBg="1"/>
      <p:bldP spid="11" grpId="0" animBg="1"/>
      <p:bldP spid="7" grpId="0" animBg="1"/>
      <p:bldP spid="16" grpId="0" animBg="1"/>
      <p:bldP spid="2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474769" y="5805264"/>
            <a:ext cx="4355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Kráva má p  </a:t>
            </a:r>
            <a:r>
              <a:rPr lang="cs-CZ" sz="2800" dirty="0" err="1" smtClean="0"/>
              <a:t>sky</a:t>
            </a:r>
            <a:r>
              <a:rPr lang="cs-CZ" sz="2800" dirty="0" smtClean="0"/>
              <a:t> nebo rty?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4728" y="4776579"/>
            <a:ext cx="5793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P  </a:t>
            </a:r>
            <a:r>
              <a:rPr lang="cs-CZ" sz="2800" dirty="0" err="1" smtClean="0"/>
              <a:t>tlák</a:t>
            </a:r>
            <a:r>
              <a:rPr lang="cs-CZ" sz="2800" dirty="0" smtClean="0"/>
              <a:t> si </a:t>
            </a:r>
            <a:r>
              <a:rPr lang="cs-CZ" sz="2800" dirty="0" err="1" smtClean="0"/>
              <a:t>odp</a:t>
            </a:r>
            <a:r>
              <a:rPr lang="cs-CZ" sz="2800" dirty="0" smtClean="0"/>
              <a:t>  </a:t>
            </a:r>
            <a:r>
              <a:rPr lang="cs-CZ" sz="2800" dirty="0" err="1" smtClean="0"/>
              <a:t>kává</a:t>
            </a:r>
            <a:r>
              <a:rPr lang="cs-CZ" sz="2800" dirty="0" smtClean="0"/>
              <a:t> zasloužený trest.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5290922"/>
            <a:ext cx="54722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V pohádce b  la princezna p  </a:t>
            </a:r>
            <a:r>
              <a:rPr lang="cs-CZ" sz="2800" dirty="0" err="1" smtClean="0"/>
              <a:t>šná</a:t>
            </a:r>
            <a:r>
              <a:rPr lang="cs-CZ" sz="2800" dirty="0" smtClean="0"/>
              <a:t>.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9903" y="3747893"/>
            <a:ext cx="7362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Včely op  </a:t>
            </a:r>
            <a:r>
              <a:rPr lang="cs-CZ" sz="2800" dirty="0" err="1" smtClean="0"/>
              <a:t>lují</a:t>
            </a:r>
            <a:r>
              <a:rPr lang="cs-CZ" sz="2800" dirty="0" smtClean="0"/>
              <a:t> květy a nehty si op  </a:t>
            </a:r>
            <a:r>
              <a:rPr lang="cs-CZ" sz="2800" dirty="0" err="1" smtClean="0"/>
              <a:t>luji</a:t>
            </a:r>
            <a:r>
              <a:rPr lang="cs-CZ" sz="2800" dirty="0" smtClean="0"/>
              <a:t> p  </a:t>
            </a:r>
            <a:r>
              <a:rPr lang="cs-CZ" sz="2800" dirty="0" err="1" smtClean="0"/>
              <a:t>lníkem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9903" y="4262236"/>
            <a:ext cx="3971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err="1" smtClean="0"/>
              <a:t>Pap</a:t>
            </a:r>
            <a:r>
              <a:rPr lang="cs-CZ" sz="2800" dirty="0" smtClean="0"/>
              <a:t>  r slep  š lep  </a:t>
            </a:r>
            <a:r>
              <a:rPr lang="cs-CZ" sz="2800" dirty="0" err="1" smtClean="0"/>
              <a:t>dlem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9903" y="3233550"/>
            <a:ext cx="53480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Na m  </a:t>
            </a:r>
            <a:r>
              <a:rPr lang="cs-CZ" sz="2800" dirty="0" err="1" smtClean="0"/>
              <a:t>tině</a:t>
            </a:r>
            <a:r>
              <a:rPr lang="cs-CZ" sz="2800" dirty="0" smtClean="0"/>
              <a:t> jsme zahlédli slep  </a:t>
            </a:r>
            <a:r>
              <a:rPr lang="cs-CZ" sz="2800" dirty="0" err="1" smtClean="0"/>
              <a:t>še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9903" y="2719207"/>
            <a:ext cx="8264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V ZOO jsme viděli </a:t>
            </a:r>
            <a:r>
              <a:rPr lang="cs-CZ" sz="2800" dirty="0" err="1" smtClean="0"/>
              <a:t>ptakop</a:t>
            </a:r>
            <a:r>
              <a:rPr lang="cs-CZ" sz="2800" dirty="0" smtClean="0"/>
              <a:t>  </a:t>
            </a:r>
            <a:r>
              <a:rPr lang="cs-CZ" sz="2800" dirty="0" err="1" smtClean="0"/>
              <a:t>ska</a:t>
            </a:r>
            <a:r>
              <a:rPr lang="cs-CZ" sz="2800" dirty="0" smtClean="0"/>
              <a:t> a </a:t>
            </a:r>
            <a:r>
              <a:rPr lang="cs-CZ" sz="2800" dirty="0" err="1" smtClean="0"/>
              <a:t>rozčep</a:t>
            </a:r>
            <a:r>
              <a:rPr lang="cs-CZ" sz="2800" dirty="0" smtClean="0"/>
              <a:t>  </a:t>
            </a:r>
            <a:r>
              <a:rPr lang="cs-CZ" sz="2800" dirty="0" err="1" smtClean="0"/>
              <a:t>řeného</a:t>
            </a:r>
            <a:r>
              <a:rPr lang="cs-CZ" sz="2800" dirty="0" smtClean="0"/>
              <a:t> páva.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79903" y="2185700"/>
            <a:ext cx="5565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Na p  </a:t>
            </a:r>
            <a:r>
              <a:rPr lang="cs-CZ" sz="2800" dirty="0" err="1" smtClean="0"/>
              <a:t>sku</a:t>
            </a:r>
            <a:r>
              <a:rPr lang="cs-CZ" sz="2800" dirty="0" smtClean="0"/>
              <a:t> jsem se p  </a:t>
            </a:r>
            <a:r>
              <a:rPr lang="cs-CZ" sz="2800" dirty="0" err="1" smtClean="0"/>
              <a:t>chla</a:t>
            </a:r>
            <a:r>
              <a:rPr lang="cs-CZ" sz="2800" dirty="0" smtClean="0"/>
              <a:t> do prstu.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910855" y="692696"/>
            <a:ext cx="53222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DOPLŇTE y nebo i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18135" y="1886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1439652" y="472514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361720" y="422108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467865" y="4219465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123728" y="422108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024108" y="3715409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691680" y="371703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444208" y="321297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572000" y="321297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689873" y="270892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619672" y="270892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699792" y="5754385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699792" y="522920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079612" y="522920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275856" y="472514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519772" y="630932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860032" y="576926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1867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Skupina 71"/>
          <p:cNvGrpSpPr/>
          <p:nvPr/>
        </p:nvGrpSpPr>
        <p:grpSpPr>
          <a:xfrm>
            <a:off x="2128702" y="260648"/>
            <a:ext cx="4886596" cy="3816424"/>
            <a:chOff x="2128702" y="260648"/>
            <a:chExt cx="4886596" cy="3816424"/>
          </a:xfrm>
          <a:noFill/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27" t="6186" r="4286"/>
            <a:stretch/>
          </p:blipFill>
          <p:spPr bwMode="auto">
            <a:xfrm>
              <a:off x="3419872" y="1870221"/>
              <a:ext cx="2167086" cy="2206851"/>
            </a:xfrm>
            <a:prstGeom prst="ellipse">
              <a:avLst/>
            </a:prstGeom>
            <a:grpFill/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5" name="Obláček 54"/>
            <p:cNvSpPr/>
            <p:nvPr/>
          </p:nvSpPr>
          <p:spPr>
            <a:xfrm>
              <a:off x="2128702" y="260648"/>
              <a:ext cx="4886596" cy="1296144"/>
            </a:xfrm>
            <a:prstGeom prst="cloudCallout">
              <a:avLst>
                <a:gd name="adj1" fmla="val 1762"/>
                <a:gd name="adj2" fmla="val 81399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Jak jen ty trubky poskládám?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67" name="Plechovka 66"/>
          <p:cNvSpPr/>
          <p:nvPr/>
        </p:nvSpPr>
        <p:spPr>
          <a:xfrm rot="4697151">
            <a:off x="1353598" y="2728055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pytlíček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9" name="Plechovka 68"/>
          <p:cNvSpPr/>
          <p:nvPr/>
        </p:nvSpPr>
        <p:spPr>
          <a:xfrm rot="5400000">
            <a:off x="1642933" y="2207983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pyskatý</a:t>
            </a:r>
            <a:endParaRPr lang="cs-CZ" sz="2400" dirty="0">
              <a:solidFill>
                <a:schemeClr val="tx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683568" y="4293095"/>
            <a:ext cx="2232248" cy="504056"/>
            <a:chOff x="683568" y="3789040"/>
            <a:chExt cx="2232248" cy="504056"/>
          </a:xfrm>
          <a:noFill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sp>
          <p:nvSpPr>
            <p:cNvPr id="3" name="Plechovka 2"/>
            <p:cNvSpPr/>
            <p:nvPr/>
          </p:nvSpPr>
          <p:spPr>
            <a:xfrm rot="5400000">
              <a:off x="1349642" y="3122966"/>
              <a:ext cx="504056" cy="1836204"/>
            </a:xfrm>
            <a:prstGeom prst="can">
              <a:avLst>
                <a:gd name="adj" fmla="val 73953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pýcha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>
              <a:off x="2303748" y="4041068"/>
              <a:ext cx="612068" cy="0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683568" y="5085183"/>
            <a:ext cx="2232248" cy="504056"/>
            <a:chOff x="683568" y="4725144"/>
            <a:chExt cx="2232248" cy="504056"/>
          </a:xfrm>
          <a:noFill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sp>
          <p:nvSpPr>
            <p:cNvPr id="43" name="Plechovka 42"/>
            <p:cNvSpPr/>
            <p:nvPr/>
          </p:nvSpPr>
          <p:spPr>
            <a:xfrm rot="5400000">
              <a:off x="1349642" y="4059070"/>
              <a:ext cx="504056" cy="1836204"/>
            </a:xfrm>
            <a:prstGeom prst="can">
              <a:avLst>
                <a:gd name="adj" fmla="val 73953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pytel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46" name="Přímá spojnice se šipkou 45"/>
            <p:cNvCxnSpPr/>
            <p:nvPr/>
          </p:nvCxnSpPr>
          <p:spPr>
            <a:xfrm>
              <a:off x="2303748" y="5013176"/>
              <a:ext cx="612068" cy="0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83568" y="5877271"/>
            <a:ext cx="2232248" cy="504056"/>
            <a:chOff x="683568" y="5733256"/>
            <a:chExt cx="2232248" cy="504056"/>
          </a:xfrm>
          <a:noFill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sp>
          <p:nvSpPr>
            <p:cNvPr id="44" name="Plechovka 43"/>
            <p:cNvSpPr/>
            <p:nvPr/>
          </p:nvSpPr>
          <p:spPr>
            <a:xfrm rot="5400000">
              <a:off x="1349642" y="5067182"/>
              <a:ext cx="504056" cy="1836204"/>
            </a:xfrm>
            <a:prstGeom prst="can">
              <a:avLst>
                <a:gd name="adj" fmla="val 73953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pysk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47" name="Přímá spojnice se šipkou 46"/>
            <p:cNvCxnSpPr/>
            <p:nvPr/>
          </p:nvCxnSpPr>
          <p:spPr>
            <a:xfrm>
              <a:off x="2303748" y="6021288"/>
              <a:ext cx="612068" cy="0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  <p:sp>
        <p:nvSpPr>
          <p:cNvPr id="53" name="Plechovka 52"/>
          <p:cNvSpPr/>
          <p:nvPr/>
        </p:nvSpPr>
        <p:spPr>
          <a:xfrm rot="5400000">
            <a:off x="3725906" y="3627021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7" name="Plechovka 56"/>
          <p:cNvSpPr/>
          <p:nvPr/>
        </p:nvSpPr>
        <p:spPr>
          <a:xfrm rot="5400000">
            <a:off x="3725906" y="4419109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1" name="Plechovka 60"/>
          <p:cNvSpPr/>
          <p:nvPr/>
        </p:nvSpPr>
        <p:spPr>
          <a:xfrm rot="5400000">
            <a:off x="3725906" y="5211197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1" name="Plechovka 50"/>
          <p:cNvSpPr/>
          <p:nvPr/>
        </p:nvSpPr>
        <p:spPr>
          <a:xfrm rot="5400000">
            <a:off x="5382090" y="3627021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6" name="Plechovka 55"/>
          <p:cNvSpPr/>
          <p:nvPr/>
        </p:nvSpPr>
        <p:spPr>
          <a:xfrm rot="5400000">
            <a:off x="5382090" y="4419110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0" name="Plechovka 59"/>
          <p:cNvSpPr/>
          <p:nvPr/>
        </p:nvSpPr>
        <p:spPr>
          <a:xfrm rot="5400000">
            <a:off x="5418094" y="5159710"/>
            <a:ext cx="504056" cy="1939179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4" name="Plechovka 53"/>
          <p:cNvSpPr/>
          <p:nvPr/>
        </p:nvSpPr>
        <p:spPr>
          <a:xfrm rot="5400000">
            <a:off x="7038274" y="3627021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8" name="Plechovka 57"/>
          <p:cNvSpPr/>
          <p:nvPr/>
        </p:nvSpPr>
        <p:spPr>
          <a:xfrm rot="5400000">
            <a:off x="7038274" y="4419109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9" name="Plechovka 58"/>
          <p:cNvSpPr/>
          <p:nvPr/>
        </p:nvSpPr>
        <p:spPr>
          <a:xfrm rot="5400000">
            <a:off x="7110282" y="5211197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6" name="Plechovka 65"/>
          <p:cNvSpPr/>
          <p:nvPr/>
        </p:nvSpPr>
        <p:spPr>
          <a:xfrm rot="4871864">
            <a:off x="1089364" y="1748323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pytlovina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0" name="Plechovka 69"/>
          <p:cNvSpPr/>
          <p:nvPr/>
        </p:nvSpPr>
        <p:spPr>
          <a:xfrm rot="5798215">
            <a:off x="7262682" y="2618910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pyskatá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1" name="Plechovka 70"/>
          <p:cNvSpPr/>
          <p:nvPr/>
        </p:nvSpPr>
        <p:spPr>
          <a:xfrm rot="5400000">
            <a:off x="7002063" y="2017412"/>
            <a:ext cx="504056" cy="1939179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ptakopysk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2" name="Plechovka 61"/>
          <p:cNvSpPr/>
          <p:nvPr/>
        </p:nvSpPr>
        <p:spPr>
          <a:xfrm rot="5680824">
            <a:off x="1241630" y="1252825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pýchavka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8" name="Plechovka 67"/>
          <p:cNvSpPr/>
          <p:nvPr/>
        </p:nvSpPr>
        <p:spPr>
          <a:xfrm rot="4828333">
            <a:off x="6973217" y="1543267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pytlák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5" name="Plechovka 64"/>
          <p:cNvSpPr/>
          <p:nvPr/>
        </p:nvSpPr>
        <p:spPr>
          <a:xfrm rot="5719388">
            <a:off x="6982848" y="1046814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pyšná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3" name="Plechovka 62"/>
          <p:cNvSpPr/>
          <p:nvPr/>
        </p:nvSpPr>
        <p:spPr>
          <a:xfrm rot="5955025">
            <a:off x="1501088" y="746994"/>
            <a:ext cx="504056" cy="1836204"/>
          </a:xfrm>
          <a:prstGeom prst="can">
            <a:avLst>
              <a:gd name="adj" fmla="val 73953"/>
            </a:avLst>
          </a:prstGeom>
          <a:noFill/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přepych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6440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981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 rot="19726563">
            <a:off x="1212279" y="2156668"/>
            <a:ext cx="1515670" cy="870522"/>
            <a:chOff x="3993737" y="2238398"/>
            <a:chExt cx="1730222" cy="870522"/>
          </a:xfrm>
          <a:noFill/>
        </p:grpSpPr>
        <p:sp>
          <p:nvSpPr>
            <p:cNvPr id="13" name="Ovál 12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 </a:t>
              </a:r>
              <a:r>
                <a:rPr lang="cs-CZ" sz="2400" dirty="0" err="1" smtClean="0">
                  <a:solidFill>
                    <a:schemeClr val="tx1"/>
                  </a:solidFill>
                </a:rPr>
                <a:t>slepýší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 rot="1988883">
            <a:off x="6058796" y="2372845"/>
            <a:ext cx="1728191" cy="870522"/>
            <a:chOff x="3993737" y="2238398"/>
            <a:chExt cx="1730222" cy="870522"/>
          </a:xfrm>
          <a:noFill/>
        </p:grpSpPr>
        <p:sp>
          <p:nvSpPr>
            <p:cNvPr id="16" name="Ovál 15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 slepýše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716017" y="1910406"/>
            <a:ext cx="1728191" cy="870522"/>
            <a:chOff x="3993737" y="2238398"/>
            <a:chExt cx="1730222" cy="870522"/>
          </a:xfrm>
          <a:noFill/>
        </p:grpSpPr>
        <p:sp>
          <p:nvSpPr>
            <p:cNvPr id="19" name="Ovál 18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 opylení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18790" y="1905684"/>
            <a:ext cx="1728191" cy="870522"/>
            <a:chOff x="3993737" y="2238398"/>
            <a:chExt cx="1730222" cy="870522"/>
          </a:xfrm>
          <a:noFill/>
        </p:grpSpPr>
        <p:sp>
          <p:nvSpPr>
            <p:cNvPr id="22" name="Ovál 21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opylovat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 rot="3455962">
            <a:off x="4250387" y="3975151"/>
            <a:ext cx="1728191" cy="870522"/>
            <a:chOff x="3993737" y="2238398"/>
            <a:chExt cx="1730222" cy="870522"/>
          </a:xfrm>
          <a:noFill/>
        </p:grpSpPr>
        <p:sp>
          <p:nvSpPr>
            <p:cNvPr id="26" name="TextovéPole 25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netopýří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 rot="16200000">
            <a:off x="3627931" y="2140824"/>
            <a:ext cx="2016224" cy="1712258"/>
            <a:chOff x="3993737" y="2238398"/>
            <a:chExt cx="1730222" cy="1112494"/>
          </a:xfrm>
          <a:noFill/>
        </p:grpSpPr>
        <p:sp>
          <p:nvSpPr>
            <p:cNvPr id="28" name="Ovál 27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39952" y="2519895"/>
              <a:ext cx="1368152" cy="830997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s netopýry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 rot="18800388">
            <a:off x="2586822" y="3919566"/>
            <a:ext cx="1978996" cy="870522"/>
            <a:chOff x="3993737" y="2238398"/>
            <a:chExt cx="1730222" cy="870522"/>
          </a:xfrm>
          <a:noFill/>
        </p:grpSpPr>
        <p:sp>
          <p:nvSpPr>
            <p:cNvPr id="31" name="Ovál 30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39952" y="2463279"/>
              <a:ext cx="151661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 netopýrek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286841" y="539969"/>
            <a:ext cx="3205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Vybarvi příbuzná                             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68358" y="5649204"/>
            <a:ext cx="2315377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netopýr - zeleně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94750" y="5656639"/>
            <a:ext cx="2285626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slepýš - červeně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628292" y="6063678"/>
            <a:ext cx="1807804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b="1" dirty="0" smtClean="0">
                <a:solidFill>
                  <a:schemeClr val="tx1"/>
                </a:solidFill>
              </a:rPr>
              <a:t>pyl - modře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 rot="922517">
            <a:off x="1507757" y="4435653"/>
            <a:ext cx="1515670" cy="870522"/>
            <a:chOff x="3993737" y="2238398"/>
            <a:chExt cx="1730222" cy="870522"/>
          </a:xfrm>
          <a:noFill/>
        </p:grpSpPr>
        <p:sp>
          <p:nvSpPr>
            <p:cNvPr id="47" name="Ovál 46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139952" y="2463279"/>
              <a:ext cx="1368152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 </a:t>
              </a:r>
              <a:r>
                <a:rPr lang="cs-CZ" sz="2400" dirty="0" err="1" smtClean="0">
                  <a:solidFill>
                    <a:schemeClr val="tx1"/>
                  </a:solidFill>
                </a:rPr>
                <a:t>opýlit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 rot="20647664">
            <a:off x="5504602" y="4502694"/>
            <a:ext cx="1515670" cy="870522"/>
            <a:chOff x="3993737" y="2238398"/>
            <a:chExt cx="1730222" cy="870522"/>
          </a:xfrm>
          <a:noFill/>
        </p:grpSpPr>
        <p:sp>
          <p:nvSpPr>
            <p:cNvPr id="50" name="Ovál 49"/>
            <p:cNvSpPr/>
            <p:nvPr/>
          </p:nvSpPr>
          <p:spPr>
            <a:xfrm>
              <a:off x="3993737" y="2238398"/>
              <a:ext cx="1730222" cy="8705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4139951" y="2463279"/>
              <a:ext cx="1472841" cy="461665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1"/>
                  </a:solidFill>
                </a:rPr>
                <a:t>  s pylem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" t="3477" r="919" b="1"/>
          <a:stretch/>
        </p:blipFill>
        <p:spPr bwMode="auto">
          <a:xfrm>
            <a:off x="3635896" y="404664"/>
            <a:ext cx="1631071" cy="160760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2" name="Obdélník 51"/>
          <p:cNvSpPr/>
          <p:nvPr/>
        </p:nvSpPr>
        <p:spPr>
          <a:xfrm>
            <a:off x="1241289" y="908720"/>
            <a:ext cx="131448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slova </a:t>
            </a:r>
            <a:endParaRPr lang="cs-CZ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136478" y="1886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070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4" b="16129"/>
          <a:stretch/>
        </p:blipFill>
        <p:spPr bwMode="auto">
          <a:xfrm>
            <a:off x="3476087" y="1484784"/>
            <a:ext cx="2191827" cy="1484224"/>
          </a:xfrm>
          <a:prstGeom prst="roundRect">
            <a:avLst>
              <a:gd name="adj" fmla="val 4702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23528" y="3356992"/>
            <a:ext cx="2448272" cy="674441"/>
            <a:chOff x="2339752" y="4005064"/>
            <a:chExt cx="2448272" cy="674441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3140066" y="4149080"/>
              <a:ext cx="12159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kopyto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23528" y="4140290"/>
            <a:ext cx="2448272" cy="674441"/>
            <a:chOff x="2339752" y="4005064"/>
            <a:chExt cx="2448272" cy="674441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078449" y="4149080"/>
              <a:ext cx="142154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klopýtat</a:t>
              </a:r>
              <a:endParaRPr lang="cs-CZ" sz="28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23528" y="4923588"/>
            <a:ext cx="2448272" cy="674441"/>
            <a:chOff x="2339752" y="4005064"/>
            <a:chExt cx="2448272" cy="674441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2963802" y="4149080"/>
              <a:ext cx="15783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třpytit se</a:t>
              </a:r>
              <a:endParaRPr lang="cs-CZ" sz="28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23528" y="5706887"/>
            <a:ext cx="2448272" cy="674441"/>
            <a:chOff x="2339752" y="4005064"/>
            <a:chExt cx="2448272" cy="674441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78" t="14147" r="5478" b="15217"/>
            <a:stretch/>
          </p:blipFill>
          <p:spPr bwMode="auto">
            <a:xfrm>
              <a:off x="2339752" y="4005064"/>
              <a:ext cx="2448272" cy="67444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963802" y="4149080"/>
              <a:ext cx="18473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8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699792" y="3356992"/>
            <a:ext cx="1948273" cy="717308"/>
            <a:chOff x="4499992" y="3503780"/>
            <a:chExt cx="1948273" cy="717308"/>
          </a:xfrm>
          <a:noFill/>
        </p:grpSpPr>
        <p:sp>
          <p:nvSpPr>
            <p:cNvPr id="16" name="Obdélník 15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vál 2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971600" y="5858108"/>
            <a:ext cx="1466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zpytovat</a:t>
            </a:r>
            <a:endParaRPr lang="cs-CZ" sz="28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6584167" y="3356992"/>
            <a:ext cx="1948273" cy="717308"/>
            <a:chOff x="4499992" y="3503780"/>
            <a:chExt cx="1948273" cy="717308"/>
          </a:xfrm>
          <a:noFill/>
        </p:grpSpPr>
        <p:sp>
          <p:nvSpPr>
            <p:cNvPr id="32" name="Obdélník 31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639951" y="3356992"/>
            <a:ext cx="1948273" cy="717308"/>
            <a:chOff x="4499992" y="3503780"/>
            <a:chExt cx="1948273" cy="717308"/>
          </a:xfrm>
          <a:noFill/>
        </p:grpSpPr>
        <p:sp>
          <p:nvSpPr>
            <p:cNvPr id="37" name="Obdélník 36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nice 37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Ovál 38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699792" y="4149080"/>
            <a:ext cx="1948273" cy="717308"/>
            <a:chOff x="4499992" y="3503780"/>
            <a:chExt cx="1948273" cy="717308"/>
          </a:xfrm>
          <a:noFill/>
        </p:grpSpPr>
        <p:sp>
          <p:nvSpPr>
            <p:cNvPr id="45" name="Obdélník 4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ál 4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639951" y="4149080"/>
            <a:ext cx="1948273" cy="717308"/>
            <a:chOff x="4499992" y="3503780"/>
            <a:chExt cx="1948273" cy="717308"/>
          </a:xfrm>
          <a:noFill/>
        </p:grpSpPr>
        <p:sp>
          <p:nvSpPr>
            <p:cNvPr id="50" name="Obdélník 4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584167" y="4151852"/>
            <a:ext cx="1948273" cy="717308"/>
            <a:chOff x="4499992" y="3503780"/>
            <a:chExt cx="1948273" cy="717308"/>
          </a:xfrm>
          <a:noFill/>
        </p:grpSpPr>
        <p:sp>
          <p:nvSpPr>
            <p:cNvPr id="55" name="Obdélník 5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6" name="Přímá spojnice 5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vál 5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2699792" y="4941168"/>
            <a:ext cx="1948273" cy="717308"/>
            <a:chOff x="4499992" y="3503780"/>
            <a:chExt cx="1948273" cy="717308"/>
          </a:xfrm>
          <a:noFill/>
        </p:grpSpPr>
        <p:sp>
          <p:nvSpPr>
            <p:cNvPr id="60" name="Obdélník 5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1" name="Přímá spojnice 6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639951" y="4941168"/>
            <a:ext cx="1948273" cy="717308"/>
            <a:chOff x="4499992" y="3503780"/>
            <a:chExt cx="1948273" cy="717308"/>
          </a:xfrm>
          <a:noFill/>
        </p:grpSpPr>
        <p:sp>
          <p:nvSpPr>
            <p:cNvPr id="65" name="Obdélník 6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Ovál 6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6584167" y="4943940"/>
            <a:ext cx="1948273" cy="717308"/>
            <a:chOff x="4499992" y="3503780"/>
            <a:chExt cx="1948273" cy="717308"/>
          </a:xfrm>
          <a:noFill/>
        </p:grpSpPr>
        <p:sp>
          <p:nvSpPr>
            <p:cNvPr id="70" name="Obdélník 6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1" name="Přímá spojnice 7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vál 7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2699792" y="5733256"/>
            <a:ext cx="1948273" cy="717308"/>
            <a:chOff x="4499992" y="3503780"/>
            <a:chExt cx="1948273" cy="717308"/>
          </a:xfrm>
          <a:noFill/>
        </p:grpSpPr>
        <p:sp>
          <p:nvSpPr>
            <p:cNvPr id="75" name="Obdélník 74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6" name="Přímá spojnice 7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Ovál 7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4639951" y="5733256"/>
            <a:ext cx="1948273" cy="717308"/>
            <a:chOff x="4499992" y="3503780"/>
            <a:chExt cx="1948273" cy="717308"/>
          </a:xfrm>
          <a:noFill/>
        </p:grpSpPr>
        <p:sp>
          <p:nvSpPr>
            <p:cNvPr id="80" name="Obdélník 79"/>
            <p:cNvSpPr/>
            <p:nvPr/>
          </p:nvSpPr>
          <p:spPr>
            <a:xfrm>
              <a:off x="4720073" y="3503780"/>
              <a:ext cx="1728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1" name="Přímá spojnice 80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Ovál 81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6584167" y="5736028"/>
            <a:ext cx="2151273" cy="717308"/>
            <a:chOff x="4499992" y="3503780"/>
            <a:chExt cx="2151273" cy="717308"/>
          </a:xfrm>
          <a:noFill/>
        </p:grpSpPr>
        <p:sp>
          <p:nvSpPr>
            <p:cNvPr id="85" name="Obdélník 84"/>
            <p:cNvSpPr/>
            <p:nvPr/>
          </p:nvSpPr>
          <p:spPr>
            <a:xfrm>
              <a:off x="4720073" y="3503780"/>
              <a:ext cx="1931192" cy="57606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6" name="Přímá spojnice 85"/>
            <p:cNvCxnSpPr/>
            <p:nvPr/>
          </p:nvCxnSpPr>
          <p:spPr>
            <a:xfrm>
              <a:off x="4499992" y="3933056"/>
              <a:ext cx="220081" cy="0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ál 86"/>
            <p:cNvSpPr/>
            <p:nvPr/>
          </p:nvSpPr>
          <p:spPr>
            <a:xfrm>
              <a:off x="5868144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vál 87"/>
            <p:cNvSpPr/>
            <p:nvPr/>
          </p:nvSpPr>
          <p:spPr>
            <a:xfrm>
              <a:off x="4932040" y="3954760"/>
              <a:ext cx="288032" cy="2663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58" name="TextovéPole 2057"/>
          <p:cNvSpPr txBox="1"/>
          <p:nvPr/>
        </p:nvSpPr>
        <p:spPr>
          <a:xfrm>
            <a:off x="1423446" y="694437"/>
            <a:ext cx="6297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Nalož vagónky slovy příbuznými</a:t>
            </a:r>
            <a:endParaRPr lang="cs-CZ" sz="36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9996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rychle 7"/>
          <p:cNvSpPr/>
          <p:nvPr/>
        </p:nvSpPr>
        <p:spPr>
          <a:xfrm>
            <a:off x="1187624" y="2886878"/>
            <a:ext cx="2232248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nečepýřit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3635896" y="2868353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pýřit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23528" y="5805264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pykat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411760" y="5805264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pýr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6588224" y="5794108"/>
            <a:ext cx="2376264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4499992" y="5800463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67544" y="2454830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zapýřený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2595398" y="2454830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odpykává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4788024" y="2424742"/>
            <a:ext cx="2232248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rozčepýřit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3638294" y="2001078"/>
            <a:ext cx="2049829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začepýřit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323528" y="4509120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2411760" y="3861048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2411760" y="4509120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4499992" y="5148675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2411760" y="5157192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323528" y="5157192"/>
            <a:ext cx="1944216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6588224" y="3212976"/>
            <a:ext cx="2376264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6588224" y="3858259"/>
            <a:ext cx="2376264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6588224" y="4503542"/>
            <a:ext cx="2376264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6588224" y="5148825"/>
            <a:ext cx="2376264" cy="576064"/>
          </a:xfrm>
          <a:prstGeom prst="cube">
            <a:avLst/>
          </a:prstGeom>
          <a:noFill/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1475656" y="2001078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2597054" y="1556792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odpýřit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23528" y="1556792"/>
            <a:ext cx="2088232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rozčepýřený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4716016" y="1560646"/>
            <a:ext cx="1944216" cy="576064"/>
          </a:xfrm>
          <a:prstGeom prst="cub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odpykat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92935" y="478413"/>
            <a:ext cx="8158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Rozeber zeď a cihly poskládej do komínků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429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1017</TotalTime>
  <Words>799</Words>
  <Application>Microsoft Office PowerPoint</Application>
  <PresentationFormat>Předvádění na obrazovce (4:3)</PresentationFormat>
  <Paragraphs>224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94</cp:revision>
  <dcterms:created xsi:type="dcterms:W3CDTF">2011-12-03T15:42:42Z</dcterms:created>
  <dcterms:modified xsi:type="dcterms:W3CDTF">2012-04-02T19:07:35Z</dcterms:modified>
</cp:coreProperties>
</file>