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</p:sldMasterIdLst>
  <p:sldIdLst>
    <p:sldId id="274" r:id="rId5"/>
    <p:sldId id="275" r:id="rId6"/>
    <p:sldId id="276" r:id="rId7"/>
    <p:sldId id="277" r:id="rId8"/>
    <p:sldId id="278" r:id="rId9"/>
    <p:sldId id="279" r:id="rId10"/>
    <p:sldId id="280" r:id="rId11"/>
    <p:sldId id="281" r:id="rId12"/>
    <p:sldId id="282" r:id="rId13"/>
    <p:sldId id="283" r:id="rId14"/>
    <p:sldId id="284" r:id="rId15"/>
    <p:sldId id="285" r:id="rId16"/>
    <p:sldId id="286" r:id="rId17"/>
    <p:sldId id="287" r:id="rId18"/>
    <p:sldId id="288" r:id="rId19"/>
    <p:sldId id="289" r:id="rId20"/>
    <p:sldId id="272" r:id="rId21"/>
    <p:sldId id="273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3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9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0418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185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5976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014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79231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70819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2372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6293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9237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16989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B5C9E842-9E07-4E2A-81F9-392BA06D36A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28203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F2555-FB01-465F-942E-B2071618B44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38007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570134-C792-429F-BE90-700A9D39986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02080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FC3AF3-2101-4FB5-928B-89FA8CF9729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53365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60690B-97EE-44A8-AA7D-7B377089C20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61828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313B84-6D54-4FAA-97BB-679EECE0038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70737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351E8A-B707-4818-B5FB-1AC68ABAF96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835607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43A94E-FFF7-4507-833B-96E6C142C0E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642035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0A740F-CB75-4084-9BE5-F2F67799C21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64957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3E32B2-0AD0-47F3-AF50-B50BECDE982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00945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61C589-DCB0-48D3-8F67-910DA7A13A7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85195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CFAC0D-6AEA-4085-A6F6-983097D1CD3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228405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5DFA10-09ED-4554-821D-2A323F682FDD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23128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0C2F7E-6CC5-40D1-A979-87C31BABDF0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53740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165877-464D-4DCB-8325-BF481131E03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583249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A594E2-0657-4DEF-88DD-31FBD9CA64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031175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5E81E7-FDA7-4F23-9786-7287E96BD23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717327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A1288-3E15-4B7A-968F-E5552B84C3D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66972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917DDB-0696-47E0-AD68-94B243AC9E1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302381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A94DAF-2C93-4665-A1BC-4C6678EEFE5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779293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78A7FD-28B8-4661-A8F9-7981256293E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06943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CF4773-879E-411D-8A25-5470F4B3A47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016818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294761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220786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532935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500294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669710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89018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284449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096337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846414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963349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50837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05F14F-348D-4BE2-8628-DDE6C75B647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F372C2-B5C9-4061-884C-894497B98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6399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6C06B1-370F-4C8F-BCA6-E9D52B86A22E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03465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6FBA443-DD91-4891-935A-F2C095FFBDF0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53368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75016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microsoft.com/office/2007/relationships/hdphoto" Target="../media/hdphoto4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7.png"/><Relationship Id="rId5" Type="http://schemas.microsoft.com/office/2007/relationships/hdphoto" Target="../media/hdphoto3.wdp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5" Type="http://schemas.microsoft.com/office/2007/relationships/hdphoto" Target="../media/hdphoto5.wdp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5" Type="http://schemas.microsoft.com/office/2007/relationships/hdphoto" Target="../media/hdphoto6.wdp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5" Type="http://schemas.microsoft.com/office/2007/relationships/hdphoto" Target="../media/hdphoto7.wdp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5" Type="http://schemas.microsoft.com/office/2007/relationships/hdphoto" Target="../media/hdphoto8.wdp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5" Type="http://schemas.microsoft.com/office/2007/relationships/hdphoto" Target="../media/hdphoto9.wdp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5" Type="http://schemas.microsoft.com/office/2007/relationships/hdphoto" Target="../media/hdphoto10.wdp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microsoft.com/office/2007/relationships/hdphoto" Target="../media/hdphoto12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15.png"/><Relationship Id="rId5" Type="http://schemas.microsoft.com/office/2007/relationships/hdphoto" Target="../media/hdphoto11.wdp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5" Type="http://schemas.microsoft.com/office/2007/relationships/hdphoto" Target="../media/hdphoto13.wdp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7" Type="http://schemas.openxmlformats.org/officeDocument/2006/relationships/image" Target="../media/image3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18.png"/><Relationship Id="rId5" Type="http://schemas.microsoft.com/office/2007/relationships/hdphoto" Target="../media/hdphoto14.wdp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hdphoto" Target="../media/hdphoto15.wdp"/><Relationship Id="rId3" Type="http://schemas.openxmlformats.org/officeDocument/2006/relationships/audio" Target="../media/audio4.wav"/><Relationship Id="rId7" Type="http://schemas.openxmlformats.org/officeDocument/2006/relationships/image" Target="../media/image1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3.JPG"/><Relationship Id="rId5" Type="http://schemas.openxmlformats.org/officeDocument/2006/relationships/audio" Target="../media/audio3.wav"/><Relationship Id="rId4" Type="http://schemas.openxmlformats.org/officeDocument/2006/relationships/audio" Target="../media/audio5.wav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324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smtClean="0">
                <a:solidFill>
                  <a:srgbClr val="003366"/>
                </a:solidFill>
                <a:latin typeface="Arial"/>
              </a:rPr>
              <a:t>:  VY_32_INOVACE_193_ČJ3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Vyjmenovaná slova po S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Vyjmenovaná slova po S – vyvození a prezentace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3.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0445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Žák se seznámí s řadou vyjmenovaných slov po S. Slova se objevují po jednom na listě, žák je seznámen s významem vyjmenovaného slova  a s jeho dalšími příbuznými slovy. Na tato slova vymýšlí vhodné věty, aby si uvědomil příbuznost k vyjmenovanému slovu na stránce /list č.3 - 14/. Na listu č.15 a 16 procvičuje řadu vyjmenovaných slov tak, jak následují za sebou. List číslo 17 a 18 je pracovní  list pro samostatnou práci žáků, Řešení je v prezentaci.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a zautomatizují řadu vyjmenovaných slov po S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Prezentaci </a:t>
            </a:r>
            <a:r>
              <a:rPr lang="cs-CZ" sz="1400" dirty="0">
                <a:latin typeface="Arial" charset="0"/>
                <a:cs typeface="Arial" charset="0"/>
              </a:rPr>
              <a:t>jsem použila při vyvozování řady vyjmenovaných slov </a:t>
            </a:r>
            <a:r>
              <a:rPr lang="cs-CZ" sz="1400">
                <a:latin typeface="Arial" charset="0"/>
                <a:cs typeface="Arial" charset="0"/>
              </a:rPr>
              <a:t>po </a:t>
            </a:r>
            <a:r>
              <a:rPr lang="cs-CZ" sz="1400" smtClean="0">
                <a:latin typeface="Arial" charset="0"/>
                <a:cs typeface="Arial" charset="0"/>
              </a:rPr>
              <a:t>S. </a:t>
            </a:r>
            <a:r>
              <a:rPr lang="cs-CZ" sz="1400" dirty="0">
                <a:latin typeface="Arial" charset="0"/>
                <a:cs typeface="Arial" charset="0"/>
              </a:rPr>
              <a:t>Na tvorbě vět se žáci aktivně podíleli a  určovali  i kořen slova a význam  slova. Zde občas chybovali</a:t>
            </a:r>
            <a:r>
              <a:rPr lang="cs-CZ" sz="1400" dirty="0" smtClean="0">
                <a:latin typeface="Arial" charset="0"/>
                <a:cs typeface="Arial" charset="0"/>
              </a:rPr>
              <a:t>.</a:t>
            </a:r>
          </a:p>
          <a:p>
            <a:pPr eaLnBrk="1" hangingPunct="1"/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</a:t>
            </a:r>
            <a:r>
              <a:rPr lang="cs-CZ" sz="1400" b="1" dirty="0" smtClean="0"/>
              <a:t>Ilustrace </a:t>
            </a:r>
            <a:r>
              <a:rPr lang="cs-CZ" sz="1400" b="1" u="sng" dirty="0" smtClean="0">
                <a:hlinkClick r:id="rId2"/>
              </a:rPr>
              <a:t>www.office.microsorft.com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200" dirty="0" smtClean="0"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34851455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85350" y="836712"/>
            <a:ext cx="737330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prstClr val="black"/>
                </a:solidFill>
              </a:rPr>
              <a:t>VYJMENOVANÁ SLOVA </a:t>
            </a:r>
            <a:endParaRPr lang="cs-CZ" sz="60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71703" y="1916832"/>
            <a:ext cx="100059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prstClr val="black"/>
                </a:solidFill>
              </a:rPr>
              <a:t>PO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76938" y="2578546"/>
            <a:ext cx="1390124" cy="31547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9900" b="1" dirty="0" smtClean="0">
                <a:solidFill>
                  <a:prstClr val="black"/>
                </a:solidFill>
              </a:rPr>
              <a:t>S</a:t>
            </a:r>
            <a:endParaRPr lang="cs-CZ" sz="19900" b="1" dirty="0">
              <a:solidFill>
                <a:prstClr val="black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932" y="2276873"/>
            <a:ext cx="2267892" cy="2267892"/>
          </a:xfrm>
          <a:prstGeom prst="ellipse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922920">
            <a:off x="6120532" y="2276872"/>
            <a:ext cx="2267892" cy="2267892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85044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60648"/>
            <a:ext cx="2591543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SYN</a:t>
            </a:r>
            <a:endParaRPr lang="cs-CZ" sz="96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5157192"/>
            <a:ext cx="47968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synek     synáček     synovec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25538" r="74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313" r="26028"/>
          <a:stretch/>
        </p:blipFill>
        <p:spPr bwMode="auto">
          <a:xfrm>
            <a:off x="6344266" y="2121902"/>
            <a:ext cx="1972150" cy="3971394"/>
          </a:xfrm>
          <a:prstGeom prst="roundRect">
            <a:avLst>
              <a:gd name="adj" fmla="val 20115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1370082" y="2492896"/>
            <a:ext cx="3226154" cy="1800200"/>
          </a:xfrm>
          <a:prstGeom prst="wedgeEllipseCallout">
            <a:avLst>
              <a:gd name="adj1" fmla="val 126171"/>
              <a:gd name="adj2" fmla="val -9441"/>
            </a:avLst>
          </a:prstGeom>
          <a:solidFill>
            <a:schemeClr val="accent6">
              <a:lumMod val="75000"/>
            </a:schemeClr>
          </a:solidFill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JÁ JSEM DÍTĚ SVÝCH </a:t>
            </a:r>
            <a:r>
              <a:rPr lang="cs-CZ" sz="3200" dirty="0" smtClean="0">
                <a:solidFill>
                  <a:prstClr val="black"/>
                </a:solidFill>
              </a:rPr>
              <a:t>RODIČŮ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" name="Obláček 2"/>
          <p:cNvSpPr/>
          <p:nvPr/>
        </p:nvSpPr>
        <p:spPr>
          <a:xfrm>
            <a:off x="4355976" y="476672"/>
            <a:ext cx="3111223" cy="1422337"/>
          </a:xfrm>
          <a:prstGeom prst="cloudCallout">
            <a:avLst>
              <a:gd name="adj1" fmla="val 37407"/>
              <a:gd name="adj2" fmla="val 73282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A tety jsem synovec.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8315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4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60648"/>
            <a:ext cx="3117328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SYTÝ</a:t>
            </a:r>
            <a:endParaRPr lang="cs-CZ" sz="96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5449579"/>
            <a:ext cx="562955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dosyta    nasycený    nenasytný    </a:t>
            </a:r>
          </a:p>
          <a:p>
            <a:r>
              <a:rPr lang="cs-CZ" sz="3200" dirty="0" smtClean="0">
                <a:solidFill>
                  <a:prstClr val="black"/>
                </a:solidFill>
              </a:rPr>
              <a:t>sytit (se)    přesytit se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7231" l="12308" r="87692">
                        <a14:foregroundMark x1="40308" y1="74154" x2="56308" y2="78462"/>
                        <a14:backgroundMark x1="23385" y1="71692" x2="33846" y2="70462"/>
                        <a14:backgroundMark x1="55385" y1="66769" x2="62154" y2="66462"/>
                        <a14:backgroundMark x1="20615" y1="66154" x2="17231" y2="66462"/>
                        <a14:backgroundMark x1="60615" y1="73846" x2="61846" y2="65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468" r="16181"/>
          <a:stretch/>
        </p:blipFill>
        <p:spPr bwMode="auto">
          <a:xfrm>
            <a:off x="5868144" y="2167174"/>
            <a:ext cx="2822690" cy="4070138"/>
          </a:xfrm>
          <a:prstGeom prst="roundRect">
            <a:avLst>
              <a:gd name="adj" fmla="val 40741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1187624" y="2564904"/>
            <a:ext cx="3226154" cy="1872208"/>
          </a:xfrm>
          <a:prstGeom prst="wedgeEllipseCallout">
            <a:avLst>
              <a:gd name="adj1" fmla="val 106043"/>
              <a:gd name="adj2" fmla="val 468"/>
            </a:avLst>
          </a:prstGeom>
          <a:solidFill>
            <a:schemeClr val="accent6">
              <a:lumMod val="75000"/>
            </a:schemeClr>
          </a:solidFill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AŽ TO SNÍM, BUDU NAJEZENÝ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" name="Obláček 2"/>
          <p:cNvSpPr/>
          <p:nvPr/>
        </p:nvSpPr>
        <p:spPr>
          <a:xfrm>
            <a:off x="4355976" y="260648"/>
            <a:ext cx="3816424" cy="1368153"/>
          </a:xfrm>
          <a:prstGeom prst="cloudCallout">
            <a:avLst>
              <a:gd name="adj1" fmla="val 13100"/>
              <a:gd name="adj2" fmla="val 78125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Sytý hladovému nevěří.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03519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4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60648"/>
            <a:ext cx="2450479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SÝR</a:t>
            </a:r>
            <a:endParaRPr lang="cs-CZ" sz="96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5376118"/>
            <a:ext cx="51215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sýrový     syreček      syrovátka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462" b="87077" l="1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6365" t="9515" b="13506"/>
          <a:stretch/>
        </p:blipFill>
        <p:spPr bwMode="auto">
          <a:xfrm>
            <a:off x="4251858" y="2323487"/>
            <a:ext cx="3572094" cy="2910070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5385" b="87692" l="5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608" t="21599" r="6763" b="15471"/>
          <a:stretch/>
        </p:blipFill>
        <p:spPr bwMode="auto">
          <a:xfrm>
            <a:off x="6742314" y="4407168"/>
            <a:ext cx="1790126" cy="1470104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1078116" y="2708920"/>
            <a:ext cx="2952328" cy="1728192"/>
          </a:xfrm>
          <a:prstGeom prst="wedgeEllipseCallout">
            <a:avLst>
              <a:gd name="adj1" fmla="val 114540"/>
              <a:gd name="adj2" fmla="val 10372"/>
            </a:avLst>
          </a:prstGeom>
          <a:solidFill>
            <a:schemeClr val="accent6">
              <a:lumMod val="75000"/>
            </a:schemeClr>
          </a:solidFill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TO JE SÝRU !!!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" name="Obláček 2"/>
          <p:cNvSpPr/>
          <p:nvPr/>
        </p:nvSpPr>
        <p:spPr>
          <a:xfrm>
            <a:off x="3995936" y="260648"/>
            <a:ext cx="4320480" cy="1368153"/>
          </a:xfrm>
          <a:prstGeom prst="cloudCallout">
            <a:avLst>
              <a:gd name="adj1" fmla="val 8192"/>
              <a:gd name="adj2" fmla="val 109121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Stejně mám nejraději tvarůžky.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12662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4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60648"/>
            <a:ext cx="5046190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SYROVÝ</a:t>
            </a:r>
            <a:endParaRPr lang="cs-CZ" sz="96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22187" y="5376118"/>
            <a:ext cx="39098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syrovinka     za </a:t>
            </a:r>
            <a:r>
              <a:rPr lang="cs-CZ" sz="3200" dirty="0" err="1" smtClean="0">
                <a:solidFill>
                  <a:prstClr val="black"/>
                </a:solidFill>
              </a:rPr>
              <a:t>syrova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9077" l="0" r="99385">
                        <a14:foregroundMark x1="22462" y1="41231" x2="49231" y2="25231"/>
                        <a14:foregroundMark x1="49231" y1="25231" x2="76000" y2="41231"/>
                        <a14:foregroundMark x1="26462" y1="88615" x2="28923" y2="80615"/>
                        <a14:foregroundMark x1="23692" y1="78462" x2="28923" y2="74154"/>
                        <a14:foregroundMark x1="23077" y1="85538" x2="25846" y2="79385"/>
                        <a14:foregroundMark x1="28923" y1="90154" x2="28923" y2="90154"/>
                        <a14:foregroundMark x1="73231" y1="92308" x2="70769" y2="76308"/>
                        <a14:foregroundMark x1="70769" y1="91692" x2="71692" y2="86769"/>
                        <a14:foregroundMark x1="78462" y1="88615" x2="76615" y2="85231"/>
                        <a14:foregroundMark x1="78769" y1="79692" x2="76000" y2="79077"/>
                        <a14:foregroundMark x1="38769" y1="40308" x2="41231" y2="36923"/>
                        <a14:foregroundMark x1="58154" y1="38769" x2="63385" y2="38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5659" y="2356137"/>
            <a:ext cx="3809167" cy="3809167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5220072" y="764704"/>
            <a:ext cx="3672408" cy="1006717"/>
          </a:xfrm>
          <a:prstGeom prst="cloudCallout">
            <a:avLst>
              <a:gd name="adj1" fmla="val -2995"/>
              <a:gd name="adj2" fmla="val 119652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Ještě přidám syrovou zeleninu.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1043608" y="2726799"/>
            <a:ext cx="2952328" cy="1728192"/>
          </a:xfrm>
          <a:prstGeom prst="wedgeEllipseCallout">
            <a:avLst>
              <a:gd name="adj1" fmla="val 127367"/>
              <a:gd name="adj2" fmla="val 59146"/>
            </a:avLst>
          </a:prstGeom>
          <a:solidFill>
            <a:schemeClr val="accent6">
              <a:lumMod val="75000"/>
            </a:schemeClr>
          </a:solidFill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A MASO JE UPEČENÉ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30391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3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6632"/>
            <a:ext cx="6558847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SYCHRAVÝ</a:t>
            </a:r>
            <a:endParaRPr lang="cs-CZ" sz="96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22187" y="5376118"/>
            <a:ext cx="35486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sychravý     Sychrov  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08" b="100000" l="11077" r="85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168" t="3562" r="16052"/>
          <a:stretch/>
        </p:blipFill>
        <p:spPr bwMode="auto">
          <a:xfrm>
            <a:off x="5580112" y="2708232"/>
            <a:ext cx="2657738" cy="3673096"/>
          </a:xfrm>
          <a:prstGeom prst="roundRect">
            <a:avLst>
              <a:gd name="adj" fmla="val 33844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539552" y="2420889"/>
            <a:ext cx="4104456" cy="2016224"/>
          </a:xfrm>
          <a:prstGeom prst="wedgeEllipseCallout">
            <a:avLst>
              <a:gd name="adj1" fmla="val 97442"/>
              <a:gd name="adj2" fmla="val 27008"/>
            </a:avLst>
          </a:prstGeom>
          <a:solidFill>
            <a:schemeClr val="accent6">
              <a:lumMod val="75000"/>
            </a:schemeClr>
          </a:solidFill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JÁ SE MOKRÉHO POČASÍ NEBOJÍM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" name="Obláček 2"/>
          <p:cNvSpPr/>
          <p:nvPr/>
        </p:nvSpPr>
        <p:spPr>
          <a:xfrm>
            <a:off x="5364088" y="1268062"/>
            <a:ext cx="2880320" cy="1006717"/>
          </a:xfrm>
          <a:prstGeom prst="cloudCallout">
            <a:avLst>
              <a:gd name="adj1" fmla="val 23231"/>
              <a:gd name="adj2" fmla="val 130183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Mám totiž nový deštník.</a:t>
            </a:r>
            <a:endParaRPr lang="cs-CZ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54815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4" grpId="0" animBg="1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6632"/>
            <a:ext cx="796314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prstClr val="black"/>
                </a:solidFill>
              </a:rPr>
              <a:t>USYCHAT</a:t>
            </a:r>
            <a:r>
              <a:rPr lang="cs-CZ" sz="6000" dirty="0" smtClean="0">
                <a:solidFill>
                  <a:prstClr val="black"/>
                </a:solidFill>
              </a:rPr>
              <a:t>/USÝCHAT</a:t>
            </a:r>
            <a:endParaRPr lang="cs-CZ" sz="8800" dirty="0">
              <a:solidFill>
                <a:prstClr val="black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6462" r="90462">
                        <a14:foregroundMark x1="39077" y1="79692" x2="57231" y2="92923"/>
                        <a14:backgroundMark x1="64923" y1="73538" x2="67692" y2="65231"/>
                        <a14:backgroundMark x1="76000" y1="58462" x2="80308" y2="52000"/>
                        <a14:backgroundMark x1="75077" y1="60615" x2="75077" y2="60615"/>
                        <a14:backgroundMark x1="71385" y1="57538" x2="70769" y2="54462"/>
                        <a14:backgroundMark x1="76308" y1="45538" x2="79077" y2="39077"/>
                        <a14:backgroundMark x1="72615" y1="40000" x2="71692" y2="34769"/>
                        <a14:backgroundMark x1="72615" y1="42769" x2="72615" y2="42769"/>
                        <a14:backgroundMark x1="76000" y1="29846" x2="76000" y2="29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911" t="3625" r="10893" b="910"/>
          <a:stretch/>
        </p:blipFill>
        <p:spPr bwMode="auto">
          <a:xfrm>
            <a:off x="5578421" y="2564904"/>
            <a:ext cx="2986885" cy="3600400"/>
          </a:xfrm>
          <a:prstGeom prst="roundRect">
            <a:avLst>
              <a:gd name="adj" fmla="val 38289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1043608" y="2852936"/>
            <a:ext cx="3024336" cy="1656184"/>
          </a:xfrm>
          <a:prstGeom prst="wedgeEllipseCallout">
            <a:avLst>
              <a:gd name="adj1" fmla="val 128579"/>
              <a:gd name="adj2" fmla="val -14194"/>
            </a:avLst>
          </a:prstGeom>
          <a:solidFill>
            <a:schemeClr val="accent6">
              <a:lumMod val="75000"/>
            </a:schemeClr>
          </a:solidFill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JEN ABY MI NEUSCHL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8857" y="5229200"/>
            <a:ext cx="535685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usychající    vysychat    zasychat</a:t>
            </a:r>
          </a:p>
          <a:p>
            <a:r>
              <a:rPr lang="cs-CZ" sz="3200" dirty="0" smtClean="0">
                <a:solidFill>
                  <a:prstClr val="black"/>
                </a:solidFill>
              </a:rPr>
              <a:t>                      osychat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" name="Obláček 2"/>
          <p:cNvSpPr/>
          <p:nvPr/>
        </p:nvSpPr>
        <p:spPr>
          <a:xfrm>
            <a:off x="3563888" y="1630195"/>
            <a:ext cx="2952328" cy="1006717"/>
          </a:xfrm>
          <a:prstGeom prst="cloudCallout">
            <a:avLst>
              <a:gd name="adj1" fmla="val 42121"/>
              <a:gd name="adj2" fmla="val 67822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Musím ho pořádně zalít.</a:t>
            </a:r>
            <a:endParaRPr lang="cs-CZ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12452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6" grpId="1"/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88640"/>
            <a:ext cx="5081904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SÝKORA</a:t>
            </a:r>
            <a:endParaRPr lang="cs-CZ" sz="96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01064" y="5229200"/>
            <a:ext cx="14307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sýkorka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2154" r="100000">
                        <a14:foregroundMark x1="27692" y1="26462" x2="23077" y2="41231"/>
                        <a14:foregroundMark x1="55385" y1="19077" x2="60000" y2="18154"/>
                        <a14:foregroundMark x1="54154" y1="81538" x2="63385" y2="91077"/>
                        <a14:foregroundMark x1="57231" y1="94769" x2="56000" y2="93846"/>
                        <a14:foregroundMark x1="63385" y1="92615" x2="64308" y2="93846"/>
                        <a14:foregroundMark x1="82769" y1="68000" x2="86154" y2="74769"/>
                        <a14:foregroundMark x1="84000" y1="80923" x2="84923" y2="78154"/>
                        <a14:foregroundMark x1="88923" y1="81538" x2="88923" y2="78154"/>
                        <a14:foregroundMark x1="76615" y1="32615" x2="88308" y2="27077"/>
                        <a14:foregroundMark x1="39692" y1="88615" x2="39692" y2="88615"/>
                        <a14:foregroundMark x1="41846" y1="81538" x2="41846" y2="81538"/>
                        <a14:foregroundMark x1="28615" y1="81538" x2="28615" y2="81538"/>
                        <a14:foregroundMark x1="68615" y1="79385" x2="68615" y2="79385"/>
                        <a14:foregroundMark x1="76000" y1="84308" x2="76000" y2="84308"/>
                        <a14:foregroundMark x1="75692" y1="82462" x2="75692" y2="82462"/>
                        <a14:foregroundMark x1="65538" y1="75077" x2="65538" y2="75077"/>
                        <a14:foregroundMark x1="62462" y1="75385" x2="63077" y2="76615"/>
                        <a14:foregroundMark x1="30154" y1="86154" x2="48615" y2="72615"/>
                        <a14:foregroundMark x1="28308" y1="85231" x2="37231" y2="88923"/>
                        <a14:foregroundMark x1="65231" y1="76923" x2="74154" y2="68308"/>
                        <a14:foregroundMark x1="82154" y1="74769" x2="84923" y2="76923"/>
                        <a14:foregroundMark x1="72308" y1="86154" x2="73538" y2="86154"/>
                        <a14:foregroundMark x1="82769" y1="82154" x2="89231" y2="81231"/>
                        <a14:foregroundMark x1="48923" y1="84615" x2="55077" y2="92615"/>
                        <a14:foregroundMark x1="58769" y1="95385" x2="68615" y2="93538"/>
                        <a14:foregroundMark x1="28308" y1="83385" x2="26769" y2="86462"/>
                        <a14:foregroundMark x1="81846" y1="34462" x2="86462" y2="32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403" y="2420887"/>
            <a:ext cx="3564037" cy="3564037"/>
          </a:xfrm>
          <a:prstGeom prst="roundRect">
            <a:avLst>
              <a:gd name="adj" fmla="val 30794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454292" y="2421090"/>
            <a:ext cx="3384376" cy="1782018"/>
          </a:xfrm>
          <a:prstGeom prst="wedgeEllipseCallout">
            <a:avLst>
              <a:gd name="adj1" fmla="val 113699"/>
              <a:gd name="adj2" fmla="val 14065"/>
            </a:avLst>
          </a:prstGeom>
          <a:solidFill>
            <a:schemeClr val="accent6">
              <a:lumMod val="75000"/>
            </a:schemeClr>
          </a:solidFill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JEN ZOBEJTE VRABČÁCI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" name="Obláček 2"/>
          <p:cNvSpPr/>
          <p:nvPr/>
        </p:nvSpPr>
        <p:spPr>
          <a:xfrm>
            <a:off x="5040411" y="839502"/>
            <a:ext cx="3780061" cy="1293354"/>
          </a:xfrm>
          <a:prstGeom prst="cloudCallout">
            <a:avLst>
              <a:gd name="adj1" fmla="val 21267"/>
              <a:gd name="adj2" fmla="val 132375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My nejsme vrabci, ale sýkorky.</a:t>
            </a:r>
            <a:endParaRPr lang="cs-CZ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16918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4" grpId="0" animBg="1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32656"/>
            <a:ext cx="3869264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SÝČEK</a:t>
            </a:r>
            <a:endParaRPr lang="cs-CZ" sz="88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01064" y="5229200"/>
            <a:ext cx="15892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sýčkovat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" name="Obláček 2"/>
          <p:cNvSpPr/>
          <p:nvPr/>
        </p:nvSpPr>
        <p:spPr>
          <a:xfrm>
            <a:off x="4860033" y="623478"/>
            <a:ext cx="3672408" cy="1293354"/>
          </a:xfrm>
          <a:prstGeom prst="cloudCallout">
            <a:avLst>
              <a:gd name="adj1" fmla="val -2353"/>
              <a:gd name="adj2" fmla="val 90364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Tady se píše, že jsem strážce lesa.</a:t>
            </a:r>
            <a:endParaRPr lang="cs-CZ" sz="2400" dirty="0">
              <a:solidFill>
                <a:prstClr val="black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79077" y1="48308" x2="90462" y2="46154"/>
                        <a14:foregroundMark x1="88615" y1="44923" x2="91385" y2="45231"/>
                        <a14:foregroundMark x1="93231" y1="46769" x2="93231" y2="46769"/>
                        <a14:backgroundMark x1="24923" y1="17231" x2="6462" y2="74769"/>
                        <a14:backgroundMark x1="20615" y1="76000" x2="18462" y2="78769"/>
                        <a14:backgroundMark x1="24615" y1="77846" x2="24615" y2="77846"/>
                        <a14:backgroundMark x1="78769" y1="24308" x2="78769" y2="41846"/>
                        <a14:backgroundMark x1="71077" y1="35077" x2="71077" y2="35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510920"/>
            <a:ext cx="3672408" cy="3672408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454292" y="2511078"/>
            <a:ext cx="3384376" cy="1926034"/>
          </a:xfrm>
          <a:prstGeom prst="wedgeEllipseCallout">
            <a:avLst>
              <a:gd name="adj1" fmla="val 119572"/>
              <a:gd name="adj2" fmla="val 15587"/>
            </a:avLst>
          </a:prstGeom>
          <a:solidFill>
            <a:schemeClr val="accent6">
              <a:lumMod val="75000"/>
            </a:schemeClr>
          </a:solidFill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JÁ NEJSEM OBYČEJNÁ SOVA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399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3" grpId="0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60854" y="260648"/>
            <a:ext cx="3639138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SYSEL</a:t>
            </a:r>
            <a:endParaRPr lang="cs-CZ" sz="88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5229200"/>
            <a:ext cx="26579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Syslí,     syslové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" name="Obláček 2"/>
          <p:cNvSpPr/>
          <p:nvPr/>
        </p:nvSpPr>
        <p:spPr>
          <a:xfrm>
            <a:off x="5076056" y="623478"/>
            <a:ext cx="2808311" cy="1293354"/>
          </a:xfrm>
          <a:prstGeom prst="cloudCallout">
            <a:avLst>
              <a:gd name="adj1" fmla="val 19354"/>
              <a:gd name="adj2" fmla="val 106758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Už jsem si </a:t>
            </a:r>
            <a:r>
              <a:rPr lang="cs-CZ" sz="2400" dirty="0" err="1" smtClean="0">
                <a:solidFill>
                  <a:prstClr val="black"/>
                </a:solidFill>
              </a:rPr>
              <a:t>nasyslil</a:t>
            </a:r>
            <a:r>
              <a:rPr lang="cs-CZ" sz="2400" dirty="0" smtClean="0">
                <a:solidFill>
                  <a:prstClr val="black"/>
                </a:solidFill>
              </a:rPr>
              <a:t> dost.</a:t>
            </a:r>
            <a:endParaRPr lang="cs-CZ" sz="2400" dirty="0">
              <a:solidFill>
                <a:prstClr val="black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385" b="99692" l="0" r="99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861" b="4382"/>
          <a:stretch/>
        </p:blipFill>
        <p:spPr bwMode="auto">
          <a:xfrm>
            <a:off x="4883631" y="2712126"/>
            <a:ext cx="3648810" cy="3311509"/>
          </a:xfrm>
          <a:prstGeom prst="roundRect">
            <a:avLst>
              <a:gd name="adj" fmla="val 31290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611560" y="2348880"/>
            <a:ext cx="3168352" cy="2304256"/>
          </a:xfrm>
          <a:prstGeom prst="wedgeEllipseCallout">
            <a:avLst>
              <a:gd name="adj1" fmla="val 127101"/>
              <a:gd name="adj2" fmla="val 54120"/>
            </a:avLst>
          </a:prstGeom>
          <a:solidFill>
            <a:schemeClr val="accent6">
              <a:lumMod val="75000"/>
            </a:schemeClr>
          </a:solidFill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UŽ MÁŠ POŘÁDNÉ ZÁSOBY NA ZIMU ?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52243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3" grpId="0" animBg="1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94100" y="270808"/>
            <a:ext cx="3793924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SYČET</a:t>
            </a:r>
            <a:endParaRPr lang="cs-CZ" sz="88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5652537"/>
            <a:ext cx="70223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sykot     syčení     syčivý     zasyčet     syčák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" name="Obláček 2"/>
          <p:cNvSpPr/>
          <p:nvPr/>
        </p:nvSpPr>
        <p:spPr>
          <a:xfrm>
            <a:off x="6372200" y="692696"/>
            <a:ext cx="2304255" cy="1293354"/>
          </a:xfrm>
          <a:prstGeom prst="cloudCallout">
            <a:avLst>
              <a:gd name="adj1" fmla="val 12453"/>
              <a:gd name="adj2" fmla="val 211271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Protože jsem had.</a:t>
            </a:r>
            <a:endParaRPr lang="cs-CZ" sz="2400" dirty="0">
              <a:solidFill>
                <a:prstClr val="black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231" b="98154" l="15077" r="83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752" t="1152" r="16610" b="3230"/>
          <a:stretch/>
        </p:blipFill>
        <p:spPr bwMode="auto">
          <a:xfrm>
            <a:off x="4896082" y="2132856"/>
            <a:ext cx="2345827" cy="3316184"/>
          </a:xfrm>
          <a:prstGeom prst="roundRect">
            <a:avLst>
              <a:gd name="adj" fmla="val 24262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077" b="100000" l="0" r="100000">
                        <a14:foregroundMark x1="8615" y1="62462" x2="14769" y2="60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151" b="10456"/>
          <a:stretch/>
        </p:blipFill>
        <p:spPr bwMode="auto">
          <a:xfrm>
            <a:off x="7072396" y="4439764"/>
            <a:ext cx="1460044" cy="1144581"/>
          </a:xfrm>
          <a:prstGeom prst="snip2DiagRect">
            <a:avLst>
              <a:gd name="adj1" fmla="val 0"/>
              <a:gd name="adj2" fmla="val 34688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611560" y="2780928"/>
            <a:ext cx="3168352" cy="1658836"/>
          </a:xfrm>
          <a:prstGeom prst="wedgeEllipseCallout">
            <a:avLst>
              <a:gd name="adj1" fmla="val 107861"/>
              <a:gd name="adj2" fmla="val -17780"/>
            </a:avLst>
          </a:prstGeom>
          <a:solidFill>
            <a:schemeClr val="accent6">
              <a:lumMod val="75000"/>
            </a:schemeClr>
          </a:solidFill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CO NA MNĚ SYČÍŠ ?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33975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3" grpId="0" animBg="1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342816"/>
            <a:ext cx="3814121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SYPAT</a:t>
            </a:r>
            <a:endParaRPr lang="cs-CZ" sz="8800" dirty="0">
              <a:solidFill>
                <a:prstClr val="black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18462" r="80308">
                        <a14:backgroundMark x1="21231" y1="22154" x2="25231" y2="14462"/>
                        <a14:backgroundMark x1="43077" y1="11077" x2="48615" y2="8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605" r="19605"/>
          <a:stretch/>
        </p:blipFill>
        <p:spPr bwMode="auto">
          <a:xfrm>
            <a:off x="5778902" y="1816774"/>
            <a:ext cx="2249482" cy="3700457"/>
          </a:xfrm>
          <a:prstGeom prst="roundRect">
            <a:avLst>
              <a:gd name="adj" fmla="val 27230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611560" y="2780928"/>
            <a:ext cx="3600400" cy="1800200"/>
          </a:xfrm>
          <a:prstGeom prst="wedgeEllipseCallout">
            <a:avLst>
              <a:gd name="adj1" fmla="val 114118"/>
              <a:gd name="adj2" fmla="val -28086"/>
            </a:avLst>
          </a:prstGeom>
          <a:solidFill>
            <a:schemeClr val="accent6">
              <a:lumMod val="75000"/>
            </a:schemeClr>
          </a:solidFill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SNAD MNĚ NĚKDO NEVYSYPE ?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" name="Obláček 2"/>
          <p:cNvSpPr/>
          <p:nvPr/>
        </p:nvSpPr>
        <p:spPr>
          <a:xfrm>
            <a:off x="5292080" y="404664"/>
            <a:ext cx="3384375" cy="1293354"/>
          </a:xfrm>
          <a:prstGeom prst="cloudCallout">
            <a:avLst>
              <a:gd name="adj1" fmla="val 6506"/>
              <a:gd name="adj2" fmla="val 80118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Jen aby nepřijeli popeláři.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5445224"/>
            <a:ext cx="769479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posypat    nasypat    vysypat    zasypat    zásyp</a:t>
            </a:r>
          </a:p>
          <a:p>
            <a:r>
              <a:rPr lang="cs-CZ" sz="3200" dirty="0" smtClean="0">
                <a:solidFill>
                  <a:prstClr val="black"/>
                </a:solidFill>
              </a:rPr>
              <a:t>sypání    sýpka    osypky    přesýpací    sypký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38979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animBg="1"/>
      <p:bldP spid="6" grpId="0"/>
      <p:bldP spid="6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6462" r="92308">
                        <a14:foregroundMark x1="18154" y1="97538" x2="33538" y2="72615"/>
                        <a14:foregroundMark x1="34769" y1="74462" x2="38462" y2="94462"/>
                        <a14:foregroundMark x1="22769" y1="72000" x2="24615" y2="75385"/>
                        <a14:foregroundMark x1="57846" y1="36000" x2="62462" y2="12923"/>
                        <a14:foregroundMark x1="50769" y1="25846" x2="73231" y2="26462"/>
                        <a14:foregroundMark x1="63692" y1="59077" x2="64923" y2="65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456" r="10135"/>
          <a:stretch/>
        </p:blipFill>
        <p:spPr bwMode="auto">
          <a:xfrm>
            <a:off x="7262846" y="2014522"/>
            <a:ext cx="1728192" cy="2176313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aoblený obdélník 1"/>
          <p:cNvSpPr/>
          <p:nvPr/>
        </p:nvSpPr>
        <p:spPr>
          <a:xfrm>
            <a:off x="467544" y="4149080"/>
            <a:ext cx="8208912" cy="2736304"/>
          </a:xfrm>
          <a:prstGeom prst="roundRect">
            <a:avLst>
              <a:gd name="adj" fmla="val 50000"/>
            </a:avLst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812660" y="1459560"/>
            <a:ext cx="6927692" cy="2498719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14" name="Skupina 13"/>
          <p:cNvGrpSpPr/>
          <p:nvPr/>
        </p:nvGrpSpPr>
        <p:grpSpPr>
          <a:xfrm rot="20913627">
            <a:off x="1015288" y="2484848"/>
            <a:ext cx="1450441" cy="792088"/>
            <a:chOff x="2439972" y="2031972"/>
            <a:chExt cx="1450441" cy="79208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2439972" y="2031972"/>
              <a:ext cx="1450441" cy="79208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2856330" y="2152779"/>
              <a:ext cx="54617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sýr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 rot="21210956">
            <a:off x="2673887" y="1505292"/>
            <a:ext cx="2232248" cy="792088"/>
            <a:chOff x="2187215" y="1991805"/>
            <a:chExt cx="2232248" cy="792088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2187215" y="1991805"/>
              <a:ext cx="2232248" cy="79208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2664615" y="2135822"/>
              <a:ext cx="12507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sychravý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1553240" y="1907736"/>
            <a:ext cx="1841550" cy="792088"/>
            <a:chOff x="2728281" y="2055200"/>
            <a:chExt cx="1841550" cy="792088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 rot="901313">
              <a:off x="2728281" y="2055200"/>
              <a:ext cx="1841550" cy="79208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 rot="901313">
              <a:off x="3190096" y="2199216"/>
              <a:ext cx="97834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sýkora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 rot="20046579">
            <a:off x="1906357" y="2627742"/>
            <a:ext cx="1832373" cy="792088"/>
            <a:chOff x="2373148" y="1916832"/>
            <a:chExt cx="1832373" cy="79208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2373148" y="1916832"/>
              <a:ext cx="1832373" cy="79208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2874603" y="2060850"/>
              <a:ext cx="84786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sypat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457863" y="3209528"/>
            <a:ext cx="1963975" cy="792088"/>
            <a:chOff x="2195736" y="1916832"/>
            <a:chExt cx="1963975" cy="79208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2195736" y="1916832"/>
              <a:ext cx="1963975" cy="79208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2673136" y="2060848"/>
              <a:ext cx="98251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syrový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 rot="1554619">
            <a:off x="3846156" y="3103816"/>
            <a:ext cx="1670593" cy="792088"/>
            <a:chOff x="2713466" y="1986823"/>
            <a:chExt cx="1670593" cy="792088"/>
          </a:xfrm>
        </p:grpSpPr>
        <p:pic>
          <p:nvPicPr>
            <p:cNvPr id="21" name="Picture 3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2713466" y="1986823"/>
              <a:ext cx="1670593" cy="79208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3180884" y="2130837"/>
              <a:ext cx="78053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sysel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3147037" y="2132856"/>
            <a:ext cx="1738725" cy="720080"/>
            <a:chOff x="2139678" y="2064296"/>
            <a:chExt cx="1738725" cy="720080"/>
          </a:xfrm>
        </p:grpSpPr>
        <p:pic>
          <p:nvPicPr>
            <p:cNvPr id="24" name="Picture 3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2139678" y="2064296"/>
              <a:ext cx="1738725" cy="720080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2643734" y="2178695"/>
              <a:ext cx="60067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syn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330071" y="2489448"/>
            <a:ext cx="2232248" cy="792088"/>
            <a:chOff x="2195736" y="1916832"/>
            <a:chExt cx="2232248" cy="792088"/>
          </a:xfrm>
        </p:grpSpPr>
        <p:pic>
          <p:nvPicPr>
            <p:cNvPr id="27" name="Picture 3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2195736" y="1916832"/>
              <a:ext cx="2232248" cy="79208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>
              <a:off x="2745144" y="2060848"/>
              <a:ext cx="123041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usychat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 rot="20496521">
            <a:off x="5516300" y="3019826"/>
            <a:ext cx="1606949" cy="792088"/>
            <a:chOff x="2514099" y="1916832"/>
            <a:chExt cx="1606949" cy="792088"/>
          </a:xfrm>
        </p:grpSpPr>
        <p:pic>
          <p:nvPicPr>
            <p:cNvPr id="30" name="Picture 3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2514099" y="1916832"/>
              <a:ext cx="1606949" cy="79208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2957379" y="2060848"/>
              <a:ext cx="68230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sytý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rot="822022">
            <a:off x="4644209" y="1568300"/>
            <a:ext cx="1822147" cy="792088"/>
            <a:chOff x="2383823" y="1972338"/>
            <a:chExt cx="1822147" cy="792088"/>
          </a:xfrm>
        </p:grpSpPr>
        <p:pic>
          <p:nvPicPr>
            <p:cNvPr id="33" name="Picture 3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2383823" y="1972338"/>
              <a:ext cx="1822147" cy="79208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4" name="TextovéPole 33"/>
            <p:cNvSpPr txBox="1"/>
            <p:nvPr/>
          </p:nvSpPr>
          <p:spPr>
            <a:xfrm>
              <a:off x="2883035" y="2116354"/>
              <a:ext cx="85805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sýček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 rot="181551">
            <a:off x="5898649" y="2112215"/>
            <a:ext cx="1658388" cy="792088"/>
            <a:chOff x="2415418" y="1916832"/>
            <a:chExt cx="1658388" cy="792088"/>
          </a:xfrm>
        </p:grpSpPr>
        <p:pic>
          <p:nvPicPr>
            <p:cNvPr id="36" name="Picture 3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2415418" y="1916832"/>
              <a:ext cx="1658388" cy="79208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7" name="TextovéPole 36"/>
            <p:cNvSpPr txBox="1"/>
            <p:nvPr/>
          </p:nvSpPr>
          <p:spPr>
            <a:xfrm>
              <a:off x="2888773" y="2060848"/>
              <a:ext cx="81952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syčet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66" name="Skupina 65"/>
          <p:cNvGrpSpPr/>
          <p:nvPr/>
        </p:nvGrpSpPr>
        <p:grpSpPr>
          <a:xfrm rot="20743139">
            <a:off x="961997" y="4337909"/>
            <a:ext cx="1386433" cy="679648"/>
            <a:chOff x="1072512" y="4378448"/>
            <a:chExt cx="1386433" cy="679648"/>
          </a:xfrm>
        </p:grpSpPr>
        <p:pic>
          <p:nvPicPr>
            <p:cNvPr id="44" name="Picture 3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1072512" y="4378448"/>
              <a:ext cx="1386433" cy="67964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5" name="TextovéPole 44"/>
            <p:cNvSpPr txBox="1"/>
            <p:nvPr/>
          </p:nvSpPr>
          <p:spPr>
            <a:xfrm>
              <a:off x="1475656" y="4479503"/>
              <a:ext cx="61206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syn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43" name="Skupina 42"/>
          <p:cNvGrpSpPr/>
          <p:nvPr/>
        </p:nvGrpSpPr>
        <p:grpSpPr>
          <a:xfrm rot="681161">
            <a:off x="6367020" y="4377324"/>
            <a:ext cx="2108082" cy="792088"/>
            <a:chOff x="6139073" y="4367062"/>
            <a:chExt cx="2108082" cy="792088"/>
          </a:xfrm>
        </p:grpSpPr>
        <p:pic>
          <p:nvPicPr>
            <p:cNvPr id="62" name="Picture 3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6139073" y="4367062"/>
              <a:ext cx="2108082" cy="79208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3" name="TextovéPole 62"/>
            <p:cNvSpPr txBox="1"/>
            <p:nvPr/>
          </p:nvSpPr>
          <p:spPr>
            <a:xfrm>
              <a:off x="6722365" y="4479503"/>
              <a:ext cx="98251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syrový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827584" y="5121188"/>
            <a:ext cx="2232248" cy="792088"/>
            <a:chOff x="3923928" y="4375447"/>
            <a:chExt cx="2232248" cy="792088"/>
          </a:xfrm>
        </p:grpSpPr>
        <p:pic>
          <p:nvPicPr>
            <p:cNvPr id="64" name="Picture 3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3923928" y="4375447"/>
              <a:ext cx="2232248" cy="79208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5" name="TextovéPole 64"/>
            <p:cNvSpPr txBox="1"/>
            <p:nvPr/>
          </p:nvSpPr>
          <p:spPr>
            <a:xfrm>
              <a:off x="4401328" y="4483459"/>
              <a:ext cx="12507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sychravý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4572000" y="4261520"/>
            <a:ext cx="1366237" cy="679648"/>
            <a:chOff x="1084354" y="4405536"/>
            <a:chExt cx="1366237" cy="679648"/>
          </a:xfrm>
        </p:grpSpPr>
        <p:pic>
          <p:nvPicPr>
            <p:cNvPr id="70" name="Picture 3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1084354" y="4405536"/>
              <a:ext cx="1366237" cy="67964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1" name="TextovéPole 70"/>
            <p:cNvSpPr txBox="1"/>
            <p:nvPr/>
          </p:nvSpPr>
          <p:spPr>
            <a:xfrm>
              <a:off x="1475656" y="4479503"/>
              <a:ext cx="61206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sýr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72" name="Skupina 71"/>
          <p:cNvGrpSpPr/>
          <p:nvPr/>
        </p:nvGrpSpPr>
        <p:grpSpPr>
          <a:xfrm>
            <a:off x="2765215" y="4293096"/>
            <a:ext cx="1329909" cy="679648"/>
            <a:chOff x="1182864" y="4405536"/>
            <a:chExt cx="1329909" cy="679648"/>
          </a:xfrm>
        </p:grpSpPr>
        <p:pic>
          <p:nvPicPr>
            <p:cNvPr id="73" name="Picture 3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1182864" y="4405536"/>
              <a:ext cx="1329909" cy="67964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4" name="TextovéPole 73"/>
            <p:cNvSpPr txBox="1"/>
            <p:nvPr/>
          </p:nvSpPr>
          <p:spPr>
            <a:xfrm>
              <a:off x="1475655" y="4479503"/>
              <a:ext cx="82991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sytý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75" name="Skupina 74"/>
          <p:cNvGrpSpPr/>
          <p:nvPr/>
        </p:nvGrpSpPr>
        <p:grpSpPr>
          <a:xfrm>
            <a:off x="3462072" y="5139394"/>
            <a:ext cx="2232248" cy="792088"/>
            <a:chOff x="3923928" y="4375447"/>
            <a:chExt cx="2232248" cy="792088"/>
          </a:xfrm>
        </p:grpSpPr>
        <p:pic>
          <p:nvPicPr>
            <p:cNvPr id="76" name="Picture 3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3923928" y="4375447"/>
              <a:ext cx="2232248" cy="79208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7" name="TextovéPole 76"/>
            <p:cNvSpPr txBox="1"/>
            <p:nvPr/>
          </p:nvSpPr>
          <p:spPr>
            <a:xfrm>
              <a:off x="4433122" y="4532275"/>
              <a:ext cx="113569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usychat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78" name="Skupina 77"/>
          <p:cNvGrpSpPr/>
          <p:nvPr/>
        </p:nvGrpSpPr>
        <p:grpSpPr>
          <a:xfrm>
            <a:off x="6084168" y="5229200"/>
            <a:ext cx="2108605" cy="792088"/>
            <a:chOff x="3923928" y="4375447"/>
            <a:chExt cx="2108605" cy="792088"/>
          </a:xfrm>
        </p:grpSpPr>
        <p:pic>
          <p:nvPicPr>
            <p:cNvPr id="79" name="Picture 3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3923928" y="4375447"/>
              <a:ext cx="2108605" cy="79208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80" name="TextovéPole 79"/>
            <p:cNvSpPr txBox="1"/>
            <p:nvPr/>
          </p:nvSpPr>
          <p:spPr>
            <a:xfrm>
              <a:off x="4529759" y="4532275"/>
              <a:ext cx="97834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sýkora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81" name="Skupina 80"/>
          <p:cNvGrpSpPr/>
          <p:nvPr/>
        </p:nvGrpSpPr>
        <p:grpSpPr>
          <a:xfrm rot="801258">
            <a:off x="836638" y="6073250"/>
            <a:ext cx="1669094" cy="679648"/>
            <a:chOff x="1071444" y="4405535"/>
            <a:chExt cx="1669094" cy="679648"/>
          </a:xfrm>
        </p:grpSpPr>
        <p:pic>
          <p:nvPicPr>
            <p:cNvPr id="82" name="Picture 3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1071444" y="4405535"/>
              <a:ext cx="1669094" cy="67964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83" name="TextovéPole 82"/>
            <p:cNvSpPr txBox="1"/>
            <p:nvPr/>
          </p:nvSpPr>
          <p:spPr>
            <a:xfrm>
              <a:off x="1475655" y="4479504"/>
              <a:ext cx="88461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sýček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84" name="Skupina 83"/>
          <p:cNvGrpSpPr/>
          <p:nvPr/>
        </p:nvGrpSpPr>
        <p:grpSpPr>
          <a:xfrm>
            <a:off x="2898604" y="6124189"/>
            <a:ext cx="1636272" cy="679648"/>
            <a:chOff x="1098404" y="4395997"/>
            <a:chExt cx="1636272" cy="679648"/>
          </a:xfrm>
        </p:grpSpPr>
        <p:pic>
          <p:nvPicPr>
            <p:cNvPr id="85" name="Picture 3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1098404" y="4395997"/>
              <a:ext cx="1636272" cy="67964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86" name="TextovéPole 85"/>
            <p:cNvSpPr txBox="1"/>
            <p:nvPr/>
          </p:nvSpPr>
          <p:spPr>
            <a:xfrm>
              <a:off x="1475655" y="4479503"/>
              <a:ext cx="81926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sysel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87" name="Skupina 86"/>
          <p:cNvGrpSpPr/>
          <p:nvPr/>
        </p:nvGrpSpPr>
        <p:grpSpPr>
          <a:xfrm>
            <a:off x="4669042" y="6133728"/>
            <a:ext cx="1631150" cy="679648"/>
            <a:chOff x="1109388" y="4405536"/>
            <a:chExt cx="1631150" cy="679648"/>
          </a:xfrm>
        </p:grpSpPr>
        <p:pic>
          <p:nvPicPr>
            <p:cNvPr id="88" name="Picture 3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1109388" y="4405536"/>
              <a:ext cx="1631150" cy="67964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89" name="TextovéPole 88"/>
            <p:cNvSpPr txBox="1"/>
            <p:nvPr/>
          </p:nvSpPr>
          <p:spPr>
            <a:xfrm>
              <a:off x="1475655" y="4479503"/>
              <a:ext cx="88651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syčet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90" name="Skupina 89"/>
          <p:cNvGrpSpPr/>
          <p:nvPr/>
        </p:nvGrpSpPr>
        <p:grpSpPr>
          <a:xfrm rot="20969819">
            <a:off x="6428343" y="6133728"/>
            <a:ext cx="1768938" cy="679648"/>
            <a:chOff x="971600" y="4405536"/>
            <a:chExt cx="1768938" cy="679648"/>
          </a:xfrm>
        </p:grpSpPr>
        <p:pic>
          <p:nvPicPr>
            <p:cNvPr id="91" name="Picture 3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971600" y="4405536"/>
              <a:ext cx="1768938" cy="67964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92" name="TextovéPole 91"/>
            <p:cNvSpPr txBox="1"/>
            <p:nvPr/>
          </p:nvSpPr>
          <p:spPr>
            <a:xfrm>
              <a:off x="1475656" y="4479503"/>
              <a:ext cx="85758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sypat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sp>
        <p:nvSpPr>
          <p:cNvPr id="67" name="TextovéPole 66"/>
          <p:cNvSpPr txBox="1"/>
          <p:nvPr/>
        </p:nvSpPr>
        <p:spPr>
          <a:xfrm>
            <a:off x="2346487" y="116632"/>
            <a:ext cx="44510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Vylov ryby podle řady </a:t>
            </a:r>
            <a:endParaRPr lang="cs-CZ" sz="3600" b="1" dirty="0">
              <a:solidFill>
                <a:prstClr val="black"/>
              </a:solidFill>
            </a:endParaRPr>
          </a:p>
        </p:txBody>
      </p:sp>
      <p:pic>
        <p:nvPicPr>
          <p:cNvPr id="95" name="Obrázek 9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234333"/>
            <a:ext cx="1322459" cy="1322459"/>
          </a:xfrm>
          <a:prstGeom prst="ellipse">
            <a:avLst/>
          </a:prstGeom>
        </p:spPr>
      </p:pic>
      <p:pic>
        <p:nvPicPr>
          <p:cNvPr id="96" name="Obrázek 9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60648"/>
            <a:ext cx="1322459" cy="1322459"/>
          </a:xfrm>
          <a:prstGeom prst="ellipse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422665" y="550421"/>
            <a:ext cx="42986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vyjmenovaných slov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51093" y="980728"/>
            <a:ext cx="15820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(klikni na rybu)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325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00"/>
                            </p:stCondLst>
                            <p:childTnLst>
                              <p:par>
                                <p:cTn id="8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500"/>
                            </p:stCondLst>
                            <p:childTnLst>
                              <p:par>
                                <p:cTn id="10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500"/>
                            </p:stCondLst>
                            <p:childTnLst>
                              <p:par>
                                <p:cTn id="11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3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500"/>
                            </p:stCondLst>
                            <p:childTnLst>
                              <p:par>
                                <p:cTn id="12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500"/>
                            </p:stCondLst>
                            <p:childTnLst>
                              <p:par>
                                <p:cTn id="14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9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500"/>
                            </p:stCondLst>
                            <p:childTnLst>
                              <p:par>
                                <p:cTn id="15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Kosoúhelník 16"/>
          <p:cNvSpPr/>
          <p:nvPr/>
        </p:nvSpPr>
        <p:spPr>
          <a:xfrm>
            <a:off x="251520" y="3861048"/>
            <a:ext cx="8712968" cy="936104"/>
          </a:xfrm>
          <a:prstGeom prst="parallelogram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Krychle 7"/>
          <p:cNvSpPr/>
          <p:nvPr/>
        </p:nvSpPr>
        <p:spPr>
          <a:xfrm>
            <a:off x="8316416" y="1628800"/>
            <a:ext cx="288032" cy="2880320"/>
          </a:xfrm>
          <a:prstGeom prst="cube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Krychle 10"/>
          <p:cNvSpPr/>
          <p:nvPr/>
        </p:nvSpPr>
        <p:spPr>
          <a:xfrm>
            <a:off x="539552" y="1628800"/>
            <a:ext cx="288032" cy="2880320"/>
          </a:xfrm>
          <a:prstGeom prst="cube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Vývojový diagram: děrná páska 1"/>
          <p:cNvSpPr/>
          <p:nvPr/>
        </p:nvSpPr>
        <p:spPr>
          <a:xfrm rot="18922259">
            <a:off x="284960" y="4457884"/>
            <a:ext cx="1421307" cy="678537"/>
          </a:xfrm>
          <a:prstGeom prst="flowChartPunchedTape">
            <a:avLst/>
          </a:prstGeom>
          <a:solidFill>
            <a:srgbClr val="7030A0"/>
          </a:solidFill>
          <a:ln w="3175"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sýkora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9" name="Oblouk 8"/>
          <p:cNvSpPr/>
          <p:nvPr/>
        </p:nvSpPr>
        <p:spPr>
          <a:xfrm flipV="1">
            <a:off x="683568" y="1448780"/>
            <a:ext cx="7704856" cy="828092"/>
          </a:xfrm>
          <a:prstGeom prst="arc">
            <a:avLst>
              <a:gd name="adj1" fmla="val 10808102"/>
              <a:gd name="adj2" fmla="val 0"/>
            </a:avLst>
          </a:prstGeom>
          <a:ln w="2857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11560" y="1827007"/>
            <a:ext cx="144016" cy="158316"/>
          </a:xfrm>
          <a:prstGeom prst="ellipse">
            <a:avLst/>
          </a:prstGeom>
          <a:solidFill>
            <a:schemeClr val="tx1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316416" y="1844824"/>
            <a:ext cx="144016" cy="158316"/>
          </a:xfrm>
          <a:prstGeom prst="ellipse">
            <a:avLst/>
          </a:prstGeom>
          <a:solidFill>
            <a:schemeClr val="tx1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040282" y="332656"/>
            <a:ext cx="50634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Pověs ručníky podle řady 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500753" y="761554"/>
            <a:ext cx="414249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solidFill>
                  <a:prstClr val="black"/>
                </a:solidFill>
              </a:rPr>
              <a:t>vyjmenovaných slov</a:t>
            </a:r>
            <a:endParaRPr lang="cs-CZ" sz="2000" dirty="0">
              <a:solidFill>
                <a:prstClr val="black"/>
              </a:solidFill>
            </a:endParaRPr>
          </a:p>
        </p:txBody>
      </p:sp>
      <p:sp>
        <p:nvSpPr>
          <p:cNvPr id="15" name="Vývojový diagram: děrná páska 14"/>
          <p:cNvSpPr/>
          <p:nvPr/>
        </p:nvSpPr>
        <p:spPr>
          <a:xfrm rot="20968094">
            <a:off x="1516477" y="4849323"/>
            <a:ext cx="1421307" cy="678537"/>
          </a:xfrm>
          <a:prstGeom prst="flowChartPunchedTape">
            <a:avLst/>
          </a:prstGeom>
          <a:solidFill>
            <a:srgbClr val="00B0F0"/>
          </a:solidFill>
          <a:ln w="3175"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sysel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8" name="Vývojový diagram: postup 17"/>
          <p:cNvSpPr/>
          <p:nvPr/>
        </p:nvSpPr>
        <p:spPr>
          <a:xfrm>
            <a:off x="1033590" y="2065392"/>
            <a:ext cx="514074" cy="1435616"/>
          </a:xfrm>
          <a:prstGeom prst="flowChartProcess">
            <a:avLst/>
          </a:prstGeom>
          <a:solidFill>
            <a:srgbClr val="00B050"/>
          </a:solidFill>
          <a:ln w="3175"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syn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9" name="Vývojový diagram: postup 18"/>
          <p:cNvSpPr/>
          <p:nvPr/>
        </p:nvSpPr>
        <p:spPr>
          <a:xfrm>
            <a:off x="2999409" y="2217792"/>
            <a:ext cx="514074" cy="1435616"/>
          </a:xfrm>
          <a:prstGeom prst="flowChartProcess">
            <a:avLst/>
          </a:prstGeom>
          <a:solidFill>
            <a:schemeClr val="tx2">
              <a:lumMod val="40000"/>
              <a:lumOff val="60000"/>
            </a:schemeClr>
          </a:solidFill>
          <a:ln w="3175"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syrový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0" name="Vývojový diagram: postup 19"/>
          <p:cNvSpPr/>
          <p:nvPr/>
        </p:nvSpPr>
        <p:spPr>
          <a:xfrm>
            <a:off x="3654682" y="2276872"/>
            <a:ext cx="514074" cy="1435616"/>
          </a:xfrm>
          <a:prstGeom prst="flowChartProcess">
            <a:avLst/>
          </a:prstGeom>
          <a:solidFill>
            <a:schemeClr val="accent3">
              <a:lumMod val="75000"/>
            </a:schemeClr>
          </a:solidFill>
          <a:ln w="3175"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sychravý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1" name="Vývojový diagram: postup 20"/>
          <p:cNvSpPr/>
          <p:nvPr/>
        </p:nvSpPr>
        <p:spPr>
          <a:xfrm>
            <a:off x="2344136" y="2204864"/>
            <a:ext cx="514074" cy="1435616"/>
          </a:xfrm>
          <a:prstGeom prst="flowChartProcess">
            <a:avLst/>
          </a:prstGeom>
          <a:solidFill>
            <a:srgbClr val="FF0000"/>
          </a:solidFill>
          <a:ln w="3175"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sýr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2" name="Vývojový diagram: postup 21"/>
          <p:cNvSpPr/>
          <p:nvPr/>
        </p:nvSpPr>
        <p:spPr>
          <a:xfrm>
            <a:off x="1688863" y="2132856"/>
            <a:ext cx="514074" cy="1435616"/>
          </a:xfrm>
          <a:prstGeom prst="flowChartProcess">
            <a:avLst/>
          </a:prstGeom>
          <a:solidFill>
            <a:srgbClr val="FFFF00"/>
          </a:solidFill>
          <a:ln w="3175"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sytý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4" name="Vývojový diagram: postup 23"/>
          <p:cNvSpPr/>
          <p:nvPr/>
        </p:nvSpPr>
        <p:spPr>
          <a:xfrm>
            <a:off x="4309955" y="2276872"/>
            <a:ext cx="514074" cy="1435616"/>
          </a:xfrm>
          <a:prstGeom prst="flowChartProcess">
            <a:avLst/>
          </a:prstGeom>
          <a:solidFill>
            <a:schemeClr val="tx2">
              <a:lumMod val="60000"/>
              <a:lumOff val="40000"/>
            </a:schemeClr>
          </a:solidFill>
          <a:ln w="3175"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usychat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5" name="Vývojový diagram: postup 24"/>
          <p:cNvSpPr/>
          <p:nvPr/>
        </p:nvSpPr>
        <p:spPr>
          <a:xfrm>
            <a:off x="4965228" y="2276872"/>
            <a:ext cx="514074" cy="1435616"/>
          </a:xfrm>
          <a:prstGeom prst="flowChartProcess">
            <a:avLst/>
          </a:prstGeom>
          <a:solidFill>
            <a:srgbClr val="7030A0"/>
          </a:solidFill>
          <a:ln w="3175"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sýkora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6" name="Vývojový diagram: postup 25"/>
          <p:cNvSpPr/>
          <p:nvPr/>
        </p:nvSpPr>
        <p:spPr>
          <a:xfrm>
            <a:off x="5620501" y="2204864"/>
            <a:ext cx="514074" cy="1435616"/>
          </a:xfrm>
          <a:prstGeom prst="flowChartProcess">
            <a:avLst/>
          </a:prstGeom>
          <a:solidFill>
            <a:schemeClr val="accent2"/>
          </a:solidFill>
          <a:ln w="3175"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sýček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7" name="Vývojový diagram: postup 26"/>
          <p:cNvSpPr/>
          <p:nvPr/>
        </p:nvSpPr>
        <p:spPr>
          <a:xfrm>
            <a:off x="6275774" y="2204864"/>
            <a:ext cx="514074" cy="1435616"/>
          </a:xfrm>
          <a:prstGeom prst="flowChartProcess">
            <a:avLst/>
          </a:prstGeom>
          <a:solidFill>
            <a:srgbClr val="00B0F0"/>
          </a:solidFill>
          <a:ln w="3175"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sysel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8" name="Vývojový diagram: postup 27"/>
          <p:cNvSpPr/>
          <p:nvPr/>
        </p:nvSpPr>
        <p:spPr>
          <a:xfrm>
            <a:off x="6931047" y="2132856"/>
            <a:ext cx="514074" cy="1435616"/>
          </a:xfrm>
          <a:prstGeom prst="flowChartProcess">
            <a:avLst/>
          </a:prstGeom>
          <a:solidFill>
            <a:schemeClr val="accent6">
              <a:lumMod val="75000"/>
            </a:schemeClr>
          </a:solidFill>
          <a:ln w="3175"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syčet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9" name="Vývojový diagram: děrná páska 28"/>
          <p:cNvSpPr/>
          <p:nvPr/>
        </p:nvSpPr>
        <p:spPr>
          <a:xfrm>
            <a:off x="2257308" y="5877272"/>
            <a:ext cx="1421307" cy="678537"/>
          </a:xfrm>
          <a:prstGeom prst="flowChartPunchedTape">
            <a:avLst/>
          </a:prstGeom>
          <a:solidFill>
            <a:schemeClr val="accent3">
              <a:lumMod val="75000"/>
            </a:schemeClr>
          </a:solidFill>
          <a:ln w="3175"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sychravý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0" name="Vývojový diagram: děrná páska 29"/>
          <p:cNvSpPr/>
          <p:nvPr/>
        </p:nvSpPr>
        <p:spPr>
          <a:xfrm rot="742868">
            <a:off x="322940" y="5733723"/>
            <a:ext cx="1421307" cy="678537"/>
          </a:xfrm>
          <a:prstGeom prst="flowChartPunchedTape">
            <a:avLst/>
          </a:prstGeom>
          <a:solidFill>
            <a:srgbClr val="FFFF00"/>
          </a:solidFill>
          <a:ln w="3175"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sytý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1" name="Vývojový diagram: děrná páska 30"/>
          <p:cNvSpPr/>
          <p:nvPr/>
        </p:nvSpPr>
        <p:spPr>
          <a:xfrm rot="3063778">
            <a:off x="3150829" y="4772012"/>
            <a:ext cx="1421307" cy="678537"/>
          </a:xfrm>
          <a:prstGeom prst="flowChartPunchedTape">
            <a:avLst/>
          </a:prstGeom>
          <a:ln w="3175"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usychat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2" name="Vývojový diagram: děrná páska 31"/>
          <p:cNvSpPr/>
          <p:nvPr/>
        </p:nvSpPr>
        <p:spPr>
          <a:xfrm rot="16200000">
            <a:off x="4314166" y="4542778"/>
            <a:ext cx="1421307" cy="678537"/>
          </a:xfrm>
          <a:prstGeom prst="flowChartPunchedTape">
            <a:avLst/>
          </a:prstGeom>
          <a:solidFill>
            <a:srgbClr val="00B050"/>
          </a:solidFill>
          <a:ln w="3175"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syn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3" name="Vývojový diagram: děrná páska 32"/>
          <p:cNvSpPr/>
          <p:nvPr/>
        </p:nvSpPr>
        <p:spPr>
          <a:xfrm rot="20481909">
            <a:off x="4231669" y="5853538"/>
            <a:ext cx="1421307" cy="678537"/>
          </a:xfrm>
          <a:prstGeom prst="flowChartPunchedTape">
            <a:avLst/>
          </a:prstGeom>
          <a:solidFill>
            <a:schemeClr val="bg1">
              <a:lumMod val="50000"/>
            </a:schemeClr>
          </a:solidFill>
          <a:ln w="3175"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sypat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4" name="Vývojový diagram: děrná páska 33"/>
          <p:cNvSpPr/>
          <p:nvPr/>
        </p:nvSpPr>
        <p:spPr>
          <a:xfrm>
            <a:off x="5814989" y="4542777"/>
            <a:ext cx="1421307" cy="678537"/>
          </a:xfrm>
          <a:prstGeom prst="flowChartPunchedTape">
            <a:avLst/>
          </a:prstGeom>
          <a:solidFill>
            <a:schemeClr val="tx2">
              <a:lumMod val="40000"/>
              <a:lumOff val="60000"/>
            </a:schemeClr>
          </a:solidFill>
          <a:ln w="3175"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syrový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5" name="Vývojový diagram: děrná páska 34"/>
          <p:cNvSpPr/>
          <p:nvPr/>
        </p:nvSpPr>
        <p:spPr>
          <a:xfrm rot="18371945">
            <a:off x="5760148" y="5624061"/>
            <a:ext cx="1421307" cy="678537"/>
          </a:xfrm>
          <a:prstGeom prst="flowChartPunchedTape">
            <a:avLst/>
          </a:prstGeom>
          <a:solidFill>
            <a:srgbClr val="FF0000"/>
          </a:solidFill>
          <a:ln w="3175"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sýr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6" name="Vývojový diagram: děrná páska 35"/>
          <p:cNvSpPr/>
          <p:nvPr/>
        </p:nvSpPr>
        <p:spPr>
          <a:xfrm rot="3109017">
            <a:off x="7331823" y="4552929"/>
            <a:ext cx="1421307" cy="678537"/>
          </a:xfrm>
          <a:prstGeom prst="flowChartPunchedTape">
            <a:avLst/>
          </a:prstGeom>
          <a:solidFill>
            <a:schemeClr val="accent2"/>
          </a:solidFill>
          <a:ln w="3175"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sýček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7" name="Vývojový diagram: děrná páska 36"/>
          <p:cNvSpPr/>
          <p:nvPr/>
        </p:nvSpPr>
        <p:spPr>
          <a:xfrm>
            <a:off x="7255149" y="5846807"/>
            <a:ext cx="1421307" cy="678537"/>
          </a:xfrm>
          <a:prstGeom prst="flowChartPunchedTape">
            <a:avLst/>
          </a:prstGeom>
          <a:solidFill>
            <a:schemeClr val="accent6">
              <a:lumMod val="75000"/>
            </a:schemeClr>
          </a:solidFill>
          <a:ln w="3175"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syčet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" name="Vývojový diagram: postup 3"/>
          <p:cNvSpPr/>
          <p:nvPr/>
        </p:nvSpPr>
        <p:spPr>
          <a:xfrm>
            <a:off x="7586318" y="2060848"/>
            <a:ext cx="514074" cy="1435616"/>
          </a:xfrm>
          <a:prstGeom prst="flowChartProcess">
            <a:avLst/>
          </a:prstGeom>
          <a:solidFill>
            <a:schemeClr val="bg1">
              <a:lumMod val="50000"/>
            </a:schemeClr>
          </a:solidFill>
          <a:ln w="3175"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sypat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38" name="Obrázek 3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990" y="260648"/>
            <a:ext cx="1199714" cy="1199714"/>
          </a:xfrm>
          <a:prstGeom prst="ellipse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6702" y="260648"/>
            <a:ext cx="1199714" cy="1199714"/>
          </a:xfrm>
          <a:prstGeom prst="ellipse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563888" y="1268760"/>
            <a:ext cx="19062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</a:rPr>
              <a:t>(klikni na ručník)</a:t>
            </a:r>
            <a:endParaRPr lang="cs-CZ" sz="2000" dirty="0">
              <a:solidFill>
                <a:prstClr val="black"/>
              </a:solidFill>
            </a:endParaRPr>
          </a:p>
        </p:txBody>
      </p:sp>
      <p:grpSp>
        <p:nvGrpSpPr>
          <p:cNvPr id="41" name="Skupina 40"/>
          <p:cNvGrpSpPr/>
          <p:nvPr/>
        </p:nvGrpSpPr>
        <p:grpSpPr>
          <a:xfrm>
            <a:off x="2675115" y="4004650"/>
            <a:ext cx="4932892" cy="2853350"/>
            <a:chOff x="2675115" y="4004650"/>
            <a:chExt cx="4932892" cy="2853350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0" r="100000">
                          <a14:foregroundMark x1="17231" y1="44308" x2="17231" y2="44308"/>
                          <a14:foregroundMark x1="15077" y1="45538" x2="14154" y2="48923"/>
                          <a14:foregroundMark x1="32308" y1="23385" x2="38462" y2="21538"/>
                          <a14:foregroundMark x1="40615" y1="39692" x2="44000" y2="36615"/>
                          <a14:foregroundMark x1="29846" y1="63077" x2="32308" y2="81846"/>
                          <a14:foregroundMark x1="32615" y1="77538" x2="39385" y2="62769"/>
                          <a14:foregroundMark x1="60308" y1="60615" x2="71077" y2="55077"/>
                          <a14:foregroundMark x1="67385" y1="56308" x2="67077" y2="49538"/>
                          <a14:foregroundMark x1="69538" y1="48000" x2="94154" y2="35077"/>
                          <a14:foregroundMark x1="44000" y1="70769" x2="46769" y2="636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75115" y="4004650"/>
              <a:ext cx="2853350" cy="2853350"/>
            </a:xfrm>
            <a:prstGeom prst="roundRect">
              <a:avLst>
                <a:gd name="adj" fmla="val 29082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0" name="TextovéPole 39"/>
            <p:cNvSpPr txBox="1"/>
            <p:nvPr/>
          </p:nvSpPr>
          <p:spPr>
            <a:xfrm rot="20266243">
              <a:off x="4470930" y="4020668"/>
              <a:ext cx="313707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1F497D">
                      <a:lumMod val="50000"/>
                    </a:srgbClr>
                  </a:solidFill>
                </a:rPr>
                <a:t>A po práci zábava!!!</a:t>
              </a:r>
              <a:endParaRPr lang="cs-CZ" sz="2800" b="1" dirty="0">
                <a:solidFill>
                  <a:srgbClr val="1F497D">
                    <a:lumMod val="50000"/>
                  </a:srgb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079898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75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75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75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000"/>
                            </p:stCondLst>
                            <p:childTnLst>
                              <p:par>
                                <p:cTn id="7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000"/>
                            </p:stCondLst>
                            <p:childTnLst>
                              <p:par>
                                <p:cTn id="8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1000"/>
                            </p:stCondLst>
                            <p:childTnLst>
                              <p:par>
                                <p:cTn id="10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1000"/>
                            </p:stCondLst>
                            <p:childTnLst>
                              <p:par>
                                <p:cTn id="1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2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1000"/>
                            </p:stCondLst>
                            <p:childTnLst>
                              <p:par>
                                <p:cTn id="14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2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1000"/>
                            </p:stCondLst>
                            <p:childTnLst>
                              <p:par>
                                <p:cTn id="15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4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0" fill="hold">
                            <p:stCondLst>
                              <p:cond delay="1000"/>
                            </p:stCondLst>
                            <p:childTnLst>
                              <p:par>
                                <p:cTn id="17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3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2" grpId="0" animBg="1"/>
      <p:bldP spid="15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67544" y="4149080"/>
            <a:ext cx="8208912" cy="2736304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812660" y="1459560"/>
            <a:ext cx="6927692" cy="2498719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" name="Skupina 13"/>
          <p:cNvGrpSpPr/>
          <p:nvPr/>
        </p:nvGrpSpPr>
        <p:grpSpPr>
          <a:xfrm rot="20913627">
            <a:off x="1015288" y="2484848"/>
            <a:ext cx="1450441" cy="792088"/>
            <a:chOff x="2439972" y="2031972"/>
            <a:chExt cx="1450441" cy="79208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2439972" y="2031972"/>
              <a:ext cx="1450441" cy="79208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2856330" y="2152779"/>
              <a:ext cx="54617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sýr</a:t>
              </a:r>
              <a:endParaRPr lang="cs-CZ" sz="2400" dirty="0"/>
            </a:p>
          </p:txBody>
        </p:sp>
      </p:grpSp>
      <p:grpSp>
        <p:nvGrpSpPr>
          <p:cNvPr id="5" name="Skupina 4"/>
          <p:cNvGrpSpPr/>
          <p:nvPr/>
        </p:nvGrpSpPr>
        <p:grpSpPr>
          <a:xfrm rot="21210956">
            <a:off x="2673887" y="1505292"/>
            <a:ext cx="2232248" cy="792088"/>
            <a:chOff x="2187215" y="1991805"/>
            <a:chExt cx="2232248" cy="792088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2187215" y="1991805"/>
              <a:ext cx="2232248" cy="79208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2664615" y="2135822"/>
              <a:ext cx="12507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sychravý</a:t>
              </a:r>
              <a:endParaRPr lang="cs-CZ" sz="2400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1553240" y="1907736"/>
            <a:ext cx="1841550" cy="792088"/>
            <a:chOff x="2728281" y="2055200"/>
            <a:chExt cx="1841550" cy="792088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 rot="901313">
              <a:off x="2728281" y="2055200"/>
              <a:ext cx="1841550" cy="79208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 rot="901313">
              <a:off x="3190096" y="2199216"/>
              <a:ext cx="97834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sýkora</a:t>
              </a:r>
              <a:endParaRPr lang="cs-CZ" sz="2400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rot="20046579">
            <a:off x="1906357" y="2627742"/>
            <a:ext cx="1832373" cy="792088"/>
            <a:chOff x="2373148" y="1916832"/>
            <a:chExt cx="1832373" cy="79208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2373148" y="1916832"/>
              <a:ext cx="1832373" cy="79208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2874603" y="2060850"/>
              <a:ext cx="84786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sypat</a:t>
              </a:r>
              <a:endParaRPr lang="cs-CZ" sz="2400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457863" y="3209528"/>
            <a:ext cx="1963975" cy="792088"/>
            <a:chOff x="2195736" y="1916832"/>
            <a:chExt cx="1963975" cy="79208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2195736" y="1916832"/>
              <a:ext cx="1963975" cy="79208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2673136" y="2060848"/>
              <a:ext cx="98251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syrový</a:t>
              </a:r>
              <a:endParaRPr lang="cs-CZ" sz="2400" dirty="0"/>
            </a:p>
          </p:txBody>
        </p:sp>
      </p:grpSp>
      <p:grpSp>
        <p:nvGrpSpPr>
          <p:cNvPr id="20" name="Skupina 19"/>
          <p:cNvGrpSpPr/>
          <p:nvPr/>
        </p:nvGrpSpPr>
        <p:grpSpPr>
          <a:xfrm rot="1554619">
            <a:off x="3846156" y="3103816"/>
            <a:ext cx="1670593" cy="792088"/>
            <a:chOff x="2713466" y="1986823"/>
            <a:chExt cx="1670593" cy="792088"/>
          </a:xfrm>
        </p:grpSpPr>
        <p:pic>
          <p:nvPicPr>
            <p:cNvPr id="21" name="Picture 3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2713466" y="1986823"/>
              <a:ext cx="1670593" cy="79208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3180884" y="2130837"/>
              <a:ext cx="78053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sysel</a:t>
              </a:r>
              <a:endParaRPr lang="cs-CZ" sz="2400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3147037" y="2132856"/>
            <a:ext cx="1738725" cy="720080"/>
            <a:chOff x="2139678" y="2064296"/>
            <a:chExt cx="1738725" cy="720080"/>
          </a:xfrm>
        </p:grpSpPr>
        <p:pic>
          <p:nvPicPr>
            <p:cNvPr id="24" name="Picture 3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2139678" y="2064296"/>
              <a:ext cx="1738725" cy="720080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2643734" y="2178695"/>
              <a:ext cx="60067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syn</a:t>
              </a:r>
              <a:endParaRPr lang="cs-CZ" sz="2400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330071" y="2489448"/>
            <a:ext cx="2232248" cy="792088"/>
            <a:chOff x="2195736" y="1916832"/>
            <a:chExt cx="2232248" cy="792088"/>
          </a:xfrm>
        </p:grpSpPr>
        <p:pic>
          <p:nvPicPr>
            <p:cNvPr id="27" name="Picture 3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2195736" y="1916832"/>
              <a:ext cx="2232248" cy="79208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>
              <a:off x="2745144" y="2060848"/>
              <a:ext cx="123041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usychat</a:t>
              </a:r>
              <a:endParaRPr lang="cs-CZ" sz="2400" dirty="0"/>
            </a:p>
          </p:txBody>
        </p:sp>
      </p:grpSp>
      <p:grpSp>
        <p:nvGrpSpPr>
          <p:cNvPr id="29" name="Skupina 28"/>
          <p:cNvGrpSpPr/>
          <p:nvPr/>
        </p:nvGrpSpPr>
        <p:grpSpPr>
          <a:xfrm rot="20496521">
            <a:off x="5516300" y="3019826"/>
            <a:ext cx="1606949" cy="792088"/>
            <a:chOff x="2514099" y="1916832"/>
            <a:chExt cx="1606949" cy="792088"/>
          </a:xfrm>
        </p:grpSpPr>
        <p:pic>
          <p:nvPicPr>
            <p:cNvPr id="30" name="Picture 3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2514099" y="1916832"/>
              <a:ext cx="1606949" cy="79208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2957379" y="2060848"/>
              <a:ext cx="68230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sytý</a:t>
              </a:r>
              <a:endParaRPr lang="cs-CZ" sz="2400" dirty="0"/>
            </a:p>
          </p:txBody>
        </p:sp>
      </p:grpSp>
      <p:grpSp>
        <p:nvGrpSpPr>
          <p:cNvPr id="32" name="Skupina 31"/>
          <p:cNvGrpSpPr/>
          <p:nvPr/>
        </p:nvGrpSpPr>
        <p:grpSpPr>
          <a:xfrm rot="822022">
            <a:off x="4644209" y="1568300"/>
            <a:ext cx="1822147" cy="792088"/>
            <a:chOff x="2383823" y="1972338"/>
            <a:chExt cx="1822147" cy="792088"/>
          </a:xfrm>
        </p:grpSpPr>
        <p:pic>
          <p:nvPicPr>
            <p:cNvPr id="33" name="Picture 3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2383823" y="1972338"/>
              <a:ext cx="1822147" cy="79208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4" name="TextovéPole 33"/>
            <p:cNvSpPr txBox="1"/>
            <p:nvPr/>
          </p:nvSpPr>
          <p:spPr>
            <a:xfrm>
              <a:off x="2883035" y="2116354"/>
              <a:ext cx="85805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sýček</a:t>
              </a:r>
              <a:endParaRPr lang="cs-CZ" sz="2400" dirty="0"/>
            </a:p>
          </p:txBody>
        </p:sp>
      </p:grpSp>
      <p:grpSp>
        <p:nvGrpSpPr>
          <p:cNvPr id="35" name="Skupina 34"/>
          <p:cNvGrpSpPr/>
          <p:nvPr/>
        </p:nvGrpSpPr>
        <p:grpSpPr>
          <a:xfrm rot="181551">
            <a:off x="5898649" y="2112215"/>
            <a:ext cx="1658388" cy="792088"/>
            <a:chOff x="2415418" y="1916832"/>
            <a:chExt cx="1658388" cy="792088"/>
          </a:xfrm>
        </p:grpSpPr>
        <p:pic>
          <p:nvPicPr>
            <p:cNvPr id="36" name="Picture 3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2415418" y="1916832"/>
              <a:ext cx="1658388" cy="79208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7" name="TextovéPole 36"/>
            <p:cNvSpPr txBox="1"/>
            <p:nvPr/>
          </p:nvSpPr>
          <p:spPr>
            <a:xfrm>
              <a:off x="2888773" y="2060848"/>
              <a:ext cx="81952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syčet</a:t>
              </a:r>
              <a:endParaRPr lang="cs-CZ" sz="2400" dirty="0"/>
            </a:p>
          </p:txBody>
        </p:sp>
      </p:grpSp>
      <p:grpSp>
        <p:nvGrpSpPr>
          <p:cNvPr id="66" name="Skupina 65"/>
          <p:cNvGrpSpPr/>
          <p:nvPr/>
        </p:nvGrpSpPr>
        <p:grpSpPr>
          <a:xfrm rot="20743139">
            <a:off x="961997" y="4337909"/>
            <a:ext cx="1386433" cy="679648"/>
            <a:chOff x="1072512" y="4378448"/>
            <a:chExt cx="1386433" cy="679648"/>
          </a:xfrm>
        </p:grpSpPr>
        <p:pic>
          <p:nvPicPr>
            <p:cNvPr id="44" name="Picture 3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1072512" y="4378448"/>
              <a:ext cx="1386433" cy="67964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5" name="TextovéPole 44"/>
            <p:cNvSpPr txBox="1"/>
            <p:nvPr/>
          </p:nvSpPr>
          <p:spPr>
            <a:xfrm>
              <a:off x="1475656" y="4479503"/>
              <a:ext cx="61206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2400" dirty="0"/>
            </a:p>
          </p:txBody>
        </p:sp>
      </p:grpSp>
      <p:grpSp>
        <p:nvGrpSpPr>
          <p:cNvPr id="43" name="Skupina 42"/>
          <p:cNvGrpSpPr/>
          <p:nvPr/>
        </p:nvGrpSpPr>
        <p:grpSpPr>
          <a:xfrm rot="681161">
            <a:off x="6367020" y="4377324"/>
            <a:ext cx="2108082" cy="792088"/>
            <a:chOff x="6139073" y="4367062"/>
            <a:chExt cx="2108082" cy="792088"/>
          </a:xfrm>
        </p:grpSpPr>
        <p:pic>
          <p:nvPicPr>
            <p:cNvPr id="62" name="Picture 3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6139073" y="4367062"/>
              <a:ext cx="2108082" cy="79208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3" name="TextovéPole 62"/>
            <p:cNvSpPr txBox="1"/>
            <p:nvPr/>
          </p:nvSpPr>
          <p:spPr>
            <a:xfrm>
              <a:off x="7121256" y="4479503"/>
              <a:ext cx="18473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cs-CZ" sz="2400" dirty="0"/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827584" y="5121188"/>
            <a:ext cx="2232248" cy="792088"/>
            <a:chOff x="3923928" y="4375447"/>
            <a:chExt cx="2232248" cy="792088"/>
          </a:xfrm>
        </p:grpSpPr>
        <p:pic>
          <p:nvPicPr>
            <p:cNvPr id="64" name="Picture 3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3923928" y="4375447"/>
              <a:ext cx="2232248" cy="79208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5" name="TextovéPole 64"/>
            <p:cNvSpPr txBox="1"/>
            <p:nvPr/>
          </p:nvSpPr>
          <p:spPr>
            <a:xfrm>
              <a:off x="4401328" y="4483459"/>
              <a:ext cx="18473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cs-CZ" sz="2400" dirty="0"/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4572000" y="4261520"/>
            <a:ext cx="1366237" cy="679648"/>
            <a:chOff x="1084354" y="4405536"/>
            <a:chExt cx="1366237" cy="679648"/>
          </a:xfrm>
        </p:grpSpPr>
        <p:pic>
          <p:nvPicPr>
            <p:cNvPr id="70" name="Picture 3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1084354" y="4405536"/>
              <a:ext cx="1366237" cy="67964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1" name="TextovéPole 70"/>
            <p:cNvSpPr txBox="1"/>
            <p:nvPr/>
          </p:nvSpPr>
          <p:spPr>
            <a:xfrm>
              <a:off x="1475656" y="4479503"/>
              <a:ext cx="61206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2400" dirty="0"/>
            </a:p>
          </p:txBody>
        </p:sp>
      </p:grpSp>
      <p:grpSp>
        <p:nvGrpSpPr>
          <p:cNvPr id="72" name="Skupina 71"/>
          <p:cNvGrpSpPr/>
          <p:nvPr/>
        </p:nvGrpSpPr>
        <p:grpSpPr>
          <a:xfrm>
            <a:off x="2765215" y="4293096"/>
            <a:ext cx="1329909" cy="679648"/>
            <a:chOff x="1182864" y="4405536"/>
            <a:chExt cx="1329909" cy="679648"/>
          </a:xfrm>
        </p:grpSpPr>
        <p:pic>
          <p:nvPicPr>
            <p:cNvPr id="73" name="Picture 3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1182864" y="4405536"/>
              <a:ext cx="1329909" cy="67964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4" name="TextovéPole 73"/>
            <p:cNvSpPr txBox="1"/>
            <p:nvPr/>
          </p:nvSpPr>
          <p:spPr>
            <a:xfrm>
              <a:off x="1475655" y="4479503"/>
              <a:ext cx="82991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2400" dirty="0"/>
            </a:p>
          </p:txBody>
        </p:sp>
      </p:grpSp>
      <p:grpSp>
        <p:nvGrpSpPr>
          <p:cNvPr id="75" name="Skupina 74"/>
          <p:cNvGrpSpPr/>
          <p:nvPr/>
        </p:nvGrpSpPr>
        <p:grpSpPr>
          <a:xfrm>
            <a:off x="3462072" y="5139394"/>
            <a:ext cx="2232248" cy="792088"/>
            <a:chOff x="3923928" y="4375447"/>
            <a:chExt cx="2232248" cy="792088"/>
          </a:xfrm>
        </p:grpSpPr>
        <p:pic>
          <p:nvPicPr>
            <p:cNvPr id="76" name="Picture 3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3923928" y="4375447"/>
              <a:ext cx="2232248" cy="79208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7" name="TextovéPole 76"/>
            <p:cNvSpPr txBox="1"/>
            <p:nvPr/>
          </p:nvSpPr>
          <p:spPr>
            <a:xfrm>
              <a:off x="4433122" y="4532275"/>
              <a:ext cx="18473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cs-CZ" sz="2400" dirty="0"/>
            </a:p>
          </p:txBody>
        </p:sp>
      </p:grpSp>
      <p:grpSp>
        <p:nvGrpSpPr>
          <p:cNvPr id="78" name="Skupina 77"/>
          <p:cNvGrpSpPr/>
          <p:nvPr/>
        </p:nvGrpSpPr>
        <p:grpSpPr>
          <a:xfrm>
            <a:off x="6084168" y="5229200"/>
            <a:ext cx="2108605" cy="792088"/>
            <a:chOff x="3923928" y="4375447"/>
            <a:chExt cx="2108605" cy="792088"/>
          </a:xfrm>
        </p:grpSpPr>
        <p:pic>
          <p:nvPicPr>
            <p:cNvPr id="79" name="Picture 3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3923928" y="4375447"/>
              <a:ext cx="2108605" cy="79208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80" name="TextovéPole 79"/>
            <p:cNvSpPr txBox="1"/>
            <p:nvPr/>
          </p:nvSpPr>
          <p:spPr>
            <a:xfrm>
              <a:off x="4529759" y="4532275"/>
              <a:ext cx="18473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cs-CZ" sz="2400" dirty="0"/>
            </a:p>
          </p:txBody>
        </p:sp>
      </p:grpSp>
      <p:grpSp>
        <p:nvGrpSpPr>
          <p:cNvPr id="81" name="Skupina 80"/>
          <p:cNvGrpSpPr/>
          <p:nvPr/>
        </p:nvGrpSpPr>
        <p:grpSpPr>
          <a:xfrm rot="801258">
            <a:off x="836638" y="6073250"/>
            <a:ext cx="1669094" cy="679648"/>
            <a:chOff x="1071444" y="4405535"/>
            <a:chExt cx="1669094" cy="679648"/>
          </a:xfrm>
        </p:grpSpPr>
        <p:pic>
          <p:nvPicPr>
            <p:cNvPr id="82" name="Picture 3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1071444" y="4405535"/>
              <a:ext cx="1669094" cy="67964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83" name="TextovéPole 82"/>
            <p:cNvSpPr txBox="1"/>
            <p:nvPr/>
          </p:nvSpPr>
          <p:spPr>
            <a:xfrm>
              <a:off x="1475655" y="4479504"/>
              <a:ext cx="88461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2400" dirty="0"/>
            </a:p>
          </p:txBody>
        </p:sp>
      </p:grpSp>
      <p:grpSp>
        <p:nvGrpSpPr>
          <p:cNvPr id="84" name="Skupina 83"/>
          <p:cNvGrpSpPr/>
          <p:nvPr/>
        </p:nvGrpSpPr>
        <p:grpSpPr>
          <a:xfrm>
            <a:off x="2898604" y="6124189"/>
            <a:ext cx="1636272" cy="679648"/>
            <a:chOff x="1098404" y="4395997"/>
            <a:chExt cx="1636272" cy="679648"/>
          </a:xfrm>
        </p:grpSpPr>
        <p:pic>
          <p:nvPicPr>
            <p:cNvPr id="85" name="Picture 3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1098404" y="4395997"/>
              <a:ext cx="1636272" cy="67964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86" name="TextovéPole 85"/>
            <p:cNvSpPr txBox="1"/>
            <p:nvPr/>
          </p:nvSpPr>
          <p:spPr>
            <a:xfrm>
              <a:off x="1475655" y="4479503"/>
              <a:ext cx="81926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2400" dirty="0"/>
            </a:p>
          </p:txBody>
        </p:sp>
      </p:grpSp>
      <p:grpSp>
        <p:nvGrpSpPr>
          <p:cNvPr id="87" name="Skupina 86"/>
          <p:cNvGrpSpPr/>
          <p:nvPr/>
        </p:nvGrpSpPr>
        <p:grpSpPr>
          <a:xfrm>
            <a:off x="4669042" y="6133728"/>
            <a:ext cx="1631150" cy="679648"/>
            <a:chOff x="1109388" y="4405536"/>
            <a:chExt cx="1631150" cy="679648"/>
          </a:xfrm>
        </p:grpSpPr>
        <p:pic>
          <p:nvPicPr>
            <p:cNvPr id="88" name="Picture 3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1109388" y="4405536"/>
              <a:ext cx="1631150" cy="67964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89" name="TextovéPole 88"/>
            <p:cNvSpPr txBox="1"/>
            <p:nvPr/>
          </p:nvSpPr>
          <p:spPr>
            <a:xfrm>
              <a:off x="1475655" y="4479503"/>
              <a:ext cx="88651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2400" dirty="0"/>
            </a:p>
          </p:txBody>
        </p:sp>
      </p:grpSp>
      <p:grpSp>
        <p:nvGrpSpPr>
          <p:cNvPr id="90" name="Skupina 89"/>
          <p:cNvGrpSpPr/>
          <p:nvPr/>
        </p:nvGrpSpPr>
        <p:grpSpPr>
          <a:xfrm rot="20969819">
            <a:off x="6428343" y="6133728"/>
            <a:ext cx="1768938" cy="679648"/>
            <a:chOff x="971600" y="4405536"/>
            <a:chExt cx="1768938" cy="679648"/>
          </a:xfrm>
        </p:grpSpPr>
        <p:pic>
          <p:nvPicPr>
            <p:cNvPr id="91" name="Picture 3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02" t="15451" b="14770"/>
            <a:stretch/>
          </p:blipFill>
          <p:spPr bwMode="auto">
            <a:xfrm>
              <a:off x="971600" y="4405536"/>
              <a:ext cx="1768938" cy="679648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92" name="TextovéPole 91"/>
            <p:cNvSpPr txBox="1"/>
            <p:nvPr/>
          </p:nvSpPr>
          <p:spPr>
            <a:xfrm>
              <a:off x="1475656" y="4479503"/>
              <a:ext cx="85758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2400" dirty="0"/>
            </a:p>
          </p:txBody>
        </p:sp>
      </p:grpSp>
      <p:sp>
        <p:nvSpPr>
          <p:cNvPr id="67" name="TextovéPole 66"/>
          <p:cNvSpPr txBox="1"/>
          <p:nvPr/>
        </p:nvSpPr>
        <p:spPr>
          <a:xfrm>
            <a:off x="2346487" y="260648"/>
            <a:ext cx="44510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Vylov ryby podle řady 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22665" y="694437"/>
            <a:ext cx="42986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vyjmenovaných slov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18135" y="44624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2876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Kosoúhelník 16"/>
          <p:cNvSpPr/>
          <p:nvPr/>
        </p:nvSpPr>
        <p:spPr>
          <a:xfrm>
            <a:off x="251520" y="3861048"/>
            <a:ext cx="8712968" cy="936104"/>
          </a:xfrm>
          <a:prstGeom prst="parallelogram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8316416" y="1628800"/>
            <a:ext cx="288032" cy="2880320"/>
          </a:xfrm>
          <a:prstGeom prst="cube">
            <a:avLst/>
          </a:prstGeom>
          <a:noFill/>
          <a:ln>
            <a:solidFill>
              <a:schemeClr val="bg2">
                <a:lumMod val="2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539552" y="1628800"/>
            <a:ext cx="288032" cy="2880320"/>
          </a:xfrm>
          <a:prstGeom prst="cube">
            <a:avLst/>
          </a:prstGeom>
          <a:noFill/>
          <a:ln>
            <a:solidFill>
              <a:schemeClr val="bg2">
                <a:lumMod val="2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Vývojový diagram: děrná páska 1"/>
          <p:cNvSpPr/>
          <p:nvPr/>
        </p:nvSpPr>
        <p:spPr>
          <a:xfrm rot="18922259">
            <a:off x="284960" y="4457884"/>
            <a:ext cx="1421307" cy="678537"/>
          </a:xfrm>
          <a:prstGeom prst="flowChartPunchedTape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sýkora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blouk 8"/>
          <p:cNvSpPr/>
          <p:nvPr/>
        </p:nvSpPr>
        <p:spPr>
          <a:xfrm flipV="1">
            <a:off x="683568" y="1448780"/>
            <a:ext cx="7704856" cy="828092"/>
          </a:xfrm>
          <a:prstGeom prst="arc">
            <a:avLst>
              <a:gd name="adj1" fmla="val 10808102"/>
              <a:gd name="adj2" fmla="val 0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11560" y="1827007"/>
            <a:ext cx="144016" cy="158316"/>
          </a:xfrm>
          <a:prstGeom prst="ellipse">
            <a:avLst/>
          </a:prstGeom>
          <a:solidFill>
            <a:schemeClr val="tx1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8316416" y="1844824"/>
            <a:ext cx="144016" cy="158316"/>
          </a:xfrm>
          <a:prstGeom prst="ellipse">
            <a:avLst/>
          </a:prstGeom>
          <a:solidFill>
            <a:schemeClr val="tx1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040282" y="332656"/>
            <a:ext cx="50634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Pověs ručníky podle řady </a:t>
            </a:r>
            <a:endParaRPr lang="cs-CZ" sz="3600" b="1" dirty="0"/>
          </a:p>
        </p:txBody>
      </p:sp>
      <p:sp>
        <p:nvSpPr>
          <p:cNvPr id="14" name="Obdélník 13"/>
          <p:cNvSpPr/>
          <p:nvPr/>
        </p:nvSpPr>
        <p:spPr>
          <a:xfrm>
            <a:off x="2500753" y="761554"/>
            <a:ext cx="414249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solidFill>
                  <a:prstClr val="black"/>
                </a:solidFill>
              </a:rPr>
              <a:t>vyjmenovaných slov</a:t>
            </a:r>
            <a:endParaRPr lang="cs-CZ" sz="2000" dirty="0"/>
          </a:p>
        </p:txBody>
      </p:sp>
      <p:sp>
        <p:nvSpPr>
          <p:cNvPr id="15" name="Vývojový diagram: děrná páska 14"/>
          <p:cNvSpPr/>
          <p:nvPr/>
        </p:nvSpPr>
        <p:spPr>
          <a:xfrm rot="20968094">
            <a:off x="1516477" y="4849323"/>
            <a:ext cx="1421307" cy="678537"/>
          </a:xfrm>
          <a:prstGeom prst="flowChartPunchedTape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sysel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8" name="Vývojový diagram: postup 17"/>
          <p:cNvSpPr/>
          <p:nvPr/>
        </p:nvSpPr>
        <p:spPr>
          <a:xfrm>
            <a:off x="1033590" y="2065392"/>
            <a:ext cx="514074" cy="1435616"/>
          </a:xfrm>
          <a:prstGeom prst="flowChartProcess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Vývojový diagram: postup 18"/>
          <p:cNvSpPr/>
          <p:nvPr/>
        </p:nvSpPr>
        <p:spPr>
          <a:xfrm>
            <a:off x="2999409" y="2217792"/>
            <a:ext cx="514074" cy="1435616"/>
          </a:xfrm>
          <a:prstGeom prst="flowChartProcess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0" name="Vývojový diagram: postup 19"/>
          <p:cNvSpPr/>
          <p:nvPr/>
        </p:nvSpPr>
        <p:spPr>
          <a:xfrm>
            <a:off x="3654682" y="2276872"/>
            <a:ext cx="514074" cy="1435616"/>
          </a:xfrm>
          <a:prstGeom prst="flowChartProcess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1" name="Vývojový diagram: postup 20"/>
          <p:cNvSpPr/>
          <p:nvPr/>
        </p:nvSpPr>
        <p:spPr>
          <a:xfrm>
            <a:off x="2344136" y="2204864"/>
            <a:ext cx="514074" cy="1435616"/>
          </a:xfrm>
          <a:prstGeom prst="flowChartProcess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2" name="Vývojový diagram: postup 21"/>
          <p:cNvSpPr/>
          <p:nvPr/>
        </p:nvSpPr>
        <p:spPr>
          <a:xfrm>
            <a:off x="1688863" y="2132856"/>
            <a:ext cx="514074" cy="1435616"/>
          </a:xfrm>
          <a:prstGeom prst="flowChartProcess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4" name="Vývojový diagram: postup 23"/>
          <p:cNvSpPr/>
          <p:nvPr/>
        </p:nvSpPr>
        <p:spPr>
          <a:xfrm>
            <a:off x="4309955" y="2276872"/>
            <a:ext cx="514074" cy="1435616"/>
          </a:xfrm>
          <a:prstGeom prst="flowChartProcess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5" name="Vývojový diagram: postup 24"/>
          <p:cNvSpPr/>
          <p:nvPr/>
        </p:nvSpPr>
        <p:spPr>
          <a:xfrm>
            <a:off x="4965228" y="2276872"/>
            <a:ext cx="514074" cy="1435616"/>
          </a:xfrm>
          <a:prstGeom prst="flowChartProcess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6" name="Vývojový diagram: postup 25"/>
          <p:cNvSpPr/>
          <p:nvPr/>
        </p:nvSpPr>
        <p:spPr>
          <a:xfrm>
            <a:off x="5620501" y="2204864"/>
            <a:ext cx="514074" cy="1435616"/>
          </a:xfrm>
          <a:prstGeom prst="flowChartProcess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7" name="Vývojový diagram: postup 26"/>
          <p:cNvSpPr/>
          <p:nvPr/>
        </p:nvSpPr>
        <p:spPr>
          <a:xfrm>
            <a:off x="6275774" y="2204864"/>
            <a:ext cx="514074" cy="1435616"/>
          </a:xfrm>
          <a:prstGeom prst="flowChartProcess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8" name="Vývojový diagram: postup 27"/>
          <p:cNvSpPr/>
          <p:nvPr/>
        </p:nvSpPr>
        <p:spPr>
          <a:xfrm>
            <a:off x="6931047" y="2132856"/>
            <a:ext cx="514074" cy="1435616"/>
          </a:xfrm>
          <a:prstGeom prst="flowChartProcess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9" name="Vývojový diagram: děrná páska 28"/>
          <p:cNvSpPr/>
          <p:nvPr/>
        </p:nvSpPr>
        <p:spPr>
          <a:xfrm>
            <a:off x="2257308" y="5877272"/>
            <a:ext cx="1421307" cy="678537"/>
          </a:xfrm>
          <a:prstGeom prst="flowChartPunchedTape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sychravý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0" name="Vývojový diagram: děrná páska 29"/>
          <p:cNvSpPr/>
          <p:nvPr/>
        </p:nvSpPr>
        <p:spPr>
          <a:xfrm rot="742868">
            <a:off x="322940" y="5733723"/>
            <a:ext cx="1421307" cy="678537"/>
          </a:xfrm>
          <a:prstGeom prst="flowChartPunchedTape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sytý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1" name="Vývojový diagram: děrná páska 30"/>
          <p:cNvSpPr/>
          <p:nvPr/>
        </p:nvSpPr>
        <p:spPr>
          <a:xfrm rot="3063778">
            <a:off x="3150829" y="4772012"/>
            <a:ext cx="1421307" cy="678537"/>
          </a:xfrm>
          <a:prstGeom prst="flowChartPunchedTape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usychat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2" name="Vývojový diagram: děrná páska 31"/>
          <p:cNvSpPr/>
          <p:nvPr/>
        </p:nvSpPr>
        <p:spPr>
          <a:xfrm rot="16200000">
            <a:off x="4314166" y="4542778"/>
            <a:ext cx="1421307" cy="678537"/>
          </a:xfrm>
          <a:prstGeom prst="flowChartPunchedTape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syn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Vývojový diagram: děrná páska 32"/>
          <p:cNvSpPr/>
          <p:nvPr/>
        </p:nvSpPr>
        <p:spPr>
          <a:xfrm rot="20481909">
            <a:off x="4231669" y="5853538"/>
            <a:ext cx="1421307" cy="678537"/>
          </a:xfrm>
          <a:prstGeom prst="flowChartPunchedTape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sypat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4" name="Vývojový diagram: děrná páska 33"/>
          <p:cNvSpPr/>
          <p:nvPr/>
        </p:nvSpPr>
        <p:spPr>
          <a:xfrm>
            <a:off x="5814989" y="4542777"/>
            <a:ext cx="1421307" cy="678537"/>
          </a:xfrm>
          <a:prstGeom prst="flowChartPunchedTape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syrový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5" name="Vývojový diagram: děrná páska 34"/>
          <p:cNvSpPr/>
          <p:nvPr/>
        </p:nvSpPr>
        <p:spPr>
          <a:xfrm rot="18371945">
            <a:off x="5760148" y="5624061"/>
            <a:ext cx="1421307" cy="678537"/>
          </a:xfrm>
          <a:prstGeom prst="flowChartPunchedTape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sýr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6" name="Vývojový diagram: děrná páska 35"/>
          <p:cNvSpPr/>
          <p:nvPr/>
        </p:nvSpPr>
        <p:spPr>
          <a:xfrm rot="3109017">
            <a:off x="7331823" y="4552929"/>
            <a:ext cx="1421307" cy="678537"/>
          </a:xfrm>
          <a:prstGeom prst="flowChartPunchedTape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sýček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7" name="Vývojový diagram: děrná páska 36"/>
          <p:cNvSpPr/>
          <p:nvPr/>
        </p:nvSpPr>
        <p:spPr>
          <a:xfrm>
            <a:off x="7255149" y="5846807"/>
            <a:ext cx="1421307" cy="678537"/>
          </a:xfrm>
          <a:prstGeom prst="flowChartPunchedTape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syčet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Vývojový diagram: postup 3"/>
          <p:cNvSpPr/>
          <p:nvPr/>
        </p:nvSpPr>
        <p:spPr>
          <a:xfrm>
            <a:off x="7586318" y="2060848"/>
            <a:ext cx="514074" cy="1435616"/>
          </a:xfrm>
          <a:prstGeom prst="flowChartProcess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918135" y="116632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2988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587</TotalTime>
  <Words>498</Words>
  <Application>Microsoft Office PowerPoint</Application>
  <PresentationFormat>Předvádění na obrazovce (4:3)</PresentationFormat>
  <Paragraphs>148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18</vt:i4>
      </vt:variant>
    </vt:vector>
  </HeadingPairs>
  <TitlesOfParts>
    <vt:vector size="22" baseType="lpstr">
      <vt:lpstr>Motiv systému Office</vt:lpstr>
      <vt:lpstr>Kapsle</vt:lpstr>
      <vt:lpstr>1_Motiv systému Office</vt:lpstr>
      <vt:lpstr>2_Motiv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jelinkovi</cp:lastModifiedBy>
  <cp:revision>54</cp:revision>
  <dcterms:created xsi:type="dcterms:W3CDTF">2011-12-06T15:37:43Z</dcterms:created>
  <dcterms:modified xsi:type="dcterms:W3CDTF">2012-04-02T20:18:31Z</dcterms:modified>
</cp:coreProperties>
</file>