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5" r:id="rId4"/>
    <p:sldId id="266" r:id="rId5"/>
    <p:sldId id="267" r:id="rId6"/>
    <p:sldId id="268" r:id="rId7"/>
    <p:sldId id="269" r:id="rId8"/>
    <p:sldId id="270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9A6522-6BF0-43ED-AEA9-952720D4FA77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0906A6-6426-4C68-86BD-049D1DA52C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4552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25D0DC1-D877-4E92-81B4-FC5A47986744}" type="slidenum">
              <a:rPr lang="cs-CZ">
                <a:solidFill>
                  <a:prstClr val="black"/>
                </a:solidFill>
              </a:rPr>
              <a:pPr eaLnBrk="1" hangingPunct="1"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025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156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375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4147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899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18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887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569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5062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002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63659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8B3C2CFE-2DD2-4CAC-8F69-81B61861813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8737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8BF40B-4EE3-447B-8633-0D58CB107E6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370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DFE4C7-89E7-4DF4-87CC-305E09A7739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050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1B2C32-113B-476E-9324-123D0C775A0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637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90355A-07D4-4EED-BD2D-399965BD62B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519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E1A6B-464E-4EB8-AE50-51849E3F6C9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36794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624D6B-EADC-4648-A2EF-17EF16D8F1A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7055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F98C45-7D90-4004-8DD5-863D81CFF03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40790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3B1F3E-1E27-49D0-B26C-8B879388B8E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3565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430FBA-D041-414B-B896-2917A96C570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6570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DBC431-569B-465E-B29F-B60E3B457C6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4656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D7794-7981-4430-91D6-7CF92C9A096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10117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57F77-D04D-4B57-A19B-0A30E59B95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2648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795A0-A88C-46D9-81DB-63578C2814D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24348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7A77D-1E11-4AD6-9AA1-88FF676511E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512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DFEED-BCAC-44B3-A216-4B30F8BC44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90903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D3BC6-62E8-4B14-9631-7BC05425C53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001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9F2DA-9B84-4A91-A398-53CDFB608D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15065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F40DD3-F800-426C-9C86-52CAA0C1AC0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95726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C9DFCB-150B-4D04-BD35-C0B46CC965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2689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0E7AB-D2AF-4DA2-8234-0F8EB997E09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7496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FE520F-1111-456A-B972-97C685F8EF4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905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5F14F-348D-4BE2-8628-DDE6C75B647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F372C2-B5C9-4061-884C-894497B98B0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8681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64DD523-0E21-400F-A670-E10768DF30A8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756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D23794F-CA1D-43A9-A992-875729BD3D97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797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G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G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VY_32_INOVACE_194_ČJ3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Rozlišujeme  - příbuzná slova po S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Rozlišujeme význam slov příbuzných po S ve větách  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539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List </a:t>
            </a:r>
            <a:r>
              <a:rPr lang="cs-CZ" sz="1400" dirty="0" smtClean="0">
                <a:latin typeface="Arial" charset="0"/>
                <a:cs typeface="Arial" charset="0"/>
              </a:rPr>
              <a:t>č.4 slouží k prezentaci a vysvětlení významu stejných slov za pomocí daných vět</a:t>
            </a:r>
            <a:r>
              <a:rPr lang="cs-CZ" sz="1400" dirty="0" smtClean="0">
                <a:latin typeface="Arial" charset="0"/>
                <a:cs typeface="Arial" charset="0"/>
              </a:rPr>
              <a:t>. List </a:t>
            </a:r>
            <a:r>
              <a:rPr lang="cs-CZ" sz="1400" dirty="0" smtClean="0">
                <a:latin typeface="Arial" charset="0"/>
                <a:cs typeface="Arial" charset="0"/>
              </a:rPr>
              <a:t>č. 5 – č. 6 slouží  k procvičení příbuzných slov ve větách, žáci čtou postupně jednotlivé věty a předříkávají, jaké „ i</a:t>
            </a:r>
            <a:r>
              <a:rPr lang="cs-CZ" sz="1400" dirty="0" smtClean="0">
                <a:latin typeface="Arial" charset="0"/>
                <a:cs typeface="Arial" charset="0"/>
              </a:rPr>
              <a:t>, y</a:t>
            </a:r>
            <a:r>
              <a:rPr lang="cs-CZ" sz="1400" dirty="0" smtClean="0">
                <a:latin typeface="Arial" charset="0"/>
                <a:cs typeface="Arial" charset="0"/>
              </a:rPr>
              <a:t>“ tam patří, zdůvodňují svoje rozhodnutí  – následuje kontrola. List č. 7 a č. 8 slouží jako pracovní list pro samostatnou práci.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 význam příbuzných slov a jejich důležitost při doplňování i/y po S.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>
                <a:latin typeface="Arial" charset="0"/>
                <a:cs typeface="Arial" charset="0"/>
              </a:rPr>
              <a:t>Při společném doplňování na interaktivní tabuli žáci téměř neudělali chybu, přemýšleli a správně zdůvodňovali svá rozhodnutí, ovšem při práci v pracovním listě se ukázalo, kdo dával pozor při prezentaci a kdo </a:t>
            </a:r>
            <a:r>
              <a:rPr lang="cs-CZ" sz="1400" dirty="0" smtClean="0">
                <a:latin typeface="Arial" charset="0"/>
                <a:cs typeface="Arial" charset="0"/>
              </a:rPr>
              <a:t>ne, je potřeba ještě docvičit.</a:t>
            </a:r>
            <a:endParaRPr lang="cs-CZ" sz="1400" b="1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6880601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3823" y="885466"/>
            <a:ext cx="77563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prstClr val="black"/>
                </a:solidFill>
              </a:rPr>
              <a:t>VYJMENOVANÁ SLOVA  PO </a:t>
            </a:r>
            <a:r>
              <a:rPr lang="cs-CZ" sz="4800" b="1" dirty="0" smtClean="0">
                <a:solidFill>
                  <a:prstClr val="black"/>
                </a:solidFill>
              </a:rPr>
              <a:t>„S“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79464" y="2204864"/>
            <a:ext cx="658507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ROZLIŠUJEME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48" y="3933056"/>
            <a:ext cx="4536504" cy="2093439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482600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116632"/>
            <a:ext cx="8229600" cy="1296144"/>
          </a:xfrm>
          <a:prstGeom prst="rect">
            <a:avLst/>
          </a:prstGeom>
        </p:spPr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1500" b="1" smtClean="0">
                <a:solidFill>
                  <a:prstClr val="black"/>
                </a:solidFill>
              </a:rPr>
              <a:t>y</a:t>
            </a:r>
            <a:r>
              <a:rPr lang="cs-CZ" sz="8000" b="1" smtClean="0">
                <a:solidFill>
                  <a:prstClr val="black"/>
                </a:solidFill>
              </a:rPr>
              <a:t>  </a:t>
            </a:r>
            <a:r>
              <a:rPr lang="cs-CZ" sz="6600" b="1" smtClean="0">
                <a:solidFill>
                  <a:prstClr val="black"/>
                </a:solidFill>
              </a:rPr>
              <a:t>ne</a:t>
            </a:r>
            <a:r>
              <a:rPr lang="cs-CZ" sz="6600" b="1" smtClean="0">
                <a:solidFill>
                  <a:srgbClr val="FF0000"/>
                </a:solidFill>
              </a:rPr>
              <a:t>bo</a:t>
            </a:r>
            <a:r>
              <a:rPr lang="cs-CZ" sz="11500" b="1" smtClean="0">
                <a:solidFill>
                  <a:prstClr val="black"/>
                </a:solidFill>
              </a:rPr>
              <a:t> </a:t>
            </a:r>
            <a:r>
              <a:rPr lang="cs-CZ" sz="11500" b="1" smtClean="0">
                <a:solidFill>
                  <a:srgbClr val="FF0000"/>
                </a:solidFill>
              </a:rPr>
              <a:t>i</a:t>
            </a:r>
            <a:endParaRPr lang="cs-CZ" sz="115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780928"/>
            <a:ext cx="330943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sýra</a:t>
            </a:r>
            <a:r>
              <a:rPr lang="cs-CZ" sz="2800" dirty="0" smtClean="0">
                <a:solidFill>
                  <a:prstClr val="black"/>
                </a:solidFill>
              </a:rPr>
              <a:t> – mám chuť na 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              kousek sýra,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2780928"/>
            <a:ext cx="404944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síra </a:t>
            </a:r>
            <a:r>
              <a:rPr lang="cs-CZ" sz="2800" dirty="0" smtClean="0">
                <a:solidFill>
                  <a:srgbClr val="FF0000"/>
                </a:solidFill>
              </a:rPr>
              <a:t>– síra je žlutý nerost,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4077072"/>
            <a:ext cx="366985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sytý</a:t>
            </a:r>
            <a:r>
              <a:rPr lang="cs-CZ" sz="2800" dirty="0" smtClean="0">
                <a:solidFill>
                  <a:prstClr val="black"/>
                </a:solidFill>
              </a:rPr>
              <a:t> – jsem sytý, dobře</a:t>
            </a:r>
          </a:p>
          <a:p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        jsem se najedl,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4077072"/>
            <a:ext cx="409240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síti</a:t>
            </a:r>
            <a:r>
              <a:rPr lang="cs-CZ" sz="2800" dirty="0" smtClean="0">
                <a:solidFill>
                  <a:srgbClr val="FF0000"/>
                </a:solidFill>
              </a:rPr>
              <a:t> – leželi jsme v houpací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síti,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5373216"/>
            <a:ext cx="411850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prstClr val="black"/>
                </a:solidFill>
              </a:rPr>
              <a:t>u</a:t>
            </a:r>
            <a:r>
              <a:rPr lang="cs-CZ" sz="3600" b="1" dirty="0" smtClean="0">
                <a:solidFill>
                  <a:prstClr val="black"/>
                </a:solidFill>
              </a:rPr>
              <a:t> syna</a:t>
            </a:r>
            <a:r>
              <a:rPr lang="cs-CZ" sz="2800" dirty="0" smtClean="0">
                <a:solidFill>
                  <a:prstClr val="black"/>
                </a:solidFill>
              </a:rPr>
              <a:t> – byli jsme na</a:t>
            </a:r>
          </a:p>
          <a:p>
            <a:r>
              <a:rPr lang="cs-CZ" sz="2800" dirty="0">
                <a:solidFill>
                  <a:prstClr val="black"/>
                </a:solidFill>
              </a:rPr>
              <a:t> </a:t>
            </a:r>
            <a:r>
              <a:rPr lang="cs-CZ" sz="2800" dirty="0" smtClean="0">
                <a:solidFill>
                  <a:prstClr val="black"/>
                </a:solidFill>
              </a:rPr>
              <a:t>                  návštěvě u syna,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5373216"/>
            <a:ext cx="382393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usíná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– večer u televize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           usíná,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763548"/>
            <a:ext cx="1585332" cy="1585332"/>
          </a:xfrm>
          <a:prstGeom prst="ellipse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5100" y="763548"/>
            <a:ext cx="1585332" cy="1585332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800766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9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18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0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DOPLŇTE „</a:t>
            </a:r>
            <a:r>
              <a:rPr lang="cs-CZ" sz="4800" b="1" dirty="0" smtClean="0">
                <a:solidFill>
                  <a:srgbClr val="FF0000"/>
                </a:solidFill>
              </a:rPr>
              <a:t>y</a:t>
            </a:r>
            <a:r>
              <a:rPr lang="cs-CZ" sz="4800" b="1" dirty="0" smtClean="0">
                <a:solidFill>
                  <a:prstClr val="black"/>
                </a:solidFill>
              </a:rPr>
              <a:t>“ nebo „</a:t>
            </a:r>
            <a:r>
              <a:rPr lang="cs-CZ" sz="4800" b="1" dirty="0" smtClean="0">
                <a:solidFill>
                  <a:srgbClr val="FF0000"/>
                </a:solidFill>
              </a:rPr>
              <a:t>i</a:t>
            </a:r>
            <a:r>
              <a:rPr lang="cs-CZ" sz="4800" b="1" dirty="0" smtClean="0">
                <a:solidFill>
                  <a:prstClr val="black"/>
                </a:solidFill>
              </a:rPr>
              <a:t>“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60648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a)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212976"/>
            <a:ext cx="64620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V s  ti b  ch se houpal celý den.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494637"/>
            <a:ext cx="51342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S  </a:t>
            </a:r>
            <a:r>
              <a:rPr lang="cs-CZ" sz="3600" dirty="0" err="1" smtClean="0">
                <a:solidFill>
                  <a:prstClr val="black"/>
                </a:solidFill>
              </a:rPr>
              <a:t>tý</a:t>
            </a:r>
            <a:r>
              <a:rPr lang="cs-CZ" sz="3600" dirty="0" smtClean="0">
                <a:solidFill>
                  <a:prstClr val="black"/>
                </a:solidFill>
              </a:rPr>
              <a:t> hladovému nevěří.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1789" y="3934797"/>
            <a:ext cx="7310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Ta m  </a:t>
            </a:r>
            <a:r>
              <a:rPr lang="cs-CZ" sz="3600" dirty="0" err="1" smtClean="0">
                <a:solidFill>
                  <a:prstClr val="black"/>
                </a:solidFill>
              </a:rPr>
              <a:t>ška</a:t>
            </a:r>
            <a:r>
              <a:rPr lang="cs-CZ" sz="3600" dirty="0" smtClean="0">
                <a:solidFill>
                  <a:prstClr val="black"/>
                </a:solidFill>
              </a:rPr>
              <a:t> spořádala pěkný kus s  </a:t>
            </a:r>
            <a:r>
              <a:rPr lang="cs-CZ" sz="3600" dirty="0" err="1" smtClean="0">
                <a:solidFill>
                  <a:prstClr val="black"/>
                </a:solidFill>
              </a:rPr>
              <a:t>ra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654877"/>
            <a:ext cx="69254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S  </a:t>
            </a:r>
            <a:r>
              <a:rPr lang="cs-CZ" sz="3600" dirty="0" err="1" smtClean="0">
                <a:solidFill>
                  <a:prstClr val="black"/>
                </a:solidFill>
              </a:rPr>
              <a:t>ra</a:t>
            </a:r>
            <a:r>
              <a:rPr lang="cs-CZ" sz="3600" dirty="0" smtClean="0">
                <a:solidFill>
                  <a:prstClr val="black"/>
                </a:solidFill>
              </a:rPr>
              <a:t> se používá při výrobě s  rek.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5374957"/>
            <a:ext cx="8297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Děda b  l u svého s  na, nebo mého táty?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31640" y="4654877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393479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249463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4655730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69568" y="537495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11760" y="537495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91680" y="3238271"/>
            <a:ext cx="2904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í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4515983" y="5948181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355743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228184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331640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79712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691680" y="3768063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331640" y="306551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Obrázek 3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5100" y="763548"/>
            <a:ext cx="1585332" cy="1585332"/>
          </a:xfrm>
          <a:prstGeom prst="ellipse">
            <a:avLst/>
          </a:prstGeom>
        </p:spPr>
      </p:pic>
      <p:sp>
        <p:nvSpPr>
          <p:cNvPr id="32" name="TextovéPole 31"/>
          <p:cNvSpPr txBox="1"/>
          <p:nvPr/>
        </p:nvSpPr>
        <p:spPr>
          <a:xfrm>
            <a:off x="6948264" y="393479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3" name="Přímá spojnice 32"/>
          <p:cNvCxnSpPr/>
          <p:nvPr/>
        </p:nvCxnSpPr>
        <p:spPr>
          <a:xfrm>
            <a:off x="6948264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450752" y="3214717"/>
            <a:ext cx="3930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cxnSp>
        <p:nvCxnSpPr>
          <p:cNvPr id="35" name="Přímá spojnice 34"/>
          <p:cNvCxnSpPr/>
          <p:nvPr/>
        </p:nvCxnSpPr>
        <p:spPr>
          <a:xfrm>
            <a:off x="2427751" y="378904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68154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1" grpId="0"/>
      <p:bldP spid="12" grpId="0"/>
      <p:bldP spid="14" grpId="0"/>
      <p:bldP spid="16" grpId="0"/>
      <p:bldP spid="17" grpId="0"/>
      <p:bldP spid="18" grpId="0"/>
      <p:bldP spid="19" grpId="0"/>
      <p:bldP spid="32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73096" y="2564904"/>
            <a:ext cx="70672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Když se přejím, těžko se mi           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56176" y="2556193"/>
            <a:ext cx="12811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usíná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3568" y="5143108"/>
            <a:ext cx="82073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         je na zápalkách, protože dobře hoří.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146035" y="5143107"/>
            <a:ext cx="8740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Síra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3892696"/>
            <a:ext cx="67813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Dobře jsem se najedl, jsem          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43608" y="404664"/>
            <a:ext cx="27676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prstClr val="black"/>
                </a:solidFill>
              </a:rPr>
              <a:t>Doplň do vět</a:t>
            </a:r>
            <a:r>
              <a:rPr lang="cs-CZ" sz="3600" dirty="0" smtClean="0">
                <a:solidFill>
                  <a:prstClr val="black"/>
                </a:solidFill>
              </a:rPr>
              <a:t>: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25316" y="404664"/>
            <a:ext cx="10308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sýra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23928" y="406405"/>
            <a:ext cx="9303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sytý</a:t>
            </a:r>
          </a:p>
        </p:txBody>
      </p:sp>
      <p:sp>
        <p:nvSpPr>
          <p:cNvPr id="5" name="Obdélník 4"/>
          <p:cNvSpPr/>
          <p:nvPr/>
        </p:nvSpPr>
        <p:spPr>
          <a:xfrm>
            <a:off x="6488025" y="404664"/>
            <a:ext cx="14683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u syna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48064" y="910461"/>
            <a:ext cx="8436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síra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23928" y="908720"/>
            <a:ext cx="731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síti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16216" y="908720"/>
            <a:ext cx="12811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usíná </a:t>
            </a:r>
            <a:endParaRPr lang="cs-CZ" sz="3600" dirty="0">
              <a:solidFill>
                <a:prstClr val="black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6084168" y="3140968"/>
            <a:ext cx="12305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83568" y="3228800"/>
            <a:ext cx="4810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Tátovi se               líbilo.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826838" y="3214717"/>
            <a:ext cx="145713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u syna</a:t>
            </a:r>
            <a:r>
              <a:rPr lang="cs-CZ" sz="3200" dirty="0">
                <a:solidFill>
                  <a:srgbClr val="00B050"/>
                </a:solidFill>
              </a:rPr>
              <a:t> </a:t>
            </a:r>
            <a:endParaRPr lang="cs-CZ" sz="4000" dirty="0">
              <a:solidFill>
                <a:srgbClr val="00B050"/>
              </a:solidFill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1177635" y="5733256"/>
            <a:ext cx="8740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077797" y="4437112"/>
            <a:ext cx="12305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909445" y="3789040"/>
            <a:ext cx="12305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6233905" y="3861048"/>
            <a:ext cx="9303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sytý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5807005"/>
            <a:ext cx="58126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Ten kousek         byl nejlepší.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264330" y="5807005"/>
            <a:ext cx="10196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00B050"/>
                </a:solidFill>
              </a:rPr>
              <a:t>sýra</a:t>
            </a:r>
            <a:r>
              <a:rPr lang="cs-CZ" sz="2800" dirty="0">
                <a:solidFill>
                  <a:srgbClr val="00B050"/>
                </a:solidFill>
              </a:rPr>
              <a:t> </a:t>
            </a:r>
            <a:endParaRPr lang="cs-CZ" sz="3600" dirty="0">
              <a:solidFill>
                <a:srgbClr val="00B050"/>
              </a:solidFill>
            </a:endParaRPr>
          </a:p>
        </p:txBody>
      </p:sp>
      <p:cxnSp>
        <p:nvCxnSpPr>
          <p:cNvPr id="29" name="Přímá spojnice 28"/>
          <p:cNvCxnSpPr/>
          <p:nvPr/>
        </p:nvCxnSpPr>
        <p:spPr>
          <a:xfrm>
            <a:off x="3328398" y="6381328"/>
            <a:ext cx="7395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Obrázek 2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1117" y="1340768"/>
            <a:ext cx="2150763" cy="936104"/>
          </a:xfrm>
          <a:prstGeom prst="ellipse">
            <a:avLst/>
          </a:prstGeom>
        </p:spPr>
      </p:pic>
      <p:sp>
        <p:nvSpPr>
          <p:cNvPr id="31" name="TextovéPole 30"/>
          <p:cNvSpPr txBox="1"/>
          <p:nvPr/>
        </p:nvSpPr>
        <p:spPr>
          <a:xfrm>
            <a:off x="683568" y="4510861"/>
            <a:ext cx="76001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>
                <a:solidFill>
                  <a:prstClr val="black"/>
                </a:solidFill>
              </a:rPr>
              <a:t>V houpací        jsem se houpal s tátou.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059832" y="4509120"/>
            <a:ext cx="731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síti</a:t>
            </a:r>
          </a:p>
        </p:txBody>
      </p:sp>
      <p:cxnSp>
        <p:nvCxnSpPr>
          <p:cNvPr id="33" name="Přímá spojnice 32"/>
          <p:cNvCxnSpPr/>
          <p:nvPr/>
        </p:nvCxnSpPr>
        <p:spPr>
          <a:xfrm>
            <a:off x="2977835" y="5085184"/>
            <a:ext cx="8740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7192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5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000"/>
                            </p:stCondLst>
                            <p:childTnLst>
                              <p:par>
                                <p:cTn id="12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000"/>
                            </p:stCondLst>
                            <p:childTnLst>
                              <p:par>
                                <p:cTn id="1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23" grpId="0"/>
      <p:bldP spid="24" grpId="0"/>
      <p:bldP spid="21" grpId="0"/>
      <p:bldP spid="3" grpId="0"/>
      <p:bldP spid="4" grpId="0"/>
      <p:bldP spid="5" grpId="0"/>
      <p:bldP spid="6" grpId="0"/>
      <p:bldP spid="7" grpId="0"/>
      <p:bldP spid="8" grpId="0"/>
      <p:bldP spid="15" grpId="0"/>
      <p:bldP spid="17" grpId="0"/>
      <p:bldP spid="22" grpId="0"/>
      <p:bldP spid="26" grpId="0"/>
      <p:bldP spid="27" grpId="0"/>
      <p:bldP spid="31" grpId="0"/>
      <p:bldP spid="3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97803"/>
            <a:ext cx="579767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DOPLŇTE „y“ nebo „i“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60648"/>
            <a:ext cx="4651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212976"/>
            <a:ext cx="64620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V s  ti b  ch se houpal celý den.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2494637"/>
            <a:ext cx="51342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S  </a:t>
            </a:r>
            <a:r>
              <a:rPr lang="cs-CZ" sz="3600" dirty="0" err="1" smtClean="0"/>
              <a:t>tý</a:t>
            </a:r>
            <a:r>
              <a:rPr lang="cs-CZ" sz="3600" dirty="0" smtClean="0"/>
              <a:t> hladovému nevěří.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1789" y="3934797"/>
            <a:ext cx="7310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Ta m  </a:t>
            </a:r>
            <a:r>
              <a:rPr lang="cs-CZ" sz="3600" dirty="0" err="1" smtClean="0"/>
              <a:t>ška</a:t>
            </a:r>
            <a:r>
              <a:rPr lang="cs-CZ" sz="3600" dirty="0" smtClean="0"/>
              <a:t> spořádala pěkný kus s  </a:t>
            </a:r>
            <a:r>
              <a:rPr lang="cs-CZ" sz="3600" dirty="0" err="1" smtClean="0"/>
              <a:t>ra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654877"/>
            <a:ext cx="69254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S  </a:t>
            </a:r>
            <a:r>
              <a:rPr lang="cs-CZ" sz="3600" dirty="0" err="1" smtClean="0"/>
              <a:t>ra</a:t>
            </a:r>
            <a:r>
              <a:rPr lang="cs-CZ" sz="3600" dirty="0" smtClean="0"/>
              <a:t> se používá při výrobě s  rek.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5374957"/>
            <a:ext cx="82975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3600" dirty="0" smtClean="0"/>
              <a:t>Děda b  l u svého s  na, nebo mého táty?</a:t>
            </a:r>
            <a:endParaRPr lang="cs-CZ" sz="3600" dirty="0"/>
          </a:p>
        </p:txBody>
      </p:sp>
      <p:cxnSp>
        <p:nvCxnSpPr>
          <p:cNvPr id="21" name="Přímá spojnice 20"/>
          <p:cNvCxnSpPr/>
          <p:nvPr/>
        </p:nvCxnSpPr>
        <p:spPr>
          <a:xfrm>
            <a:off x="4515983" y="5948181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355743" y="594928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228184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331640" y="522920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79712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691680" y="3768063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1331640" y="306551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948264" y="450912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427751" y="3789040"/>
            <a:ext cx="41605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918135" y="260648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993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73096" y="2564904"/>
            <a:ext cx="70672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Když se přejím, těžko se mi           .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83568" y="5143108"/>
            <a:ext cx="82073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         je na zápalkách, protože dobře hoří.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3892696"/>
            <a:ext cx="67813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Dobře jsem se najedl, jsem          .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404664"/>
            <a:ext cx="27676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Doplň do vět: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125316" y="404664"/>
            <a:ext cx="10308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sýra</a:t>
            </a:r>
            <a:r>
              <a:rPr lang="cs-CZ" sz="2800" dirty="0"/>
              <a:t> 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3923928" y="406405"/>
            <a:ext cx="9303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sytý</a:t>
            </a:r>
          </a:p>
        </p:txBody>
      </p:sp>
      <p:sp>
        <p:nvSpPr>
          <p:cNvPr id="5" name="Obdélník 4"/>
          <p:cNvSpPr/>
          <p:nvPr/>
        </p:nvSpPr>
        <p:spPr>
          <a:xfrm>
            <a:off x="6488025" y="404664"/>
            <a:ext cx="14683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u syna</a:t>
            </a:r>
            <a:r>
              <a:rPr lang="cs-CZ" sz="2800" dirty="0"/>
              <a:t> 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5148064" y="910461"/>
            <a:ext cx="84362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síra</a:t>
            </a:r>
          </a:p>
        </p:txBody>
      </p:sp>
      <p:sp>
        <p:nvSpPr>
          <p:cNvPr id="7" name="Obdélník 6"/>
          <p:cNvSpPr/>
          <p:nvPr/>
        </p:nvSpPr>
        <p:spPr>
          <a:xfrm>
            <a:off x="3923928" y="908720"/>
            <a:ext cx="731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síti</a:t>
            </a:r>
          </a:p>
        </p:txBody>
      </p:sp>
      <p:sp>
        <p:nvSpPr>
          <p:cNvPr id="8" name="Obdélník 7"/>
          <p:cNvSpPr/>
          <p:nvPr/>
        </p:nvSpPr>
        <p:spPr>
          <a:xfrm>
            <a:off x="6516216" y="908720"/>
            <a:ext cx="12811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usíná 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6084168" y="3140968"/>
            <a:ext cx="12305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683568" y="3228800"/>
            <a:ext cx="4810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Tátovi se               líbilo.</a:t>
            </a:r>
            <a:endParaRPr lang="cs-CZ" sz="36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1177635" y="5733256"/>
            <a:ext cx="8740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077797" y="4437112"/>
            <a:ext cx="12305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909445" y="3789040"/>
            <a:ext cx="123050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683568" y="5807005"/>
            <a:ext cx="58126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Ten kousek         byl nejlepší.</a:t>
            </a:r>
            <a:endParaRPr lang="cs-CZ" sz="3600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3328398" y="6381328"/>
            <a:ext cx="73954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683568" y="4510861"/>
            <a:ext cx="76001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3600" dirty="0" smtClean="0"/>
              <a:t>V houpací        jsem se houpal s tátou.</a:t>
            </a:r>
            <a:endParaRPr lang="cs-CZ" sz="3600" dirty="0"/>
          </a:p>
        </p:txBody>
      </p:sp>
      <p:cxnSp>
        <p:nvCxnSpPr>
          <p:cNvPr id="33" name="Přímá spojnice 32"/>
          <p:cNvCxnSpPr/>
          <p:nvPr/>
        </p:nvCxnSpPr>
        <p:spPr>
          <a:xfrm>
            <a:off x="2977835" y="5085184"/>
            <a:ext cx="8740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918135" y="116632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0260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523</Words>
  <Application>Microsoft Office PowerPoint</Application>
  <PresentationFormat>Předvádění na obrazovce (4:3)</PresentationFormat>
  <Paragraphs>91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1_Motiv systému Office</vt:lpstr>
      <vt:lpstr>Kapsle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25</cp:revision>
  <dcterms:created xsi:type="dcterms:W3CDTF">2011-12-07T17:13:24Z</dcterms:created>
  <dcterms:modified xsi:type="dcterms:W3CDTF">2012-04-02T19:18:10Z</dcterms:modified>
</cp:coreProperties>
</file>