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wav" ContentType="audio/wav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</p:sldMasterIdLst>
  <p:notesMasterIdLst>
    <p:notesMasterId r:id="rId15"/>
  </p:notesMasterIdLst>
  <p:sldIdLst>
    <p:sldId id="266" r:id="rId4"/>
    <p:sldId id="267" r:id="rId5"/>
    <p:sldId id="268" r:id="rId6"/>
    <p:sldId id="269" r:id="rId7"/>
    <p:sldId id="270" r:id="rId8"/>
    <p:sldId id="271" r:id="rId9"/>
    <p:sldId id="272" r:id="rId10"/>
    <p:sldId id="262" r:id="rId11"/>
    <p:sldId id="263" r:id="rId12"/>
    <p:sldId id="264" r:id="rId13"/>
    <p:sldId id="265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7.xml"/><Relationship Id="rId19" Type="http://schemas.openxmlformats.org/officeDocument/2006/relationships/tableStyles" Target="tableStyle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316C64F-AFA5-49C5-BE25-39B03DFF5F35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327BAAF-FDD3-41F7-BDB4-E5F11A2581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57889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638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1638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1745EC68-1248-4553-9BAB-F3D3C2D7B944}" type="slidenum">
              <a:rPr lang="cs-CZ">
                <a:solidFill>
                  <a:prstClr val="black"/>
                </a:solidFill>
              </a:rPr>
              <a:pPr eaLnBrk="1" hangingPunct="1"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05F14F-348D-4BE2-8628-DDE6C75B647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F372C2-B5C9-4061-884C-894497B98B0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40382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05F14F-348D-4BE2-8628-DDE6C75B647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F372C2-B5C9-4061-884C-894497B98B0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09679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05F14F-348D-4BE2-8628-DDE6C75B647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F372C2-B5C9-4061-884C-894497B98B0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727079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05F14F-348D-4BE2-8628-DDE6C75B647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F372C2-B5C9-4061-884C-894497B98B0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04162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05F14F-348D-4BE2-8628-DDE6C75B647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F372C2-B5C9-4061-884C-894497B98B0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7995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05F14F-348D-4BE2-8628-DDE6C75B647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F372C2-B5C9-4061-884C-894497B98B0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24897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05F14F-348D-4BE2-8628-DDE6C75B647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F372C2-B5C9-4061-884C-894497B98B0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73114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05F14F-348D-4BE2-8628-DDE6C75B647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F372C2-B5C9-4061-884C-894497B98B0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39022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05F14F-348D-4BE2-8628-DDE6C75B647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F372C2-B5C9-4061-884C-894497B98B0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064862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05F14F-348D-4BE2-8628-DDE6C75B647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F372C2-B5C9-4061-884C-894497B98B0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85361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05F14F-348D-4BE2-8628-DDE6C75B647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F372C2-B5C9-4061-884C-894497B98B0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642807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5867400" cy="6858000"/>
            <a:chOff x="0" y="0"/>
            <a:chExt cx="3696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2880" cy="432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kumimoji="1" lang="cs-CZ" sz="2400" smtClean="0">
                <a:solidFill>
                  <a:srgbClr val="003366"/>
                </a:solidFill>
                <a:latin typeface="Times New Roman" pitchFamily="18" charset="0"/>
              </a:endParaRPr>
            </a:p>
          </p:txBody>
        </p:sp>
        <p:sp>
          <p:nvSpPr>
            <p:cNvPr id="6" name="AutoShape 4"/>
            <p:cNvSpPr>
              <a:spLocks noChangeArrowheads="1"/>
            </p:cNvSpPr>
            <p:nvPr/>
          </p:nvSpPr>
          <p:spPr bwMode="white">
            <a:xfrm>
              <a:off x="432" y="624"/>
              <a:ext cx="3264" cy="1200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kumimoji="1" lang="cs-CZ" sz="2400" smtClean="0">
                <a:solidFill>
                  <a:srgbClr val="003366"/>
                </a:solidFill>
                <a:latin typeface="Times New Roman" pitchFamily="18" charset="0"/>
              </a:endParaRPr>
            </a:p>
          </p:txBody>
        </p:sp>
      </p:grpSp>
      <p:grpSp>
        <p:nvGrpSpPr>
          <p:cNvPr id="7" name="Group 5"/>
          <p:cNvGrpSpPr>
            <a:grpSpLocks/>
          </p:cNvGrpSpPr>
          <p:nvPr/>
        </p:nvGrpSpPr>
        <p:grpSpPr bwMode="auto">
          <a:xfrm>
            <a:off x="3632200" y="4889500"/>
            <a:ext cx="4876800" cy="319088"/>
            <a:chOff x="2288" y="3080"/>
            <a:chExt cx="3072" cy="201"/>
          </a:xfrm>
        </p:grpSpPr>
        <p:sp>
          <p:nvSpPr>
            <p:cNvPr id="8" name="AutoShape 6"/>
            <p:cNvSpPr>
              <a:spLocks noChangeArrowheads="1"/>
            </p:cNvSpPr>
            <p:nvPr/>
          </p:nvSpPr>
          <p:spPr bwMode="auto">
            <a:xfrm flipH="1">
              <a:off x="2288" y="3080"/>
              <a:ext cx="2914" cy="200"/>
            </a:xfrm>
            <a:prstGeom prst="roundRect">
              <a:avLst>
                <a:gd name="adj" fmla="val 0"/>
              </a:avLst>
            </a:prstGeom>
            <a:solidFill>
              <a:schemeClr val="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srgbClr val="003366"/>
                </a:solidFill>
              </a:endParaRPr>
            </a:p>
          </p:txBody>
        </p:sp>
        <p:sp>
          <p:nvSpPr>
            <p:cNvPr id="9" name="AutoShape 7"/>
            <p:cNvSpPr>
              <a:spLocks noChangeArrowheads="1"/>
            </p:cNvSpPr>
            <p:nvPr/>
          </p:nvSpPr>
          <p:spPr bwMode="auto">
            <a:xfrm>
              <a:off x="5196" y="3080"/>
              <a:ext cx="164" cy="201"/>
            </a:xfrm>
            <a:prstGeom prst="flowChartDelay">
              <a:avLst/>
            </a:prstGeom>
            <a:solidFill>
              <a:schemeClr val="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srgbClr val="003366"/>
                </a:solidFill>
              </a:endParaRPr>
            </a:p>
          </p:txBody>
        </p:sp>
      </p:grpSp>
      <p:sp>
        <p:nvSpPr>
          <p:cNvPr id="13320" name="Rectangle 8"/>
          <p:cNvSpPr>
            <a:spLocks noGrp="1" noChangeArrowheads="1"/>
          </p:cNvSpPr>
          <p:nvPr>
            <p:ph type="subTitle" idx="1"/>
          </p:nvPr>
        </p:nvSpPr>
        <p:spPr>
          <a:xfrm>
            <a:off x="4673600" y="2927350"/>
            <a:ext cx="4013200" cy="1822450"/>
          </a:xfrm>
        </p:spPr>
        <p:txBody>
          <a:bodyPr anchor="b"/>
          <a:lstStyle>
            <a:lvl1pPr marL="0" indent="0">
              <a:buFont typeface="Wingdings" pitchFamily="2" charset="2"/>
              <a:buNone/>
              <a:defRPr>
                <a:solidFill>
                  <a:schemeClr val="tx2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3324" name="AutoShape 1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990600"/>
            <a:ext cx="8229600" cy="1905000"/>
          </a:xfrm>
          <a:prstGeom prst="roundRect">
            <a:avLst>
              <a:gd name="adj" fmla="val 50000"/>
            </a:avLst>
          </a:prstGeo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10" name="Rectangle 9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11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" name="Rectangle 11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76200" y="6248400"/>
            <a:ext cx="587375" cy="488950"/>
          </a:xfrm>
        </p:spPr>
        <p:txBody>
          <a:bodyPr anchorCtr="0"/>
          <a:lstStyle>
            <a:lvl1pPr>
              <a:defRPr/>
            </a:lvl1pPr>
          </a:lstStyle>
          <a:p>
            <a:pPr>
              <a:defRPr/>
            </a:pPr>
            <a:fld id="{12DB4553-FCFE-4501-AE01-F48B33AAAF56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207970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531238B-62B7-4A88-9FC6-CF0D6887E5A9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517323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BFB8079-C150-4E54-8D47-10F8C094ABAB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220431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2362200"/>
            <a:ext cx="3770313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60913" y="2362200"/>
            <a:ext cx="3770312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157C1C7-BA28-4A9B-90EF-35512AE62DC4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015504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68DF52A-6BB4-44C1-A5BB-69E5B796D2C8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236089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EA7C2C4-C7A1-4E18-A1F9-6D07A2CC9E39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343445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0411D77-3E0A-4168-A56D-2E72707CF639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925227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45E550D-222A-48CB-9ACF-4D1C7C0BB9F9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354612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CF3CE7B-D00C-420E-AF15-FF1F875AEAFA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031480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92F0C2A-5FBE-4D26-9C73-96395B39DECC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816324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05600" y="762000"/>
            <a:ext cx="1981200" cy="532447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762000" y="762000"/>
            <a:ext cx="5791200" cy="532447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0A697BE-DAF1-492A-BCF6-EB098BEB8F7D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422155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ECC8C6-A17E-4D78-9B0B-D7D58108B3C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138093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C5690F-E75F-436D-BD94-9012090A3FE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930612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19B844-58D8-4BA2-A84A-BEEC159F654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146087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3C8844-DFCA-4491-A780-214F998FB6F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59400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0A740C-95AC-4355-A200-2B29FD9577F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506324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401E74-32D7-45AF-BBB0-9258D7B4104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719676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EFEC07-78E4-47FF-800D-5565C161A89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67780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71861F-5803-4B42-A730-2434A96DDA2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7083859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16C442-0690-4746-9E9C-E9C79D1BFA6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7331227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297BF6-24B5-467D-89C5-B708D8DD065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339261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4E50DC-CFD0-418F-99DE-AFB1BE45515D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63096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05F14F-348D-4BE2-8628-DDE6C75B647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F372C2-B5C9-4061-884C-894497B98B0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607167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7620000" cy="6858000"/>
            <a:chOff x="0" y="0"/>
            <a:chExt cx="4800" cy="4320"/>
          </a:xfrm>
        </p:grpSpPr>
        <p:grpSp>
          <p:nvGrpSpPr>
            <p:cNvPr id="1032" name="Group 3"/>
            <p:cNvGrpSpPr>
              <a:grpSpLocks/>
            </p:cNvGrpSpPr>
            <p:nvPr userDrawn="1"/>
          </p:nvGrpSpPr>
          <p:grpSpPr bwMode="auto">
            <a:xfrm>
              <a:off x="0" y="0"/>
              <a:ext cx="2016" cy="4320"/>
              <a:chOff x="0" y="0"/>
              <a:chExt cx="2016" cy="4320"/>
            </a:xfrm>
          </p:grpSpPr>
          <p:sp>
            <p:nvSpPr>
              <p:cNvPr id="1036" name="Rectangle 4"/>
              <p:cNvSpPr>
                <a:spLocks noChangeArrowheads="1"/>
              </p:cNvSpPr>
              <p:nvPr userDrawn="1"/>
            </p:nvSpPr>
            <p:spPr bwMode="auto">
              <a:xfrm>
                <a:off x="0" y="0"/>
                <a:ext cx="480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  <p:sp>
            <p:nvSpPr>
              <p:cNvPr id="1037" name="Freeform 5"/>
              <p:cNvSpPr>
                <a:spLocks/>
              </p:cNvSpPr>
              <p:nvPr userDrawn="1"/>
            </p:nvSpPr>
            <p:spPr bwMode="auto">
              <a:xfrm>
                <a:off x="288" y="0"/>
                <a:ext cx="1728" cy="735"/>
              </a:xfrm>
              <a:custGeom>
                <a:avLst/>
                <a:gdLst>
                  <a:gd name="T0" fmla="*/ 1728 w 1728"/>
                  <a:gd name="T1" fmla="*/ 0 h 735"/>
                  <a:gd name="T2" fmla="*/ 1728 w 1728"/>
                  <a:gd name="T3" fmla="*/ 480 h 735"/>
                  <a:gd name="T4" fmla="*/ 380 w 1728"/>
                  <a:gd name="T5" fmla="*/ 482 h 735"/>
                  <a:gd name="T6" fmla="*/ 354 w 1728"/>
                  <a:gd name="T7" fmla="*/ 480 h 735"/>
                  <a:gd name="T8" fmla="*/ 308 w 1728"/>
                  <a:gd name="T9" fmla="*/ 489 h 735"/>
                  <a:gd name="T10" fmla="*/ 246 w 1728"/>
                  <a:gd name="T11" fmla="*/ 531 h 735"/>
                  <a:gd name="T12" fmla="*/ 206 w 1728"/>
                  <a:gd name="T13" fmla="*/ 597 h 735"/>
                  <a:gd name="T14" fmla="*/ 192 w 1728"/>
                  <a:gd name="T15" fmla="*/ 666 h 735"/>
                  <a:gd name="T16" fmla="*/ 192 w 1728"/>
                  <a:gd name="T17" fmla="*/ 735 h 735"/>
                  <a:gd name="T18" fmla="*/ 0 w 1728"/>
                  <a:gd name="T19" fmla="*/ 735 h 735"/>
                  <a:gd name="T20" fmla="*/ 0 w 1728"/>
                  <a:gd name="T21" fmla="*/ 480 h 735"/>
                  <a:gd name="T22" fmla="*/ 0 w 1728"/>
                  <a:gd name="T23" fmla="*/ 0 h 735"/>
                  <a:gd name="T24" fmla="*/ 1728 w 1728"/>
                  <a:gd name="T25" fmla="*/ 0 h 735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1728" h="735">
                    <a:moveTo>
                      <a:pt x="1728" y="0"/>
                    </a:moveTo>
                    <a:lnTo>
                      <a:pt x="1728" y="480"/>
                    </a:lnTo>
                    <a:lnTo>
                      <a:pt x="380" y="482"/>
                    </a:lnTo>
                    <a:lnTo>
                      <a:pt x="354" y="480"/>
                    </a:lnTo>
                    <a:lnTo>
                      <a:pt x="308" y="489"/>
                    </a:lnTo>
                    <a:cubicBezTo>
                      <a:pt x="290" y="498"/>
                      <a:pt x="263" y="513"/>
                      <a:pt x="246" y="531"/>
                    </a:cubicBezTo>
                    <a:cubicBezTo>
                      <a:pt x="229" y="549"/>
                      <a:pt x="215" y="574"/>
                      <a:pt x="206" y="597"/>
                    </a:cubicBezTo>
                    <a:cubicBezTo>
                      <a:pt x="197" y="620"/>
                      <a:pt x="194" y="643"/>
                      <a:pt x="192" y="666"/>
                    </a:cubicBezTo>
                    <a:lnTo>
                      <a:pt x="192" y="735"/>
                    </a:lnTo>
                    <a:lnTo>
                      <a:pt x="0" y="735"/>
                    </a:lnTo>
                    <a:lnTo>
                      <a:pt x="0" y="480"/>
                    </a:lnTo>
                    <a:lnTo>
                      <a:pt x="0" y="0"/>
                    </a:lnTo>
                    <a:lnTo>
                      <a:pt x="1728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 cap="flat" cmpd="sng">
                    <a:solidFill>
                      <a:schemeClr val="tx1"/>
                    </a:solidFill>
                    <a:prstDash val="solid"/>
                    <a:miter lim="800000"/>
                    <a:headEnd type="none" w="med" len="med"/>
                    <a:tailEnd type="none" w="med" len="med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</p:grpSp>
        <p:grpSp>
          <p:nvGrpSpPr>
            <p:cNvPr id="1033" name="Group 6"/>
            <p:cNvGrpSpPr>
              <a:grpSpLocks/>
            </p:cNvGrpSpPr>
            <p:nvPr/>
          </p:nvGrpSpPr>
          <p:grpSpPr bwMode="auto">
            <a:xfrm>
              <a:off x="144" y="1248"/>
              <a:ext cx="4656" cy="201"/>
              <a:chOff x="144" y="1248"/>
              <a:chExt cx="4656" cy="201"/>
            </a:xfrm>
          </p:grpSpPr>
          <p:sp>
            <p:nvSpPr>
              <p:cNvPr id="1034" name="AutoShape 7"/>
              <p:cNvSpPr>
                <a:spLocks noChangeArrowheads="1"/>
              </p:cNvSpPr>
              <p:nvPr/>
            </p:nvSpPr>
            <p:spPr bwMode="auto">
              <a:xfrm>
                <a:off x="384" y="1248"/>
                <a:ext cx="4416" cy="200"/>
              </a:xfrm>
              <a:prstGeom prst="roundRect">
                <a:avLst>
                  <a:gd name="adj" fmla="val 0"/>
                </a:avLst>
              </a:prstGeom>
              <a:solidFill>
                <a:schemeClr val="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  <p:sp>
            <p:nvSpPr>
              <p:cNvPr id="1035" name="AutoShape 8"/>
              <p:cNvSpPr>
                <a:spLocks noChangeArrowheads="1"/>
              </p:cNvSpPr>
              <p:nvPr/>
            </p:nvSpPr>
            <p:spPr bwMode="auto">
              <a:xfrm flipH="1">
                <a:off x="144" y="1248"/>
                <a:ext cx="248" cy="201"/>
              </a:xfrm>
              <a:prstGeom prst="flowChartDelay">
                <a:avLst/>
              </a:prstGeom>
              <a:solidFill>
                <a:schemeClr val="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</p:grpSp>
      </p:grpSp>
      <p:sp>
        <p:nvSpPr>
          <p:cNvPr id="1027" name="AutoShape 9"/>
          <p:cNvSpPr>
            <a:spLocks noGrp="1" noChangeArrowheads="1"/>
          </p:cNvSpPr>
          <p:nvPr>
            <p:ph type="title"/>
          </p:nvPr>
        </p:nvSpPr>
        <p:spPr bwMode="auto">
          <a:xfrm>
            <a:off x="762000" y="762000"/>
            <a:ext cx="7924800" cy="1143000"/>
          </a:xfrm>
          <a:prstGeom prst="roundRect">
            <a:avLst>
              <a:gd name="adj" fmla="val 21667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8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2362200"/>
            <a:ext cx="7693025" cy="3724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2299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2438400" y="6248400"/>
            <a:ext cx="2130425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300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5791200" y="6248400"/>
            <a:ext cx="2897188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301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4138" y="6242050"/>
            <a:ext cx="587375" cy="488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1" compatLnSpc="1">
            <a:prstTxWarp prst="textNoShape">
              <a:avLst/>
            </a:prstTxWarp>
          </a:bodyPr>
          <a:lstStyle>
            <a:lvl1pPr>
              <a:defRPr sz="2600" b="1">
                <a:solidFill>
                  <a:schemeClr val="bg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FB0D36F-D99F-492F-99AB-C5D59A030AD6}" type="slidenum">
              <a:rPr lang="cs-CZ">
                <a:solidFill>
                  <a:srgbClr val="FFFFFF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28963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Char char="–"/>
        <a:defRPr sz="24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0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80000"/>
        <a:buChar char="–"/>
        <a:defRPr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830F11B-F834-41E6-9878-34CEF547332F}" type="slidenum">
              <a:rPr lang="cs-CZ">
                <a:solidFill>
                  <a:prstClr val="black">
                    <a:tint val="75000"/>
                  </a:prstClr>
                </a:solidFill>
                <a:latin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690014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rft.com/" TargetMode="External"/><Relationship Id="rId1" Type="http://schemas.openxmlformats.org/officeDocument/2006/relationships/slideLayout" Target="../slideLayouts/slideLayout2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5" Type="http://schemas.openxmlformats.org/officeDocument/2006/relationships/image" Target="../media/image3.JPG"/><Relationship Id="rId4" Type="http://schemas.openxmlformats.org/officeDocument/2006/relationships/audio" Target="../media/audio4.wav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openxmlformats.org/officeDocument/2006/relationships/image" Target="../media/image8.png"/><Relationship Id="rId3" Type="http://schemas.openxmlformats.org/officeDocument/2006/relationships/audio" Target="../media/audio5.wav"/><Relationship Id="rId7" Type="http://schemas.microsoft.com/office/2007/relationships/hdphoto" Target="../media/hdphoto1.wdp"/><Relationship Id="rId12" Type="http://schemas.openxmlformats.org/officeDocument/2006/relationships/image" Target="../media/image3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microsoft.com/office/2007/relationships/hdphoto" Target="../media/hdphoto3.wdp"/><Relationship Id="rId5" Type="http://schemas.openxmlformats.org/officeDocument/2006/relationships/audio" Target="../media/audio6.wav"/><Relationship Id="rId10" Type="http://schemas.openxmlformats.org/officeDocument/2006/relationships/image" Target="../media/image7.png"/><Relationship Id="rId4" Type="http://schemas.openxmlformats.org/officeDocument/2006/relationships/audio" Target="../media/audio4.wav"/><Relationship Id="rId9" Type="http://schemas.microsoft.com/office/2007/relationships/hdphoto" Target="../media/hdphoto2.wdp"/><Relationship Id="rId14" Type="http://schemas.microsoft.com/office/2007/relationships/hdphoto" Target="../media/hdphoto4.wdp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audio" Target="../media/audio6.wav"/><Relationship Id="rId7" Type="http://schemas.microsoft.com/office/2007/relationships/hdphoto" Target="../media/hdphoto5.wdp"/><Relationship Id="rId12" Type="http://schemas.microsoft.com/office/2007/relationships/hdphoto" Target="../media/hdphoto7.wdp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11" Type="http://schemas.openxmlformats.org/officeDocument/2006/relationships/image" Target="../media/image12.png"/><Relationship Id="rId5" Type="http://schemas.openxmlformats.org/officeDocument/2006/relationships/audio" Target="../media/audio3.wav"/><Relationship Id="rId10" Type="http://schemas.openxmlformats.org/officeDocument/2006/relationships/image" Target="../media/image11.jpeg"/><Relationship Id="rId4" Type="http://schemas.openxmlformats.org/officeDocument/2006/relationships/audio" Target="../media/audio7.wav"/><Relationship Id="rId9" Type="http://schemas.microsoft.com/office/2007/relationships/hdphoto" Target="../media/hdphoto6.wdp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4"/>
          <p:cNvPicPr>
            <a:picLocks noGrp="1" noChangeAspect="1" noChangeArrowheads="1"/>
          </p:cNvPicPr>
          <p:nvPr>
            <p:ph type="ctrTitle"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258888" y="620713"/>
            <a:ext cx="7642225" cy="1466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3075" name="Text Box 5"/>
          <p:cNvSpPr txBox="1">
            <a:spLocks noChangeArrowheads="1"/>
          </p:cNvSpPr>
          <p:nvPr/>
        </p:nvSpPr>
        <p:spPr bwMode="auto">
          <a:xfrm>
            <a:off x="468313" y="2532063"/>
            <a:ext cx="8207375" cy="3324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endParaRPr lang="cs-CZ" sz="1200" dirty="0" smtClean="0">
              <a:solidFill>
                <a:srgbClr val="003366"/>
              </a:solidFill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OZNAČENÍ MATERIÁLU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 VY_32_INOVACE_195_ČJ3</a:t>
            </a:r>
            <a:endParaRPr lang="cs-CZ" sz="1200" dirty="0" smtClean="0">
              <a:solidFill>
                <a:srgbClr val="FF0000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NÁZEV VZDĚLÁVACÍHO MATERIÁLU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Procvičujeme - příbuzná  slova po S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endParaRPr lang="cs-CZ" sz="1200" dirty="0" smtClean="0">
              <a:solidFill>
                <a:srgbClr val="003366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NÁZEV ŠKOLY: Základní škola a Mateřská škola, Hevlín, příspěvková organizace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CÍSLO PROJEKTU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CZ.1.07/1.4.00/21.2193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KLÍČOVÁ AKTIVITA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III/2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endParaRPr lang="cs-CZ" sz="1200" dirty="0" smtClean="0">
              <a:solidFill>
                <a:srgbClr val="003366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TÉMA HODINY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Procvičujeme význam slov příbuzných </a:t>
            </a:r>
            <a:r>
              <a:rPr lang="cs-CZ" sz="1200" dirty="0">
                <a:solidFill>
                  <a:srgbClr val="003366"/>
                </a:solidFill>
                <a:latin typeface="Arial"/>
              </a:rPr>
              <a:t> 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po S ve větách   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ROČNÍK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3.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PŘEDMĚT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Český jazyk</a:t>
            </a:r>
            <a:endParaRPr lang="cs-CZ" sz="1200" dirty="0" smtClean="0">
              <a:solidFill>
                <a:srgbClr val="FF0000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AUTOR  MATERIÁLU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Mgr. Marie Jelínková</a:t>
            </a:r>
            <a:endParaRPr lang="cs-CZ" sz="1200" dirty="0" smtClean="0">
              <a:solidFill>
                <a:srgbClr val="FF0000"/>
              </a:solidFill>
              <a:latin typeface="Arial"/>
            </a:endParaRPr>
          </a:p>
        </p:txBody>
      </p:sp>
      <p:sp>
        <p:nvSpPr>
          <p:cNvPr id="4100" name="Text Box 6"/>
          <p:cNvSpPr txBox="1">
            <a:spLocks noChangeArrowheads="1"/>
          </p:cNvSpPr>
          <p:nvPr/>
        </p:nvSpPr>
        <p:spPr bwMode="auto">
          <a:xfrm>
            <a:off x="1258888" y="5589588"/>
            <a:ext cx="7200900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</a:pPr>
            <a:endParaRPr lang="cs-CZ" sz="1200" i="1" smtClean="0">
              <a:solidFill>
                <a:srgbClr val="003366"/>
              </a:solidFill>
            </a:endParaRPr>
          </a:p>
          <a:p>
            <a:pPr eaLnBrk="1" fontAlgn="base" hangingPunct="1">
              <a:spcBef>
                <a:spcPct val="50000"/>
              </a:spcBef>
              <a:spcAft>
                <a:spcPct val="0"/>
              </a:spcAft>
            </a:pPr>
            <a:endParaRPr lang="cs-CZ" sz="1200" smtClean="0">
              <a:solidFill>
                <a:srgbClr val="0033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33237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AutoShape 2"/>
          <p:cNvSpPr>
            <a:spLocks noGrp="1" noChangeArrowheads="1"/>
          </p:cNvSpPr>
          <p:nvPr>
            <p:ph type="title"/>
          </p:nvPr>
        </p:nvSpPr>
        <p:spPr>
          <a:xfrm>
            <a:off x="762000" y="762000"/>
            <a:ext cx="7924800" cy="866775"/>
          </a:xfrm>
        </p:spPr>
        <p:txBody>
          <a:bodyPr/>
          <a:lstStyle/>
          <a:p>
            <a:pPr eaLnBrk="1" hangingPunct="1"/>
            <a:r>
              <a:rPr lang="cs-CZ" sz="2800" smtClean="0">
                <a:latin typeface="Arial" charset="0"/>
                <a:cs typeface="Arial" charset="0"/>
              </a:rPr>
              <a:t>POPIS MATERIÁLU</a:t>
            </a:r>
            <a:endParaRPr lang="cs-CZ" smtClean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900113" y="1628775"/>
            <a:ext cx="7693025" cy="3941763"/>
          </a:xfrm>
        </p:spPr>
        <p:txBody>
          <a:bodyPr/>
          <a:lstStyle/>
          <a:p>
            <a:pPr eaLnBrk="1" hangingPunct="1"/>
            <a:r>
              <a:rPr lang="cs-CZ" sz="1400" b="1" dirty="0" smtClean="0">
                <a:latin typeface="Arial" charset="0"/>
                <a:cs typeface="Arial" charset="0"/>
              </a:rPr>
              <a:t>DRUH UČEBNÍHO MATERIÁLU</a:t>
            </a:r>
            <a:r>
              <a:rPr lang="cs-CZ" sz="1400" dirty="0" smtClean="0">
                <a:latin typeface="Arial" charset="0"/>
                <a:cs typeface="Arial" charset="0"/>
              </a:rPr>
              <a:t>: prezentace v PowerPointu</a:t>
            </a:r>
          </a:p>
          <a:p>
            <a:pPr eaLnBrk="1" hangingPunct="1"/>
            <a:r>
              <a:rPr lang="cs-CZ" sz="1400" b="1" dirty="0" smtClean="0">
                <a:latin typeface="Arial" charset="0"/>
                <a:cs typeface="Arial" charset="0"/>
              </a:rPr>
              <a:t>MEZIPŘEDMĚTOVÉ VZTAHY</a:t>
            </a:r>
            <a:r>
              <a:rPr lang="cs-CZ" sz="1400" dirty="0" smtClean="0">
                <a:latin typeface="Arial" charset="0"/>
                <a:cs typeface="Arial" charset="0"/>
              </a:rPr>
              <a:t>:  </a:t>
            </a:r>
            <a:r>
              <a:rPr lang="cs-CZ" sz="1400" dirty="0" err="1" smtClean="0">
                <a:latin typeface="Arial" charset="0"/>
                <a:cs typeface="Arial" charset="0"/>
              </a:rPr>
              <a:t>Prv</a:t>
            </a:r>
            <a:endParaRPr lang="cs-CZ" sz="1400" dirty="0" smtClean="0">
              <a:latin typeface="Arial" charset="0"/>
              <a:cs typeface="Arial" charset="0"/>
            </a:endParaRPr>
          </a:p>
          <a:p>
            <a:pPr eaLnBrk="1" hangingPunct="1"/>
            <a:r>
              <a:rPr lang="cs-CZ" sz="1400" b="1" dirty="0" smtClean="0">
                <a:latin typeface="Arial" charset="0"/>
                <a:cs typeface="Arial" charset="0"/>
              </a:rPr>
              <a:t>POPIS PRÁCE S MATERIÁLEM</a:t>
            </a:r>
            <a:r>
              <a:rPr lang="cs-CZ" sz="1400" dirty="0" smtClean="0">
                <a:latin typeface="Arial" charset="0"/>
                <a:cs typeface="Arial" charset="0"/>
              </a:rPr>
              <a:t>: List  </a:t>
            </a:r>
            <a:r>
              <a:rPr lang="cs-CZ" sz="1400" dirty="0" smtClean="0">
                <a:latin typeface="Arial" charset="0"/>
                <a:cs typeface="Arial" charset="0"/>
              </a:rPr>
              <a:t>č.4 – slouží k procvičení a vysvětlení významu příbuzných slov za pomoci daných vět. Žáci čtou postupně jednotlivé věty a předříkávají, jaké „ i</a:t>
            </a:r>
            <a:r>
              <a:rPr lang="cs-CZ" sz="1400" dirty="0" smtClean="0">
                <a:latin typeface="Arial" charset="0"/>
                <a:cs typeface="Arial" charset="0"/>
              </a:rPr>
              <a:t>, y</a:t>
            </a:r>
            <a:r>
              <a:rPr lang="cs-CZ" sz="1400" dirty="0" smtClean="0">
                <a:latin typeface="Arial" charset="0"/>
                <a:cs typeface="Arial" charset="0"/>
              </a:rPr>
              <a:t>“ tam patří a zdůvodňují svoje rozhodnutí  – následuje kontrola. Na listu č. 5 a č. 6 žáci přiřazují příbuzná slova k jednotlivým vyjmenovaným slovům, list č. 7 – opět žáci přiřazují slova příbuzná k vyjmenovaným. List č. 8 – 11 slouží jako pracovní list pro samostatnou práci. Řešení je přímo v prezentaci.</a:t>
            </a:r>
          </a:p>
          <a:p>
            <a:pPr eaLnBrk="1" hangingPunct="1"/>
            <a:r>
              <a:rPr lang="cs-CZ" sz="1400" b="1" dirty="0" smtClean="0">
                <a:latin typeface="Arial" charset="0"/>
                <a:cs typeface="Arial" charset="0"/>
              </a:rPr>
              <a:t>OČEKÁVANÝ VÝSTUP</a:t>
            </a:r>
            <a:r>
              <a:rPr lang="cs-CZ" sz="1400" dirty="0" smtClean="0">
                <a:latin typeface="Arial" charset="0"/>
                <a:cs typeface="Arial" charset="0"/>
              </a:rPr>
              <a:t>: Žáci si procvičí  význam příbuzných slov a jejich důležitost při doplňování i/y po S, naučí se zdůvodňovat svoje rozhodnutí.</a:t>
            </a:r>
          </a:p>
          <a:p>
            <a:pPr eaLnBrk="1" hangingPunct="1"/>
            <a:r>
              <a:rPr lang="cs-CZ" sz="1400" b="1" dirty="0" smtClean="0">
                <a:latin typeface="Arial" charset="0"/>
                <a:cs typeface="Arial" charset="0"/>
              </a:rPr>
              <a:t>ZKUŠENOST S PILOTÁŽÍ: </a:t>
            </a:r>
            <a:r>
              <a:rPr lang="cs-CZ" sz="1400" dirty="0" smtClean="0">
                <a:latin typeface="Arial" charset="0"/>
                <a:cs typeface="Arial" charset="0"/>
              </a:rPr>
              <a:t>Žáci učivo zvládli s drobnými chybami téměř všichni, práce je bavila. Slabší žáci pracovali s tabulkou vyjmenovaných slov.</a:t>
            </a:r>
          </a:p>
          <a:p>
            <a:pPr eaLnBrk="1" hangingPunct="1"/>
            <a:r>
              <a:rPr lang="cs-CZ" sz="1400" b="1" i="1" dirty="0" smtClean="0">
                <a:latin typeface="Arial" charset="0"/>
                <a:cs typeface="Arial" charset="0"/>
              </a:rPr>
              <a:t>ZDROJ</a:t>
            </a:r>
            <a:r>
              <a:rPr lang="cs-CZ" sz="1400" dirty="0" smtClean="0">
                <a:latin typeface="Arial" charset="0"/>
                <a:cs typeface="Arial" charset="0"/>
              </a:rPr>
              <a:t>: </a:t>
            </a:r>
            <a:r>
              <a:rPr lang="cs-CZ" sz="1400" b="1" dirty="0" smtClean="0"/>
              <a:t>Ilustrace </a:t>
            </a:r>
            <a:r>
              <a:rPr lang="cs-CZ" sz="1400" b="1" u="sng" dirty="0" smtClean="0">
                <a:hlinkClick r:id="rId2"/>
              </a:rPr>
              <a:t>www.office.microsorft.com</a:t>
            </a:r>
            <a:endParaRPr lang="cs-CZ" sz="1400" dirty="0" smtClean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pPr eaLnBrk="1" hangingPunct="1">
              <a:buFont typeface="Wingdings" pitchFamily="2" charset="2"/>
              <a:buNone/>
            </a:pPr>
            <a:endParaRPr lang="cs-CZ" sz="1200" dirty="0" smtClean="0">
              <a:latin typeface="Times New Roman" pitchFamily="18" charset="0"/>
            </a:endParaRPr>
          </a:p>
          <a:p>
            <a:pPr eaLnBrk="1" hangingPunct="1">
              <a:buFont typeface="Wingdings" pitchFamily="2" charset="2"/>
              <a:buNone/>
            </a:pPr>
            <a:endParaRPr lang="cs-CZ" sz="1000" dirty="0" smtClean="0"/>
          </a:p>
        </p:txBody>
      </p:sp>
    </p:spTree>
    <p:extLst>
      <p:ext uri="{BB962C8B-B14F-4D97-AF65-F5344CB8AC3E}">
        <p14:creationId xmlns:p14="http://schemas.microsoft.com/office/powerpoint/2010/main" val="427199595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07100" y="885466"/>
            <a:ext cx="788459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solidFill>
                  <a:prstClr val="black"/>
                </a:solidFill>
              </a:rPr>
              <a:t>VYJMENOVANÁ</a:t>
            </a:r>
            <a:r>
              <a:rPr lang="cs-CZ" sz="5400" dirty="0" smtClean="0">
                <a:solidFill>
                  <a:prstClr val="black"/>
                </a:solidFill>
              </a:rPr>
              <a:t> </a:t>
            </a:r>
            <a:r>
              <a:rPr lang="cs-CZ" sz="4800" dirty="0" smtClean="0">
                <a:solidFill>
                  <a:prstClr val="black"/>
                </a:solidFill>
              </a:rPr>
              <a:t>SLOVA  PO  „</a:t>
            </a:r>
            <a:r>
              <a:rPr lang="cs-CZ" sz="4800" b="1" dirty="0" smtClean="0">
                <a:solidFill>
                  <a:prstClr val="black"/>
                </a:solidFill>
              </a:rPr>
              <a:t>S</a:t>
            </a:r>
            <a:r>
              <a:rPr lang="cs-CZ" sz="4800" dirty="0" smtClean="0">
                <a:solidFill>
                  <a:prstClr val="black"/>
                </a:solidFill>
              </a:rPr>
              <a:t>“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302419" y="2276872"/>
            <a:ext cx="6539162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FF0000"/>
                </a:solidFill>
              </a:rPr>
              <a:t>PROCVIČUJTE</a:t>
            </a:r>
            <a:endParaRPr lang="cs-CZ" sz="8800" b="1" dirty="0">
              <a:solidFill>
                <a:srgbClr val="FF0000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03748" y="3933056"/>
            <a:ext cx="4536504" cy="2093439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4716978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72834" y="1291407"/>
            <a:ext cx="110523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C00000"/>
                </a:solidFill>
              </a:rPr>
              <a:t>SYN</a:t>
            </a:r>
            <a:endParaRPr lang="cs-CZ" sz="4400" b="1" dirty="0">
              <a:solidFill>
                <a:srgbClr val="C0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41467" y="1291407"/>
            <a:ext cx="130561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B050"/>
                </a:solidFill>
              </a:rPr>
              <a:t>SYTÝ</a:t>
            </a:r>
            <a:endParaRPr lang="cs-CZ" sz="4400" b="1" dirty="0">
              <a:solidFill>
                <a:srgbClr val="00B05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567495" y="1291407"/>
            <a:ext cx="105073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B0F0"/>
                </a:solidFill>
              </a:rPr>
              <a:t>SÝR</a:t>
            </a:r>
            <a:endParaRPr lang="cs-CZ" sz="4400" b="1" dirty="0">
              <a:solidFill>
                <a:srgbClr val="00B0F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75590" y="332656"/>
            <a:ext cx="837517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prstClr val="black"/>
                </a:solidFill>
              </a:rPr>
              <a:t>Najděte ve větách slova příbuzná a vybarvěte je </a:t>
            </a:r>
            <a:endParaRPr lang="cs-CZ" sz="3200" b="1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27584" y="2484185"/>
            <a:ext cx="750237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3200" dirty="0" smtClean="0">
                <a:solidFill>
                  <a:prstClr val="black"/>
                </a:solidFill>
              </a:rPr>
              <a:t>Mého                 nejvíce                        mísa. 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27584" y="3089052"/>
            <a:ext cx="727680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3200" dirty="0">
                <a:solidFill>
                  <a:prstClr val="black"/>
                </a:solidFill>
              </a:rPr>
              <a:t>T</a:t>
            </a:r>
            <a:r>
              <a:rPr lang="cs-CZ" sz="3200" dirty="0" smtClean="0">
                <a:solidFill>
                  <a:prstClr val="black"/>
                </a:solidFill>
              </a:rPr>
              <a:t>áta se mě po obědě ptá: Jsi                    ?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27584" y="3693919"/>
            <a:ext cx="482215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3200" dirty="0" smtClean="0">
                <a:solidFill>
                  <a:prstClr val="black"/>
                </a:solidFill>
              </a:rPr>
              <a:t>               se vždy                .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827584" y="4298786"/>
            <a:ext cx="665637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3200" dirty="0" smtClean="0">
                <a:solidFill>
                  <a:prstClr val="black"/>
                </a:solidFill>
              </a:rPr>
              <a:t>Mám rád tvrdý      , ale                    ne.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827584" y="4903653"/>
            <a:ext cx="734367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3200" dirty="0" smtClean="0">
                <a:solidFill>
                  <a:prstClr val="black"/>
                </a:solidFill>
              </a:rPr>
              <a:t>       mě moc chutná, nemohu se              .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827584" y="5508521"/>
            <a:ext cx="808907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3200" dirty="0" smtClean="0">
                <a:solidFill>
                  <a:prstClr val="black"/>
                </a:solidFill>
              </a:rPr>
              <a:t>Teta někdy říká svému            , ty můj               .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179715" y="2484185"/>
            <a:ext cx="160511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 synovce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985056" y="2484185"/>
            <a:ext cx="125124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sýrová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882969" y="3095855"/>
            <a:ext cx="84927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</a:rPr>
              <a:t>sytý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667774" y="3068960"/>
            <a:ext cx="113704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</a:rPr>
              <a:t>synku</a:t>
            </a:r>
            <a:endParaRPr lang="cs-CZ" dirty="0">
              <a:solidFill>
                <a:prstClr val="black"/>
              </a:solidFill>
            </a:endParaRPr>
          </a:p>
        </p:txBody>
      </p:sp>
      <p:pic>
        <p:nvPicPr>
          <p:cNvPr id="16" name="Obrázek 1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124744"/>
            <a:ext cx="1080120" cy="1080120"/>
          </a:xfrm>
          <a:prstGeom prst="ellipse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52320" y="1124744"/>
            <a:ext cx="1080120" cy="1080120"/>
          </a:xfrm>
          <a:prstGeom prst="ellipse">
            <a:avLst/>
          </a:prstGeom>
        </p:spPr>
      </p:pic>
      <p:sp>
        <p:nvSpPr>
          <p:cNvPr id="19" name="Obdélník 18"/>
          <p:cNvSpPr/>
          <p:nvPr/>
        </p:nvSpPr>
        <p:spPr>
          <a:xfrm>
            <a:off x="4969673" y="2484184"/>
            <a:ext cx="111017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</a:rPr>
              <a:t>zasytí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1187624" y="3680630"/>
            <a:ext cx="144065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</a:rPr>
              <a:t>Syrečky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3784834" y="3691733"/>
            <a:ext cx="164378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</a:rPr>
              <a:t>přesytím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3762561" y="4320051"/>
            <a:ext cx="66614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</a:rPr>
              <a:t>sýr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5004048" y="4298855"/>
            <a:ext cx="178247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</a:rPr>
              <a:t>syrovátku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1187624" y="4923746"/>
            <a:ext cx="69743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</a:rPr>
              <a:t>Sýr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6532730" y="4923745"/>
            <a:ext cx="132856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</a:rPr>
              <a:t>dosytit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4932040" y="5508521"/>
            <a:ext cx="123501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</a:rPr>
              <a:t>synovi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7238712" y="5488428"/>
            <a:ext cx="150733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</a:rPr>
              <a:t>synáčku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229446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8" dur="50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9" dur="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0" dur="25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1" dur="25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2" dur="250" fill="hold">
                                          <p:stCondLst>
                                            <p:cond delay="7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600"/>
                            </p:stCondLst>
                            <p:childTnLst>
                              <p:par>
                                <p:cTn id="24" presetID="16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1" dur="50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2" dur="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3" dur="25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4" dur="25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5" dur="250" fill="hold">
                                          <p:stCondLst>
                                            <p:cond delay="7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500"/>
                            </p:stCondLst>
                            <p:childTnLst>
                              <p:par>
                                <p:cTn id="37" presetID="16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4" dur="50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5" dur="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6" dur="25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7" dur="25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8" dur="250" fill="hold">
                                          <p:stCondLst>
                                            <p:cond delay="7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500"/>
                            </p:stCondLst>
                            <p:childTnLst>
                              <p:par>
                                <p:cTn id="50" presetID="16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F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F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57" dur="50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58" dur="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9" dur="25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0" dur="25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61" dur="250" fill="hold">
                                          <p:stCondLst>
                                            <p:cond delay="7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1300"/>
                            </p:stCondLst>
                            <p:childTnLst>
                              <p:par>
                                <p:cTn id="63" presetID="16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70" dur="50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1" dur="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72" dur="25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73" dur="25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74" dur="250" fill="hold">
                                          <p:stCondLst>
                                            <p:cond delay="7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1400"/>
                            </p:stCondLst>
                            <p:childTnLst>
                              <p:par>
                                <p:cTn id="76" presetID="16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7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83" dur="50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84" dur="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5" dur="25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6" dur="25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87" dur="250" fill="hold">
                                          <p:stCondLst>
                                            <p:cond delay="75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1600"/>
                            </p:stCondLst>
                            <p:childTnLst>
                              <p:par>
                                <p:cTn id="89" presetID="16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9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F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F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96" dur="50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97" dur="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8" dur="25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9" dur="25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0" dur="250" fill="hold">
                                          <p:stCondLst>
                                            <p:cond delay="7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>
                            <p:stCondLst>
                              <p:cond delay="1700"/>
                            </p:stCondLst>
                            <p:childTnLst>
                              <p:par>
                                <p:cTn id="102" presetID="16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0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09" dur="50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10" dur="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11" dur="25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12" dur="25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13" dur="250" fill="hold">
                                          <p:stCondLst>
                                            <p:cond delay="75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14" fill="hold">
                            <p:stCondLst>
                              <p:cond delay="1200"/>
                            </p:stCondLst>
                            <p:childTnLst>
                              <p:par>
                                <p:cTn id="115" presetID="16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1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F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F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22" dur="50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23" dur="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24" dur="25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25" dur="25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26" dur="250" fill="hold">
                                          <p:stCondLst>
                                            <p:cond delay="7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27" fill="hold">
                            <p:stCondLst>
                              <p:cond delay="1800"/>
                            </p:stCondLst>
                            <p:childTnLst>
                              <p:par>
                                <p:cTn id="128" presetID="16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2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F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3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F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3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35" dur="50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36" dur="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37" dur="25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38" dur="25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39" dur="250" fill="hold">
                                          <p:stCondLst>
                                            <p:cond delay="7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40" fill="hold">
                            <p:stCondLst>
                              <p:cond delay="1200"/>
                            </p:stCondLst>
                            <p:childTnLst>
                              <p:par>
                                <p:cTn id="141" presetID="16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4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F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F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48" dur="50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49" dur="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50" dur="25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51" dur="25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52" dur="250" fill="hold">
                                          <p:stCondLst>
                                            <p:cond delay="75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53" fill="hold">
                            <p:stCondLst>
                              <p:cond delay="1600"/>
                            </p:stCondLst>
                            <p:childTnLst>
                              <p:par>
                                <p:cTn id="154" presetID="16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55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56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57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61" dur="50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62" dur="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63" dur="25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64" dur="25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65" dur="250" fill="hold">
                                          <p:stCondLst>
                                            <p:cond delay="75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66" fill="hold">
                            <p:stCondLst>
                              <p:cond delay="1500"/>
                            </p:stCondLst>
                            <p:childTnLst>
                              <p:par>
                                <p:cTn id="167" presetID="16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68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69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70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74" dur="50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75" dur="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76" dur="25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77" dur="25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78" dur="250" fill="hold">
                                          <p:stCondLst>
                                            <p:cond delay="75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79" fill="hold">
                            <p:stCondLst>
                              <p:cond delay="1600"/>
                            </p:stCondLst>
                            <p:childTnLst>
                              <p:par>
                                <p:cTn id="180" presetID="16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81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82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83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2" grpId="1"/>
      <p:bldP spid="13" grpId="0"/>
      <p:bldP spid="13" grpId="1"/>
      <p:bldP spid="14" grpId="0"/>
      <p:bldP spid="14" grpId="1"/>
      <p:bldP spid="15" grpId="0"/>
      <p:bldP spid="15" grpId="1"/>
      <p:bldP spid="19" grpId="0"/>
      <p:bldP spid="19" grpId="1"/>
      <p:bldP spid="20" grpId="0"/>
      <p:bldP spid="20" grpId="1"/>
      <p:bldP spid="21" grpId="0"/>
      <p:bldP spid="21" grpId="1"/>
      <p:bldP spid="22" grpId="0"/>
      <p:bldP spid="22" grpId="1"/>
      <p:bldP spid="23" grpId="0"/>
      <p:bldP spid="23" grpId="1"/>
      <p:bldP spid="24" grpId="0"/>
      <p:bldP spid="24" grpId="1"/>
      <p:bldP spid="25" grpId="0"/>
      <p:bldP spid="25" grpId="1"/>
      <p:bldP spid="26" grpId="0"/>
      <p:bldP spid="26" grpId="1"/>
      <p:bldP spid="27" grpId="0"/>
      <p:bldP spid="27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Obdélník 19"/>
          <p:cNvSpPr/>
          <p:nvPr/>
        </p:nvSpPr>
        <p:spPr>
          <a:xfrm>
            <a:off x="6484776" y="1434047"/>
            <a:ext cx="457200" cy="1259841"/>
          </a:xfrm>
          <a:prstGeom prst="rect">
            <a:avLst/>
          </a:prstGeom>
          <a:solidFill>
            <a:schemeClr val="bg2">
              <a:lumMod val="2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511660" y="3068960"/>
            <a:ext cx="5976664" cy="27363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979712" y="3501008"/>
            <a:ext cx="1584176" cy="50405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580112" y="3501008"/>
            <a:ext cx="1584176" cy="50405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Rovnoramenný trojúhelník 6"/>
          <p:cNvSpPr/>
          <p:nvPr/>
        </p:nvSpPr>
        <p:spPr>
          <a:xfrm>
            <a:off x="667919" y="1618164"/>
            <a:ext cx="7808162" cy="1450796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979712" y="4221088"/>
            <a:ext cx="1584176" cy="50405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779912" y="3933056"/>
            <a:ext cx="1584176" cy="50405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580112" y="4221088"/>
            <a:ext cx="1584176" cy="50405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1979712" y="4941168"/>
            <a:ext cx="1584176" cy="50405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580112" y="4941168"/>
            <a:ext cx="1584176" cy="50405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1" name="Obláček 20"/>
          <p:cNvSpPr/>
          <p:nvPr/>
        </p:nvSpPr>
        <p:spPr>
          <a:xfrm rot="19909041">
            <a:off x="6725408" y="685040"/>
            <a:ext cx="1341106" cy="612648"/>
          </a:xfrm>
          <a:prstGeom prst="cloudCallout">
            <a:avLst>
              <a:gd name="adj1" fmla="val -59095"/>
              <a:gd name="adj2" fmla="val 12715"/>
            </a:avLst>
          </a:prstGeom>
          <a:solidFill>
            <a:schemeClr val="bg1">
              <a:lumMod val="7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779912" y="3212976"/>
            <a:ext cx="1584176" cy="50405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prstClr val="black"/>
              </a:solidFill>
            </a:endParaRPr>
          </a:p>
        </p:txBody>
      </p:sp>
      <p:cxnSp>
        <p:nvCxnSpPr>
          <p:cNvPr id="22" name="Přímá spojnice 21"/>
          <p:cNvCxnSpPr/>
          <p:nvPr/>
        </p:nvCxnSpPr>
        <p:spPr>
          <a:xfrm>
            <a:off x="4319972" y="5193196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6" name="Skupina 25"/>
          <p:cNvGrpSpPr/>
          <p:nvPr/>
        </p:nvGrpSpPr>
        <p:grpSpPr>
          <a:xfrm>
            <a:off x="4103948" y="4581128"/>
            <a:ext cx="936104" cy="1224136"/>
            <a:chOff x="3851920" y="4581128"/>
            <a:chExt cx="936104" cy="1224136"/>
          </a:xfrm>
          <a:solidFill>
            <a:schemeClr val="bg1">
              <a:lumMod val="85000"/>
            </a:schemeClr>
          </a:solidFill>
        </p:grpSpPr>
        <p:sp>
          <p:nvSpPr>
            <p:cNvPr id="15" name="Obdélník 14"/>
            <p:cNvSpPr/>
            <p:nvPr/>
          </p:nvSpPr>
          <p:spPr>
            <a:xfrm rot="5400000">
              <a:off x="3707904" y="4725144"/>
              <a:ext cx="1224136" cy="936104"/>
            </a:xfrm>
            <a:prstGeom prst="rect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cxnSp>
          <p:nvCxnSpPr>
            <p:cNvPr id="9" name="Přímá spojnice 8"/>
            <p:cNvCxnSpPr>
              <a:stCxn id="15" idx="1"/>
              <a:endCxn id="15" idx="3"/>
            </p:cNvCxnSpPr>
            <p:nvPr/>
          </p:nvCxnSpPr>
          <p:spPr>
            <a:xfrm>
              <a:off x="4319972" y="4581128"/>
              <a:ext cx="0" cy="1224136"/>
            </a:xfrm>
            <a:prstGeom prst="line">
              <a:avLst/>
            </a:prstGeom>
            <a:grpFill/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Přímá spojnice 23"/>
            <p:cNvCxnSpPr/>
            <p:nvPr/>
          </p:nvCxnSpPr>
          <p:spPr>
            <a:xfrm flipH="1">
              <a:off x="4319972" y="5193196"/>
              <a:ext cx="108012" cy="0"/>
            </a:xfrm>
            <a:prstGeom prst="lin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8" name="TextovéPole 27"/>
          <p:cNvSpPr txBox="1"/>
          <p:nvPr/>
        </p:nvSpPr>
        <p:spPr>
          <a:xfrm rot="20418785">
            <a:off x="1140915" y="2475394"/>
            <a:ext cx="153736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sychravo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179512" y="116632"/>
            <a:ext cx="704628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prstClr val="black"/>
                </a:solidFill>
              </a:rPr>
              <a:t>Přestěhuj slova příbuzná z půdy do bytů </a:t>
            </a:r>
            <a:endParaRPr lang="cs-CZ" sz="3200" b="1" dirty="0">
              <a:solidFill>
                <a:prstClr val="black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 rot="1242228">
            <a:off x="6566311" y="2492061"/>
            <a:ext cx="13129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Sychrov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2483768" y="2617748"/>
            <a:ext cx="142904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vysychat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 rot="20418785">
            <a:off x="3197978" y="1729088"/>
            <a:ext cx="154117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syrovinka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5371742" y="2617748"/>
            <a:ext cx="15045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prstClr val="black"/>
                </a:solidFill>
              </a:rPr>
              <a:t>z</a:t>
            </a:r>
            <a:r>
              <a:rPr lang="cs-CZ" sz="2800" dirty="0" smtClean="0">
                <a:solidFill>
                  <a:prstClr val="black"/>
                </a:solidFill>
              </a:rPr>
              <a:t>a </a:t>
            </a:r>
            <a:r>
              <a:rPr lang="cs-CZ" sz="2800" dirty="0" err="1" smtClean="0">
                <a:solidFill>
                  <a:prstClr val="black"/>
                </a:solidFill>
              </a:rPr>
              <a:t>syrova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5652120" y="4922004"/>
            <a:ext cx="142904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vysychat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1979712" y="4922004"/>
            <a:ext cx="15045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prstClr val="black"/>
                </a:solidFill>
              </a:rPr>
              <a:t>z</a:t>
            </a:r>
            <a:r>
              <a:rPr lang="cs-CZ" sz="2800" dirty="0" smtClean="0">
                <a:solidFill>
                  <a:prstClr val="black"/>
                </a:solidFill>
              </a:rPr>
              <a:t>a </a:t>
            </a:r>
            <a:r>
              <a:rPr lang="cs-CZ" sz="2800" dirty="0" err="1" smtClean="0">
                <a:solidFill>
                  <a:prstClr val="black"/>
                </a:solidFill>
              </a:rPr>
              <a:t>syrova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3923928" y="3913892"/>
            <a:ext cx="13129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Sychrov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3843094" y="3193812"/>
            <a:ext cx="14489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sychravo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1979712" y="4221088"/>
            <a:ext cx="154117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syrovinka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1979712" y="3501008"/>
            <a:ext cx="154117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syrového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 rot="1193237">
            <a:off x="4759013" y="1875331"/>
            <a:ext cx="154117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syrového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5580112" y="4221088"/>
            <a:ext cx="154117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 zasychat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4451807" y="2266208"/>
            <a:ext cx="154117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 zasychat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5580112" y="3501008"/>
            <a:ext cx="154117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 osychat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2958813" y="2276872"/>
            <a:ext cx="154117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 osychat</a:t>
            </a:r>
            <a:endParaRPr lang="cs-CZ" sz="2800" dirty="0">
              <a:solidFill>
                <a:prstClr val="black"/>
              </a:solidFill>
            </a:endParaRPr>
          </a:p>
        </p:txBody>
      </p:sp>
      <p:pic>
        <p:nvPicPr>
          <p:cNvPr id="46" name="Obrázek 4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413831"/>
            <a:ext cx="864096" cy="864096"/>
          </a:xfrm>
          <a:prstGeom prst="ellipse">
            <a:avLst/>
          </a:prstGeom>
        </p:spPr>
      </p:pic>
      <p:pic>
        <p:nvPicPr>
          <p:cNvPr id="47" name="Obrázek 4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29330" y="1412776"/>
            <a:ext cx="864096" cy="864096"/>
          </a:xfrm>
          <a:prstGeom prst="ellipse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187624" y="5805264"/>
            <a:ext cx="6624736" cy="648072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  syrový       sychravý      usychat</a:t>
            </a:r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49" name="Skupina 48"/>
          <p:cNvGrpSpPr/>
          <p:nvPr/>
        </p:nvGrpSpPr>
        <p:grpSpPr>
          <a:xfrm>
            <a:off x="2151450" y="963237"/>
            <a:ext cx="3356654" cy="1601667"/>
            <a:chOff x="2007434" y="908720"/>
            <a:chExt cx="3356654" cy="1601667"/>
          </a:xfrm>
        </p:grpSpPr>
        <p:pic>
          <p:nvPicPr>
            <p:cNvPr id="1026" name="Picture 2"/>
            <p:cNvPicPr>
              <a:picLocks noChangeAspect="1" noChangeArrowheads="1"/>
            </p:cNvPicPr>
            <p:nvPr/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9332" t="3536" r="24165" b="30772"/>
            <a:stretch/>
          </p:blipFill>
          <p:spPr bwMode="auto">
            <a:xfrm>
              <a:off x="2007434" y="908720"/>
              <a:ext cx="1412438" cy="1395170"/>
            </a:xfrm>
            <a:prstGeom prst="ellipse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48" name="Obláček 47"/>
            <p:cNvSpPr/>
            <p:nvPr/>
          </p:nvSpPr>
          <p:spPr>
            <a:xfrm>
              <a:off x="3563888" y="1412776"/>
              <a:ext cx="1800200" cy="1097611"/>
            </a:xfrm>
            <a:prstGeom prst="cloudCallout">
              <a:avLst>
                <a:gd name="adj1" fmla="val -66474"/>
                <a:gd name="adj2" fmla="val 4546"/>
              </a:avLst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prstClr val="black"/>
                  </a:solidFill>
                </a:rPr>
                <a:t>A je to pryč!</a:t>
              </a:r>
              <a:endParaRPr lang="cs-CZ" sz="2400" dirty="0">
                <a:solidFill>
                  <a:prstClr val="black"/>
                </a:solidFill>
              </a:endParaRPr>
            </a:p>
          </p:txBody>
        </p:sp>
      </p:grpSp>
      <p:sp>
        <p:nvSpPr>
          <p:cNvPr id="8" name="TextovéPole 7"/>
          <p:cNvSpPr txBox="1"/>
          <p:nvPr/>
        </p:nvSpPr>
        <p:spPr>
          <a:xfrm>
            <a:off x="2298051" y="620688"/>
            <a:ext cx="277800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prstClr val="black"/>
                </a:solidFill>
              </a:rPr>
              <a:t>(klikni na příbuzné slovo)</a:t>
            </a:r>
          </a:p>
        </p:txBody>
      </p:sp>
    </p:spTree>
    <p:extLst>
      <p:ext uri="{BB962C8B-B14F-4D97-AF65-F5344CB8AC3E}">
        <p14:creationId xmlns:p14="http://schemas.microsoft.com/office/powerpoint/2010/main" val="193916493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7" dur="10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9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000"/>
                            </p:stCondLst>
                            <p:childTnLst>
                              <p:par>
                                <p:cTn id="42" presetID="53" presetClass="entr" presetSubtype="16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1" dur="1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3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1000"/>
                            </p:stCondLst>
                            <p:childTnLst>
                              <p:par>
                                <p:cTn id="56" presetID="53" presetClass="entr" presetSubtype="16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5" dur="1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7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1000"/>
                            </p:stCondLst>
                            <p:childTnLst>
                              <p:par>
                                <p:cTn id="70" presetID="53" presetClass="entr" presetSubtype="16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75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6" fill="hold">
                      <p:stCondLst>
                        <p:cond delay="0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9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1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1000"/>
                            </p:stCondLst>
                            <p:childTnLst>
                              <p:par>
                                <p:cTn id="84" presetID="53" presetClass="entr" presetSubtype="16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89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0" fill="hold">
                      <p:stCondLst>
                        <p:cond delay="0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3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5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1000"/>
                            </p:stCondLst>
                            <p:childTnLst>
                              <p:par>
                                <p:cTn id="98" presetID="53" presetClass="entr" presetSubtype="16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2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03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4" fill="hold">
                      <p:stCondLst>
                        <p:cond delay="0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7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9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12" presetID="53" presetClass="entr" presetSubtype="16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6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1" dur="10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0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3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25" fill="hold">
                            <p:stCondLst>
                              <p:cond delay="1000"/>
                            </p:stCondLst>
                            <p:childTnLst>
                              <p:par>
                                <p:cTn id="126" presetID="53" presetClass="entr" presetSubtype="16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0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131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2" fill="hold">
                      <p:stCondLst>
                        <p:cond delay="0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5" dur="10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10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7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39" fill="hold">
                            <p:stCondLst>
                              <p:cond delay="1000"/>
                            </p:stCondLst>
                            <p:childTnLst>
                              <p:par>
                                <p:cTn id="140" presetID="53" presetClass="entr" presetSubtype="16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2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4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</p:childTnLst>
        </p:cTn>
      </p:par>
    </p:tnLst>
    <p:bldLst>
      <p:bldP spid="28" grpId="0"/>
      <p:bldP spid="30" grpId="0"/>
      <p:bldP spid="31" grpId="0"/>
      <p:bldP spid="32" grpId="0"/>
      <p:bldP spid="33" grpId="0"/>
      <p:bldP spid="34" grpId="0"/>
      <p:bldP spid="35" grpId="0"/>
      <p:bldP spid="36" grpId="0"/>
      <p:bldP spid="38" grpId="0"/>
      <p:bldP spid="39" grpId="0"/>
      <p:bldP spid="40" grpId="0"/>
      <p:bldP spid="41" grpId="0"/>
      <p:bldP spid="42" grpId="0"/>
      <p:bldP spid="43" grpId="0"/>
      <p:bldP spid="44" grpId="0"/>
      <p:bldP spid="4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98113" l="1132" r="100000">
                        <a14:backgroundMark x1="77358" y1="58491" x2="78491" y2="19623"/>
                        <a14:backgroundMark x1="7170" y1="68679" x2="22264" y2="2226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3633" t="7837" r="8545" b="14889"/>
          <a:stretch/>
        </p:blipFill>
        <p:spPr bwMode="auto">
          <a:xfrm>
            <a:off x="329210" y="2636912"/>
            <a:ext cx="858414" cy="852351"/>
          </a:xfrm>
          <a:prstGeom prst="roundRect">
            <a:avLst>
              <a:gd name="adj" fmla="val 31075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308" b="97231" l="923" r="9815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5135" r="15284"/>
          <a:stretch/>
        </p:blipFill>
        <p:spPr bwMode="auto">
          <a:xfrm>
            <a:off x="3779912" y="2132856"/>
            <a:ext cx="1106418" cy="1590127"/>
          </a:xfrm>
          <a:prstGeom prst="roundRect">
            <a:avLst>
              <a:gd name="adj" fmla="val 49276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 rotWithShape="1"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0" b="98462" l="615" r="9938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2474" t="4729" r="15324" b="50000"/>
          <a:stretch/>
        </p:blipFill>
        <p:spPr bwMode="auto">
          <a:xfrm>
            <a:off x="6844317" y="2725085"/>
            <a:ext cx="936104" cy="1102009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13" name="Skupina 12"/>
          <p:cNvGrpSpPr/>
          <p:nvPr/>
        </p:nvGrpSpPr>
        <p:grpSpPr>
          <a:xfrm>
            <a:off x="3672025" y="3540084"/>
            <a:ext cx="1404031" cy="1257068"/>
            <a:chOff x="3226704" y="4293125"/>
            <a:chExt cx="1060704" cy="1257040"/>
          </a:xfrm>
          <a:solidFill>
            <a:srgbClr val="00B050"/>
          </a:solidFill>
        </p:grpSpPr>
        <p:sp>
          <p:nvSpPr>
            <p:cNvPr id="12" name="Vývojový diagram: paměť s přímým přístupem 11"/>
            <p:cNvSpPr/>
            <p:nvPr/>
          </p:nvSpPr>
          <p:spPr>
            <a:xfrm rot="16200000">
              <a:off x="3560569" y="5294247"/>
              <a:ext cx="392972" cy="118864"/>
            </a:xfrm>
            <a:prstGeom prst="flowChartMagneticDrum">
              <a:avLst/>
            </a:prstGeom>
            <a:solidFill>
              <a:schemeClr val="bg2">
                <a:lumMod val="50000"/>
              </a:schemeClr>
            </a:solidFill>
            <a:ln>
              <a:solidFill>
                <a:schemeClr val="bg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6" name="Rovnoramenný trojúhelník 15"/>
            <p:cNvSpPr/>
            <p:nvPr/>
          </p:nvSpPr>
          <p:spPr>
            <a:xfrm>
              <a:off x="3226704" y="4869160"/>
              <a:ext cx="1060704" cy="454159"/>
            </a:xfrm>
            <a:prstGeom prst="triangle">
              <a:avLst/>
            </a:prstGeom>
            <a:grpFill/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7" name="Rovnoramenný trojúhelník 16"/>
            <p:cNvSpPr/>
            <p:nvPr/>
          </p:nvSpPr>
          <p:spPr>
            <a:xfrm>
              <a:off x="3364083" y="4570452"/>
              <a:ext cx="785945" cy="396074"/>
            </a:xfrm>
            <a:prstGeom prst="triangle">
              <a:avLst/>
            </a:prstGeom>
            <a:grpFill/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5" name="Rovnoramenný trojúhelník 4"/>
            <p:cNvSpPr/>
            <p:nvPr/>
          </p:nvSpPr>
          <p:spPr>
            <a:xfrm>
              <a:off x="3491879" y="4293125"/>
              <a:ext cx="530352" cy="360011"/>
            </a:xfrm>
            <a:prstGeom prst="triangle">
              <a:avLst/>
            </a:prstGeom>
            <a:grpFill/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403648" y="4282164"/>
            <a:ext cx="2088232" cy="1091052"/>
            <a:chOff x="539552" y="3068960"/>
            <a:chExt cx="2088232" cy="1224136"/>
          </a:xfrm>
        </p:grpSpPr>
        <p:sp>
          <p:nvSpPr>
            <p:cNvPr id="3" name="Krychle 2"/>
            <p:cNvSpPr/>
            <p:nvPr/>
          </p:nvSpPr>
          <p:spPr>
            <a:xfrm>
              <a:off x="773398" y="3490185"/>
              <a:ext cx="126194" cy="586887"/>
            </a:xfrm>
            <a:prstGeom prst="cube">
              <a:avLst/>
            </a:prstGeom>
            <a:solidFill>
              <a:schemeClr val="bg2">
                <a:lumMod val="50000"/>
              </a:schemeClr>
            </a:solidFill>
            <a:ln>
              <a:solidFill>
                <a:schemeClr val="bg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" name="Krychle 10"/>
            <p:cNvSpPr/>
            <p:nvPr/>
          </p:nvSpPr>
          <p:spPr>
            <a:xfrm>
              <a:off x="2303389" y="3501008"/>
              <a:ext cx="108372" cy="586887"/>
            </a:xfrm>
            <a:prstGeom prst="cube">
              <a:avLst/>
            </a:prstGeom>
            <a:solidFill>
              <a:schemeClr val="bg2">
                <a:lumMod val="50000"/>
              </a:schemeClr>
            </a:solidFill>
            <a:ln>
              <a:solidFill>
                <a:schemeClr val="bg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4" name="Rovnoramenný trojúhelník 3"/>
            <p:cNvSpPr/>
            <p:nvPr/>
          </p:nvSpPr>
          <p:spPr>
            <a:xfrm>
              <a:off x="539552" y="3068960"/>
              <a:ext cx="2088232" cy="432048"/>
            </a:xfrm>
            <a:prstGeom prst="triangle">
              <a:avLst/>
            </a:prstGeom>
            <a:solidFill>
              <a:schemeClr val="accent6">
                <a:lumMod val="50000"/>
              </a:schemeClr>
            </a:solidFill>
            <a:ln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2" name="Obdélník 1"/>
            <p:cNvSpPr/>
            <p:nvPr/>
          </p:nvSpPr>
          <p:spPr>
            <a:xfrm>
              <a:off x="768096" y="4077072"/>
              <a:ext cx="1643664" cy="216024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solidFill>
                <a:schemeClr val="tx1">
                  <a:lumMod val="65000"/>
                  <a:lumOff val="3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</p:grpSp>
      <p:grpSp>
        <p:nvGrpSpPr>
          <p:cNvPr id="59" name="Skupina 58"/>
          <p:cNvGrpSpPr/>
          <p:nvPr/>
        </p:nvGrpSpPr>
        <p:grpSpPr>
          <a:xfrm>
            <a:off x="6228184" y="3140968"/>
            <a:ext cx="2160239" cy="1080120"/>
            <a:chOff x="6609733" y="2996952"/>
            <a:chExt cx="1613166" cy="1080120"/>
          </a:xfrm>
        </p:grpSpPr>
        <p:grpSp>
          <p:nvGrpSpPr>
            <p:cNvPr id="26" name="Skupina 25"/>
            <p:cNvGrpSpPr/>
            <p:nvPr/>
          </p:nvGrpSpPr>
          <p:grpSpPr>
            <a:xfrm>
              <a:off x="6609733" y="3140968"/>
              <a:ext cx="626563" cy="275413"/>
              <a:chOff x="6465717" y="3197386"/>
              <a:chExt cx="626563" cy="275413"/>
            </a:xfrm>
          </p:grpSpPr>
          <p:sp>
            <p:nvSpPr>
              <p:cNvPr id="19" name="Výbuch 1 18"/>
              <p:cNvSpPr/>
              <p:nvPr/>
            </p:nvSpPr>
            <p:spPr>
              <a:xfrm flipV="1">
                <a:off x="6465717" y="3197386"/>
                <a:ext cx="626563" cy="231614"/>
              </a:xfrm>
              <a:prstGeom prst="irregularSeal1">
                <a:avLst/>
              </a:prstGeom>
              <a:solidFill>
                <a:srgbClr val="00B050"/>
              </a:solidFill>
              <a:ln>
                <a:solidFill>
                  <a:srgbClr val="00B05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prstClr val="white"/>
                  </a:solidFill>
                </a:endParaRPr>
              </a:p>
            </p:txBody>
          </p:sp>
          <p:sp>
            <p:nvSpPr>
              <p:cNvPr id="25" name="Krychle 24"/>
              <p:cNvSpPr/>
              <p:nvPr/>
            </p:nvSpPr>
            <p:spPr>
              <a:xfrm>
                <a:off x="6516216" y="3356992"/>
                <a:ext cx="532018" cy="115807"/>
              </a:xfrm>
              <a:prstGeom prst="cube">
                <a:avLst/>
              </a:prstGeom>
              <a:solidFill>
                <a:srgbClr val="00B050"/>
              </a:solidFill>
              <a:ln>
                <a:solidFill>
                  <a:srgbClr val="00B05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prstClr val="white"/>
                  </a:solidFill>
                </a:endParaRPr>
              </a:p>
            </p:txBody>
          </p:sp>
        </p:grpSp>
        <p:grpSp>
          <p:nvGrpSpPr>
            <p:cNvPr id="40" name="Skupina 39"/>
            <p:cNvGrpSpPr/>
            <p:nvPr/>
          </p:nvGrpSpPr>
          <p:grpSpPr>
            <a:xfrm>
              <a:off x="6897765" y="3573016"/>
              <a:ext cx="626563" cy="275413"/>
              <a:chOff x="6465717" y="3197386"/>
              <a:chExt cx="626563" cy="275413"/>
            </a:xfrm>
          </p:grpSpPr>
          <p:sp>
            <p:nvSpPr>
              <p:cNvPr id="41" name="Výbuch 1 40"/>
              <p:cNvSpPr/>
              <p:nvPr/>
            </p:nvSpPr>
            <p:spPr>
              <a:xfrm flipV="1">
                <a:off x="6465717" y="3197386"/>
                <a:ext cx="626563" cy="231614"/>
              </a:xfrm>
              <a:prstGeom prst="irregularSeal1">
                <a:avLst/>
              </a:prstGeom>
              <a:solidFill>
                <a:srgbClr val="00B050"/>
              </a:solidFill>
              <a:ln>
                <a:solidFill>
                  <a:srgbClr val="00B05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prstClr val="white"/>
                  </a:solidFill>
                </a:endParaRPr>
              </a:p>
            </p:txBody>
          </p:sp>
          <p:sp>
            <p:nvSpPr>
              <p:cNvPr id="42" name="Krychle 41"/>
              <p:cNvSpPr/>
              <p:nvPr/>
            </p:nvSpPr>
            <p:spPr>
              <a:xfrm>
                <a:off x="6516216" y="3356992"/>
                <a:ext cx="532018" cy="115807"/>
              </a:xfrm>
              <a:prstGeom prst="cube">
                <a:avLst/>
              </a:prstGeom>
              <a:solidFill>
                <a:srgbClr val="00B050"/>
              </a:solidFill>
              <a:ln>
                <a:solidFill>
                  <a:srgbClr val="00B05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prstClr val="white"/>
                  </a:solidFill>
                </a:endParaRPr>
              </a:p>
            </p:txBody>
          </p:sp>
        </p:grpSp>
        <p:grpSp>
          <p:nvGrpSpPr>
            <p:cNvPr id="49" name="Skupina 48"/>
            <p:cNvGrpSpPr/>
            <p:nvPr/>
          </p:nvGrpSpPr>
          <p:grpSpPr>
            <a:xfrm>
              <a:off x="7416317" y="3501008"/>
              <a:ext cx="626563" cy="275413"/>
              <a:chOff x="6501722" y="3197386"/>
              <a:chExt cx="626563" cy="275413"/>
            </a:xfrm>
          </p:grpSpPr>
          <p:sp>
            <p:nvSpPr>
              <p:cNvPr id="50" name="Výbuch 1 49"/>
              <p:cNvSpPr/>
              <p:nvPr/>
            </p:nvSpPr>
            <p:spPr>
              <a:xfrm flipV="1">
                <a:off x="6501722" y="3197386"/>
                <a:ext cx="626563" cy="231614"/>
              </a:xfrm>
              <a:prstGeom prst="irregularSeal1">
                <a:avLst/>
              </a:prstGeom>
              <a:solidFill>
                <a:srgbClr val="00B050"/>
              </a:solidFill>
              <a:ln>
                <a:solidFill>
                  <a:srgbClr val="00B05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prstClr val="white"/>
                  </a:solidFill>
                </a:endParaRPr>
              </a:p>
            </p:txBody>
          </p:sp>
          <p:sp>
            <p:nvSpPr>
              <p:cNvPr id="51" name="Krychle 50"/>
              <p:cNvSpPr/>
              <p:nvPr/>
            </p:nvSpPr>
            <p:spPr>
              <a:xfrm>
                <a:off x="6516216" y="3356992"/>
                <a:ext cx="532018" cy="115807"/>
              </a:xfrm>
              <a:prstGeom prst="cube">
                <a:avLst/>
              </a:prstGeom>
              <a:solidFill>
                <a:srgbClr val="00B050"/>
              </a:solidFill>
              <a:ln>
                <a:solidFill>
                  <a:srgbClr val="00B05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prstClr val="white"/>
                  </a:solidFill>
                </a:endParaRPr>
              </a:p>
            </p:txBody>
          </p:sp>
        </p:grpSp>
        <p:grpSp>
          <p:nvGrpSpPr>
            <p:cNvPr id="58" name="Skupina 57"/>
            <p:cNvGrpSpPr/>
            <p:nvPr/>
          </p:nvGrpSpPr>
          <p:grpSpPr>
            <a:xfrm>
              <a:off x="6690125" y="2996952"/>
              <a:ext cx="1532774" cy="1080120"/>
              <a:chOff x="6690125" y="2996952"/>
              <a:chExt cx="1532774" cy="1080120"/>
            </a:xfrm>
          </p:grpSpPr>
          <p:grpSp>
            <p:nvGrpSpPr>
              <p:cNvPr id="34" name="Skupina 33"/>
              <p:cNvGrpSpPr/>
              <p:nvPr/>
            </p:nvGrpSpPr>
            <p:grpSpPr>
              <a:xfrm>
                <a:off x="7596336" y="2996952"/>
                <a:ext cx="626563" cy="380480"/>
                <a:chOff x="6465717" y="3089348"/>
                <a:chExt cx="626563" cy="380480"/>
              </a:xfrm>
            </p:grpSpPr>
            <p:sp>
              <p:nvSpPr>
                <p:cNvPr id="35" name="Výbuch 1 34"/>
                <p:cNvSpPr/>
                <p:nvPr/>
              </p:nvSpPr>
              <p:spPr>
                <a:xfrm flipV="1">
                  <a:off x="6465717" y="3089348"/>
                  <a:ext cx="626563" cy="339652"/>
                </a:xfrm>
                <a:prstGeom prst="irregularSeal1">
                  <a:avLst/>
                </a:prstGeom>
                <a:solidFill>
                  <a:srgbClr val="00B050"/>
                </a:solidFill>
                <a:ln>
                  <a:solidFill>
                    <a:srgbClr val="00B05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36" name="Krychle 35"/>
                <p:cNvSpPr/>
                <p:nvPr/>
              </p:nvSpPr>
              <p:spPr>
                <a:xfrm>
                  <a:off x="6516216" y="3341402"/>
                  <a:ext cx="532018" cy="128426"/>
                </a:xfrm>
                <a:prstGeom prst="cube">
                  <a:avLst/>
                </a:prstGeom>
                <a:solidFill>
                  <a:srgbClr val="00B050"/>
                </a:solidFill>
                <a:ln>
                  <a:solidFill>
                    <a:srgbClr val="00B05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>
                    <a:solidFill>
                      <a:prstClr val="white"/>
                    </a:solidFill>
                  </a:endParaRPr>
                </a:p>
              </p:txBody>
            </p:sp>
          </p:grpSp>
          <p:grpSp>
            <p:nvGrpSpPr>
              <p:cNvPr id="37" name="Skupina 36"/>
              <p:cNvGrpSpPr/>
              <p:nvPr/>
            </p:nvGrpSpPr>
            <p:grpSpPr>
              <a:xfrm>
                <a:off x="6690125" y="3356992"/>
                <a:ext cx="626563" cy="275413"/>
                <a:chOff x="6465717" y="3197386"/>
                <a:chExt cx="626563" cy="275413"/>
              </a:xfrm>
            </p:grpSpPr>
            <p:sp>
              <p:nvSpPr>
                <p:cNvPr id="38" name="Výbuch 1 37"/>
                <p:cNvSpPr/>
                <p:nvPr/>
              </p:nvSpPr>
              <p:spPr>
                <a:xfrm flipV="1">
                  <a:off x="6465717" y="3197386"/>
                  <a:ext cx="626563" cy="231614"/>
                </a:xfrm>
                <a:prstGeom prst="irregularSeal1">
                  <a:avLst/>
                </a:prstGeom>
                <a:solidFill>
                  <a:srgbClr val="00B050"/>
                </a:solidFill>
                <a:ln>
                  <a:solidFill>
                    <a:srgbClr val="00B05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39" name="Krychle 38"/>
                <p:cNvSpPr/>
                <p:nvPr/>
              </p:nvSpPr>
              <p:spPr>
                <a:xfrm>
                  <a:off x="6516216" y="3356992"/>
                  <a:ext cx="532018" cy="115807"/>
                </a:xfrm>
                <a:prstGeom prst="cube">
                  <a:avLst/>
                </a:prstGeom>
                <a:solidFill>
                  <a:srgbClr val="00B050"/>
                </a:solidFill>
                <a:ln>
                  <a:solidFill>
                    <a:srgbClr val="00B05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>
                    <a:solidFill>
                      <a:prstClr val="white"/>
                    </a:solidFill>
                  </a:endParaRPr>
                </a:p>
              </p:txBody>
            </p:sp>
          </p:grpSp>
          <p:grpSp>
            <p:nvGrpSpPr>
              <p:cNvPr id="43" name="Skupina 42"/>
              <p:cNvGrpSpPr/>
              <p:nvPr/>
            </p:nvGrpSpPr>
            <p:grpSpPr>
              <a:xfrm rot="10800000">
                <a:off x="6876256" y="3801659"/>
                <a:ext cx="626563" cy="275413"/>
                <a:chOff x="6465717" y="3197386"/>
                <a:chExt cx="626563" cy="275413"/>
              </a:xfrm>
            </p:grpSpPr>
            <p:sp>
              <p:nvSpPr>
                <p:cNvPr id="44" name="Výbuch 1 43"/>
                <p:cNvSpPr/>
                <p:nvPr/>
              </p:nvSpPr>
              <p:spPr>
                <a:xfrm flipV="1">
                  <a:off x="6465717" y="3197386"/>
                  <a:ext cx="626563" cy="231614"/>
                </a:xfrm>
                <a:prstGeom prst="irregularSeal1">
                  <a:avLst/>
                </a:prstGeom>
                <a:solidFill>
                  <a:srgbClr val="00B050"/>
                </a:solidFill>
                <a:ln>
                  <a:solidFill>
                    <a:srgbClr val="00B05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45" name="Krychle 44"/>
                <p:cNvSpPr/>
                <p:nvPr/>
              </p:nvSpPr>
              <p:spPr>
                <a:xfrm>
                  <a:off x="6516216" y="3356992"/>
                  <a:ext cx="532018" cy="115807"/>
                </a:xfrm>
                <a:prstGeom prst="cube">
                  <a:avLst/>
                </a:prstGeom>
                <a:solidFill>
                  <a:srgbClr val="00B050"/>
                </a:solidFill>
                <a:ln>
                  <a:solidFill>
                    <a:srgbClr val="00B05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>
                    <a:solidFill>
                      <a:prstClr val="white"/>
                    </a:solidFill>
                  </a:endParaRPr>
                </a:p>
              </p:txBody>
            </p:sp>
          </p:grpSp>
          <p:grpSp>
            <p:nvGrpSpPr>
              <p:cNvPr id="46" name="Skupina 45"/>
              <p:cNvGrpSpPr/>
              <p:nvPr/>
            </p:nvGrpSpPr>
            <p:grpSpPr>
              <a:xfrm>
                <a:off x="7545837" y="3284984"/>
                <a:ext cx="626563" cy="275413"/>
                <a:chOff x="6465717" y="3197386"/>
                <a:chExt cx="626563" cy="275413"/>
              </a:xfrm>
            </p:grpSpPr>
            <p:sp>
              <p:nvSpPr>
                <p:cNvPr id="47" name="Výbuch 1 46"/>
                <p:cNvSpPr/>
                <p:nvPr/>
              </p:nvSpPr>
              <p:spPr>
                <a:xfrm flipV="1">
                  <a:off x="6465717" y="3197386"/>
                  <a:ext cx="626563" cy="231614"/>
                </a:xfrm>
                <a:prstGeom prst="irregularSeal1">
                  <a:avLst/>
                </a:prstGeom>
                <a:solidFill>
                  <a:srgbClr val="00B050"/>
                </a:solidFill>
                <a:ln>
                  <a:solidFill>
                    <a:srgbClr val="00B05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48" name="Krychle 47"/>
                <p:cNvSpPr/>
                <p:nvPr/>
              </p:nvSpPr>
              <p:spPr>
                <a:xfrm>
                  <a:off x="6516216" y="3356992"/>
                  <a:ext cx="532018" cy="115807"/>
                </a:xfrm>
                <a:prstGeom prst="cube">
                  <a:avLst/>
                </a:prstGeom>
                <a:solidFill>
                  <a:srgbClr val="00B050"/>
                </a:solidFill>
                <a:ln>
                  <a:solidFill>
                    <a:srgbClr val="00B05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>
                    <a:solidFill>
                      <a:prstClr val="white"/>
                    </a:solidFill>
                  </a:endParaRPr>
                </a:p>
              </p:txBody>
            </p:sp>
          </p:grpSp>
          <p:grpSp>
            <p:nvGrpSpPr>
              <p:cNvPr id="55" name="Skupina 54"/>
              <p:cNvGrpSpPr/>
              <p:nvPr/>
            </p:nvGrpSpPr>
            <p:grpSpPr>
              <a:xfrm rot="10800000">
                <a:off x="7401821" y="3801659"/>
                <a:ext cx="626563" cy="275413"/>
                <a:chOff x="6465717" y="3197386"/>
                <a:chExt cx="626563" cy="275413"/>
              </a:xfrm>
            </p:grpSpPr>
            <p:sp>
              <p:nvSpPr>
                <p:cNvPr id="56" name="Výbuch 1 55"/>
                <p:cNvSpPr/>
                <p:nvPr/>
              </p:nvSpPr>
              <p:spPr>
                <a:xfrm flipV="1">
                  <a:off x="6465717" y="3197386"/>
                  <a:ext cx="626563" cy="231614"/>
                </a:xfrm>
                <a:prstGeom prst="irregularSeal1">
                  <a:avLst/>
                </a:prstGeom>
                <a:solidFill>
                  <a:srgbClr val="00B050"/>
                </a:solidFill>
                <a:ln>
                  <a:solidFill>
                    <a:srgbClr val="00B05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57" name="Krychle 56"/>
                <p:cNvSpPr/>
                <p:nvPr/>
              </p:nvSpPr>
              <p:spPr>
                <a:xfrm>
                  <a:off x="6516216" y="3356992"/>
                  <a:ext cx="532018" cy="115807"/>
                </a:xfrm>
                <a:prstGeom prst="cube">
                  <a:avLst/>
                </a:prstGeom>
                <a:solidFill>
                  <a:srgbClr val="00B050"/>
                </a:solidFill>
                <a:ln>
                  <a:solidFill>
                    <a:srgbClr val="00B05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>
                    <a:solidFill>
                      <a:prstClr val="white"/>
                    </a:solidFill>
                  </a:endParaRPr>
                </a:p>
              </p:txBody>
            </p:sp>
          </p:grpSp>
          <p:sp>
            <p:nvSpPr>
              <p:cNvPr id="28" name="Volný tvar 27"/>
              <p:cNvSpPr/>
              <p:nvPr/>
            </p:nvSpPr>
            <p:spPr>
              <a:xfrm>
                <a:off x="6888662" y="3392557"/>
                <a:ext cx="148242" cy="53008"/>
              </a:xfrm>
              <a:custGeom>
                <a:avLst/>
                <a:gdLst>
                  <a:gd name="connsiteX0" fmla="*/ 2468 w 148242"/>
                  <a:gd name="connsiteY0" fmla="*/ 53008 h 53008"/>
                  <a:gd name="connsiteX1" fmla="*/ 28973 w 148242"/>
                  <a:gd name="connsiteY1" fmla="*/ 26504 h 53008"/>
                  <a:gd name="connsiteX2" fmla="*/ 2468 w 148242"/>
                  <a:gd name="connsiteY2" fmla="*/ 0 h 53008"/>
                  <a:gd name="connsiteX3" fmla="*/ 121738 w 148242"/>
                  <a:gd name="connsiteY3" fmla="*/ 26504 h 53008"/>
                  <a:gd name="connsiteX4" fmla="*/ 148242 w 148242"/>
                  <a:gd name="connsiteY4" fmla="*/ 26504 h 5300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8242" h="53008">
                    <a:moveTo>
                      <a:pt x="2468" y="53008"/>
                    </a:moveTo>
                    <a:cubicBezTo>
                      <a:pt x="11303" y="44173"/>
                      <a:pt x="28973" y="38998"/>
                      <a:pt x="28973" y="26504"/>
                    </a:cubicBezTo>
                    <a:cubicBezTo>
                      <a:pt x="28973" y="14010"/>
                      <a:pt x="-10026" y="0"/>
                      <a:pt x="2468" y="0"/>
                    </a:cubicBezTo>
                    <a:cubicBezTo>
                      <a:pt x="43194" y="0"/>
                      <a:pt x="81668" y="19219"/>
                      <a:pt x="121738" y="26504"/>
                    </a:cubicBezTo>
                    <a:cubicBezTo>
                      <a:pt x="130430" y="28084"/>
                      <a:pt x="139407" y="26504"/>
                      <a:pt x="148242" y="26504"/>
                    </a:cubicBezTo>
                  </a:path>
                </a:pathLst>
              </a:cu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29" name="Volný tvar 28"/>
              <p:cNvSpPr/>
              <p:nvPr/>
            </p:nvSpPr>
            <p:spPr>
              <a:xfrm>
                <a:off x="7752522" y="3312703"/>
                <a:ext cx="132521" cy="53349"/>
              </a:xfrm>
              <a:custGeom>
                <a:avLst/>
                <a:gdLst>
                  <a:gd name="connsiteX0" fmla="*/ 0 w 132521"/>
                  <a:gd name="connsiteY0" fmla="*/ 53349 h 53349"/>
                  <a:gd name="connsiteX1" fmla="*/ 66261 w 132521"/>
                  <a:gd name="connsiteY1" fmla="*/ 340 h 53349"/>
                  <a:gd name="connsiteX2" fmla="*/ 92765 w 132521"/>
                  <a:gd name="connsiteY2" fmla="*/ 26845 h 53349"/>
                  <a:gd name="connsiteX3" fmla="*/ 132521 w 132521"/>
                  <a:gd name="connsiteY3" fmla="*/ 40097 h 5334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521" h="53349">
                    <a:moveTo>
                      <a:pt x="0" y="53349"/>
                    </a:moveTo>
                    <a:cubicBezTo>
                      <a:pt x="22087" y="35679"/>
                      <a:pt x="39064" y="8110"/>
                      <a:pt x="66261" y="340"/>
                    </a:cubicBezTo>
                    <a:cubicBezTo>
                      <a:pt x="78275" y="-3092"/>
                      <a:pt x="82051" y="20417"/>
                      <a:pt x="92765" y="26845"/>
                    </a:cubicBezTo>
                    <a:cubicBezTo>
                      <a:pt x="104743" y="34032"/>
                      <a:pt x="132521" y="40097"/>
                      <a:pt x="132521" y="40097"/>
                    </a:cubicBezTo>
                  </a:path>
                </a:pathLst>
              </a:cu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31" name="Volný tvar 30"/>
              <p:cNvSpPr/>
              <p:nvPr/>
            </p:nvSpPr>
            <p:spPr>
              <a:xfrm>
                <a:off x="7089913" y="3816626"/>
                <a:ext cx="172278" cy="28587"/>
              </a:xfrm>
              <a:custGeom>
                <a:avLst/>
                <a:gdLst>
                  <a:gd name="connsiteX0" fmla="*/ 0 w 172278"/>
                  <a:gd name="connsiteY0" fmla="*/ 0 h 28587"/>
                  <a:gd name="connsiteX1" fmla="*/ 172278 w 172278"/>
                  <a:gd name="connsiteY1" fmla="*/ 26504 h 285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172278" h="28587">
                    <a:moveTo>
                      <a:pt x="0" y="0"/>
                    </a:moveTo>
                    <a:cubicBezTo>
                      <a:pt x="99073" y="39628"/>
                      <a:pt x="42473" y="26504"/>
                      <a:pt x="172278" y="26504"/>
                    </a:cubicBezTo>
                  </a:path>
                </a:pathLst>
              </a:cu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32" name="Volný tvar 31"/>
              <p:cNvSpPr/>
              <p:nvPr/>
            </p:nvSpPr>
            <p:spPr>
              <a:xfrm>
                <a:off x="7407965" y="3708060"/>
                <a:ext cx="397565" cy="69206"/>
              </a:xfrm>
              <a:custGeom>
                <a:avLst/>
                <a:gdLst>
                  <a:gd name="connsiteX0" fmla="*/ 0 w 397565"/>
                  <a:gd name="connsiteY0" fmla="*/ 29053 h 69206"/>
                  <a:gd name="connsiteX1" fmla="*/ 278296 w 397565"/>
                  <a:gd name="connsiteY1" fmla="*/ 29053 h 69206"/>
                  <a:gd name="connsiteX2" fmla="*/ 397565 w 397565"/>
                  <a:gd name="connsiteY2" fmla="*/ 2549 h 692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97565" h="69206">
                    <a:moveTo>
                      <a:pt x="0" y="29053"/>
                    </a:moveTo>
                    <a:cubicBezTo>
                      <a:pt x="171106" y="86089"/>
                      <a:pt x="78614" y="78974"/>
                      <a:pt x="278296" y="29053"/>
                    </a:cubicBezTo>
                    <a:cubicBezTo>
                      <a:pt x="340105" y="-12153"/>
                      <a:pt x="302125" y="2549"/>
                      <a:pt x="397565" y="2549"/>
                    </a:cubicBezTo>
                  </a:path>
                </a:pathLst>
              </a:cu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prstClr val="black"/>
                  </a:solidFill>
                </a:endParaRPr>
              </a:p>
            </p:txBody>
          </p:sp>
        </p:grpSp>
      </p:grpSp>
      <p:sp>
        <p:nvSpPr>
          <p:cNvPr id="33" name="TextovéPole 32"/>
          <p:cNvSpPr txBox="1"/>
          <p:nvPr/>
        </p:nvSpPr>
        <p:spPr>
          <a:xfrm>
            <a:off x="1291390" y="260648"/>
            <a:ext cx="65612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prstClr val="black"/>
                </a:solidFill>
              </a:rPr>
              <a:t>Komu která příbuzná slova patří ?</a:t>
            </a:r>
            <a:endParaRPr lang="cs-CZ" sz="3600" b="1" dirty="0">
              <a:solidFill>
                <a:prstClr val="black"/>
              </a:solidFill>
            </a:endParaRPr>
          </a:p>
        </p:txBody>
      </p:sp>
      <p:grpSp>
        <p:nvGrpSpPr>
          <p:cNvPr id="72" name="Skupina 71"/>
          <p:cNvGrpSpPr/>
          <p:nvPr/>
        </p:nvGrpSpPr>
        <p:grpSpPr>
          <a:xfrm>
            <a:off x="3638263" y="5340284"/>
            <a:ext cx="1404031" cy="1257068"/>
            <a:chOff x="3226704" y="4293125"/>
            <a:chExt cx="1060704" cy="1257040"/>
          </a:xfrm>
          <a:solidFill>
            <a:srgbClr val="00B050"/>
          </a:solidFill>
        </p:grpSpPr>
        <p:sp>
          <p:nvSpPr>
            <p:cNvPr id="73" name="Vývojový diagram: paměť s přímým přístupem 72"/>
            <p:cNvSpPr/>
            <p:nvPr/>
          </p:nvSpPr>
          <p:spPr>
            <a:xfrm rot="16200000">
              <a:off x="3560569" y="5294247"/>
              <a:ext cx="392972" cy="118864"/>
            </a:xfrm>
            <a:prstGeom prst="flowChartMagneticDrum">
              <a:avLst/>
            </a:prstGeom>
            <a:solidFill>
              <a:schemeClr val="bg2">
                <a:lumMod val="50000"/>
              </a:schemeClr>
            </a:solidFill>
            <a:ln>
              <a:solidFill>
                <a:schemeClr val="bg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74" name="Rovnoramenný trojúhelník 73"/>
            <p:cNvSpPr/>
            <p:nvPr/>
          </p:nvSpPr>
          <p:spPr>
            <a:xfrm>
              <a:off x="3226704" y="4869160"/>
              <a:ext cx="1060704" cy="454159"/>
            </a:xfrm>
            <a:prstGeom prst="triangle">
              <a:avLst/>
            </a:prstGeom>
            <a:grpFill/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75" name="Rovnoramenný trojúhelník 74"/>
            <p:cNvSpPr/>
            <p:nvPr/>
          </p:nvSpPr>
          <p:spPr>
            <a:xfrm>
              <a:off x="3364083" y="4570452"/>
              <a:ext cx="785945" cy="396074"/>
            </a:xfrm>
            <a:prstGeom prst="triangle">
              <a:avLst/>
            </a:prstGeom>
            <a:grpFill/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76" name="Rovnoramenný trojúhelník 75"/>
            <p:cNvSpPr/>
            <p:nvPr/>
          </p:nvSpPr>
          <p:spPr>
            <a:xfrm>
              <a:off x="3491879" y="4293125"/>
              <a:ext cx="530352" cy="360011"/>
            </a:xfrm>
            <a:prstGeom prst="triangle">
              <a:avLst/>
            </a:prstGeom>
            <a:grpFill/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</p:grpSp>
      <p:grpSp>
        <p:nvGrpSpPr>
          <p:cNvPr id="77" name="Skupina 76"/>
          <p:cNvGrpSpPr/>
          <p:nvPr/>
        </p:nvGrpSpPr>
        <p:grpSpPr>
          <a:xfrm>
            <a:off x="4608129" y="4476188"/>
            <a:ext cx="1404031" cy="1257068"/>
            <a:chOff x="3226704" y="4293125"/>
            <a:chExt cx="1060704" cy="1257040"/>
          </a:xfrm>
          <a:solidFill>
            <a:srgbClr val="00B050"/>
          </a:solidFill>
        </p:grpSpPr>
        <p:sp>
          <p:nvSpPr>
            <p:cNvPr id="78" name="Vývojový diagram: paměť s přímým přístupem 77"/>
            <p:cNvSpPr/>
            <p:nvPr/>
          </p:nvSpPr>
          <p:spPr>
            <a:xfrm rot="16200000">
              <a:off x="3560569" y="5294247"/>
              <a:ext cx="392972" cy="118864"/>
            </a:xfrm>
            <a:prstGeom prst="flowChartMagneticDrum">
              <a:avLst/>
            </a:prstGeom>
            <a:solidFill>
              <a:schemeClr val="bg2">
                <a:lumMod val="50000"/>
              </a:schemeClr>
            </a:solidFill>
            <a:ln>
              <a:solidFill>
                <a:schemeClr val="bg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79" name="Rovnoramenný trojúhelník 78"/>
            <p:cNvSpPr/>
            <p:nvPr/>
          </p:nvSpPr>
          <p:spPr>
            <a:xfrm>
              <a:off x="3226704" y="4869160"/>
              <a:ext cx="1060704" cy="454159"/>
            </a:xfrm>
            <a:prstGeom prst="triangle">
              <a:avLst/>
            </a:prstGeom>
            <a:grpFill/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80" name="Rovnoramenný trojúhelník 79"/>
            <p:cNvSpPr/>
            <p:nvPr/>
          </p:nvSpPr>
          <p:spPr>
            <a:xfrm>
              <a:off x="3364083" y="4570452"/>
              <a:ext cx="785945" cy="396074"/>
            </a:xfrm>
            <a:prstGeom prst="triangle">
              <a:avLst/>
            </a:prstGeom>
            <a:grpFill/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81" name="Rovnoramenný trojúhelník 80"/>
            <p:cNvSpPr/>
            <p:nvPr/>
          </p:nvSpPr>
          <p:spPr>
            <a:xfrm>
              <a:off x="3491879" y="4293125"/>
              <a:ext cx="530352" cy="360011"/>
            </a:xfrm>
            <a:prstGeom prst="triangle">
              <a:avLst/>
            </a:prstGeom>
            <a:grpFill/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</p:grpSp>
      <p:grpSp>
        <p:nvGrpSpPr>
          <p:cNvPr id="82" name="Skupina 81"/>
          <p:cNvGrpSpPr/>
          <p:nvPr/>
        </p:nvGrpSpPr>
        <p:grpSpPr>
          <a:xfrm>
            <a:off x="179512" y="5250149"/>
            <a:ext cx="2088232" cy="1091052"/>
            <a:chOff x="539552" y="3068960"/>
            <a:chExt cx="2088232" cy="1224136"/>
          </a:xfrm>
        </p:grpSpPr>
        <p:sp>
          <p:nvSpPr>
            <p:cNvPr id="83" name="Krychle 82"/>
            <p:cNvSpPr/>
            <p:nvPr/>
          </p:nvSpPr>
          <p:spPr>
            <a:xfrm>
              <a:off x="773398" y="3490185"/>
              <a:ext cx="126194" cy="586887"/>
            </a:xfrm>
            <a:prstGeom prst="cube">
              <a:avLst/>
            </a:prstGeom>
            <a:solidFill>
              <a:schemeClr val="bg2">
                <a:lumMod val="50000"/>
              </a:schemeClr>
            </a:solidFill>
            <a:ln>
              <a:solidFill>
                <a:schemeClr val="bg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84" name="Krychle 83"/>
            <p:cNvSpPr/>
            <p:nvPr/>
          </p:nvSpPr>
          <p:spPr>
            <a:xfrm>
              <a:off x="2303389" y="3501008"/>
              <a:ext cx="108372" cy="586887"/>
            </a:xfrm>
            <a:prstGeom prst="cube">
              <a:avLst/>
            </a:prstGeom>
            <a:solidFill>
              <a:schemeClr val="bg2">
                <a:lumMod val="50000"/>
              </a:schemeClr>
            </a:solidFill>
            <a:ln>
              <a:solidFill>
                <a:schemeClr val="bg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85" name="Rovnoramenný trojúhelník 84"/>
            <p:cNvSpPr/>
            <p:nvPr/>
          </p:nvSpPr>
          <p:spPr>
            <a:xfrm>
              <a:off x="539552" y="3068960"/>
              <a:ext cx="2088232" cy="432048"/>
            </a:xfrm>
            <a:prstGeom prst="triangle">
              <a:avLst/>
            </a:prstGeom>
            <a:solidFill>
              <a:schemeClr val="accent6">
                <a:lumMod val="50000"/>
              </a:schemeClr>
            </a:solidFill>
            <a:ln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86" name="Obdélník 85"/>
            <p:cNvSpPr/>
            <p:nvPr/>
          </p:nvSpPr>
          <p:spPr>
            <a:xfrm>
              <a:off x="768096" y="4077072"/>
              <a:ext cx="1643664" cy="216024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solidFill>
                <a:schemeClr val="tx1">
                  <a:lumMod val="65000"/>
                  <a:lumOff val="3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</p:grpSp>
      <p:grpSp>
        <p:nvGrpSpPr>
          <p:cNvPr id="87" name="Skupina 86"/>
          <p:cNvGrpSpPr/>
          <p:nvPr/>
        </p:nvGrpSpPr>
        <p:grpSpPr>
          <a:xfrm>
            <a:off x="179512" y="3274052"/>
            <a:ext cx="2088232" cy="1091052"/>
            <a:chOff x="539552" y="3068960"/>
            <a:chExt cx="2088232" cy="1224136"/>
          </a:xfrm>
        </p:grpSpPr>
        <p:sp>
          <p:nvSpPr>
            <p:cNvPr id="88" name="Krychle 87"/>
            <p:cNvSpPr/>
            <p:nvPr/>
          </p:nvSpPr>
          <p:spPr>
            <a:xfrm>
              <a:off x="773398" y="3490185"/>
              <a:ext cx="126194" cy="586887"/>
            </a:xfrm>
            <a:prstGeom prst="cube">
              <a:avLst/>
            </a:prstGeom>
            <a:solidFill>
              <a:schemeClr val="bg2">
                <a:lumMod val="50000"/>
              </a:schemeClr>
            </a:solidFill>
            <a:ln>
              <a:solidFill>
                <a:schemeClr val="bg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89" name="Krychle 88"/>
            <p:cNvSpPr/>
            <p:nvPr/>
          </p:nvSpPr>
          <p:spPr>
            <a:xfrm>
              <a:off x="2303389" y="3501008"/>
              <a:ext cx="108372" cy="586887"/>
            </a:xfrm>
            <a:prstGeom prst="cube">
              <a:avLst/>
            </a:prstGeom>
            <a:solidFill>
              <a:schemeClr val="bg2">
                <a:lumMod val="50000"/>
              </a:schemeClr>
            </a:solidFill>
            <a:ln>
              <a:solidFill>
                <a:schemeClr val="bg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90" name="Rovnoramenný trojúhelník 89"/>
            <p:cNvSpPr/>
            <p:nvPr/>
          </p:nvSpPr>
          <p:spPr>
            <a:xfrm>
              <a:off x="539552" y="3068960"/>
              <a:ext cx="2088232" cy="432048"/>
            </a:xfrm>
            <a:prstGeom prst="triangle">
              <a:avLst/>
            </a:prstGeom>
            <a:solidFill>
              <a:schemeClr val="accent6">
                <a:lumMod val="50000"/>
              </a:schemeClr>
            </a:solidFill>
            <a:ln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91" name="Obdélník 90"/>
            <p:cNvSpPr/>
            <p:nvPr/>
          </p:nvSpPr>
          <p:spPr>
            <a:xfrm>
              <a:off x="768096" y="4077072"/>
              <a:ext cx="1643664" cy="216024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solidFill>
                <a:schemeClr val="tx1">
                  <a:lumMod val="65000"/>
                  <a:lumOff val="3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</p:grpSp>
      <p:grpSp>
        <p:nvGrpSpPr>
          <p:cNvPr id="62" name="Skupina 61"/>
          <p:cNvGrpSpPr/>
          <p:nvPr/>
        </p:nvGrpSpPr>
        <p:grpSpPr>
          <a:xfrm>
            <a:off x="6084168" y="4293096"/>
            <a:ext cx="1755511" cy="745040"/>
            <a:chOff x="6932012" y="4595244"/>
            <a:chExt cx="2160239" cy="1080120"/>
          </a:xfrm>
        </p:grpSpPr>
        <p:grpSp>
          <p:nvGrpSpPr>
            <p:cNvPr id="61" name="Skupina 60"/>
            <p:cNvGrpSpPr/>
            <p:nvPr/>
          </p:nvGrpSpPr>
          <p:grpSpPr>
            <a:xfrm>
              <a:off x="6932012" y="4595244"/>
              <a:ext cx="2160239" cy="1080120"/>
              <a:chOff x="6932012" y="4595244"/>
              <a:chExt cx="2160239" cy="1080120"/>
            </a:xfrm>
          </p:grpSpPr>
          <p:grpSp>
            <p:nvGrpSpPr>
              <p:cNvPr id="60" name="Skupina 59"/>
              <p:cNvGrpSpPr/>
              <p:nvPr/>
            </p:nvGrpSpPr>
            <p:grpSpPr>
              <a:xfrm>
                <a:off x="6932012" y="4595244"/>
                <a:ext cx="2160239" cy="1080120"/>
                <a:chOff x="6932012" y="4595244"/>
                <a:chExt cx="2160239" cy="1080120"/>
              </a:xfrm>
            </p:grpSpPr>
            <p:grpSp>
              <p:nvGrpSpPr>
                <p:cNvPr id="122" name="Skupina 121"/>
                <p:cNvGrpSpPr/>
                <p:nvPr/>
              </p:nvGrpSpPr>
              <p:grpSpPr>
                <a:xfrm>
                  <a:off x="6932012" y="4595244"/>
                  <a:ext cx="2160239" cy="1080120"/>
                  <a:chOff x="6609733" y="2996952"/>
                  <a:chExt cx="1613166" cy="1080120"/>
                </a:xfrm>
              </p:grpSpPr>
              <p:grpSp>
                <p:nvGrpSpPr>
                  <p:cNvPr id="123" name="Skupina 122"/>
                  <p:cNvGrpSpPr/>
                  <p:nvPr/>
                </p:nvGrpSpPr>
                <p:grpSpPr>
                  <a:xfrm>
                    <a:off x="6609733" y="3140968"/>
                    <a:ext cx="626563" cy="275413"/>
                    <a:chOff x="6465717" y="3197386"/>
                    <a:chExt cx="626563" cy="275413"/>
                  </a:xfrm>
                </p:grpSpPr>
                <p:sp>
                  <p:nvSpPr>
                    <p:cNvPr id="150" name="Výbuch 1 149"/>
                    <p:cNvSpPr/>
                    <p:nvPr/>
                  </p:nvSpPr>
                  <p:spPr>
                    <a:xfrm flipV="1">
                      <a:off x="6465717" y="3197386"/>
                      <a:ext cx="626563" cy="231614"/>
                    </a:xfrm>
                    <a:prstGeom prst="irregularSeal1">
                      <a:avLst/>
                    </a:prstGeom>
                    <a:solidFill>
                      <a:srgbClr val="00B050"/>
                    </a:solidFill>
                    <a:ln>
                      <a:solidFill>
                        <a:srgbClr val="00B050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>
                        <a:solidFill>
                          <a:prstClr val="white"/>
                        </a:solidFill>
                      </a:endParaRPr>
                    </a:p>
                  </p:txBody>
                </p:sp>
                <p:sp>
                  <p:nvSpPr>
                    <p:cNvPr id="151" name="Krychle 150"/>
                    <p:cNvSpPr/>
                    <p:nvPr/>
                  </p:nvSpPr>
                  <p:spPr>
                    <a:xfrm>
                      <a:off x="6516216" y="3356992"/>
                      <a:ext cx="532018" cy="115807"/>
                    </a:xfrm>
                    <a:prstGeom prst="cube">
                      <a:avLst/>
                    </a:prstGeom>
                    <a:solidFill>
                      <a:srgbClr val="00B050"/>
                    </a:solidFill>
                    <a:ln>
                      <a:solidFill>
                        <a:srgbClr val="00B050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>
                        <a:solidFill>
                          <a:prstClr val="white"/>
                        </a:solidFill>
                      </a:endParaRPr>
                    </a:p>
                  </p:txBody>
                </p:sp>
              </p:grpSp>
              <p:grpSp>
                <p:nvGrpSpPr>
                  <p:cNvPr id="124" name="Skupina 123"/>
                  <p:cNvGrpSpPr/>
                  <p:nvPr/>
                </p:nvGrpSpPr>
                <p:grpSpPr>
                  <a:xfrm>
                    <a:off x="6897765" y="3573016"/>
                    <a:ext cx="632530" cy="275413"/>
                    <a:chOff x="6465717" y="3197386"/>
                    <a:chExt cx="632530" cy="275413"/>
                  </a:xfrm>
                </p:grpSpPr>
                <p:sp>
                  <p:nvSpPr>
                    <p:cNvPr id="148" name="Výbuch 1 147"/>
                    <p:cNvSpPr/>
                    <p:nvPr/>
                  </p:nvSpPr>
                  <p:spPr>
                    <a:xfrm flipV="1">
                      <a:off x="6465717" y="3197386"/>
                      <a:ext cx="626563" cy="231614"/>
                    </a:xfrm>
                    <a:prstGeom prst="irregularSeal1">
                      <a:avLst/>
                    </a:prstGeom>
                    <a:solidFill>
                      <a:srgbClr val="00B050"/>
                    </a:solidFill>
                    <a:ln>
                      <a:solidFill>
                        <a:srgbClr val="00B050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>
                        <a:solidFill>
                          <a:prstClr val="white"/>
                        </a:solidFill>
                      </a:endParaRPr>
                    </a:p>
                  </p:txBody>
                </p:sp>
                <p:sp>
                  <p:nvSpPr>
                    <p:cNvPr id="149" name="Krychle 148"/>
                    <p:cNvSpPr/>
                    <p:nvPr/>
                  </p:nvSpPr>
                  <p:spPr>
                    <a:xfrm>
                      <a:off x="6566229" y="3356992"/>
                      <a:ext cx="532018" cy="115807"/>
                    </a:xfrm>
                    <a:prstGeom prst="cube">
                      <a:avLst/>
                    </a:prstGeom>
                    <a:solidFill>
                      <a:srgbClr val="00B050"/>
                    </a:solidFill>
                    <a:ln>
                      <a:solidFill>
                        <a:srgbClr val="00B050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>
                        <a:solidFill>
                          <a:prstClr val="white"/>
                        </a:solidFill>
                      </a:endParaRPr>
                    </a:p>
                  </p:txBody>
                </p:sp>
              </p:grpSp>
              <p:grpSp>
                <p:nvGrpSpPr>
                  <p:cNvPr id="125" name="Skupina 124"/>
                  <p:cNvGrpSpPr/>
                  <p:nvPr/>
                </p:nvGrpSpPr>
                <p:grpSpPr>
                  <a:xfrm>
                    <a:off x="7416317" y="3501008"/>
                    <a:ext cx="626563" cy="275413"/>
                    <a:chOff x="6501722" y="3197386"/>
                    <a:chExt cx="626563" cy="275413"/>
                  </a:xfrm>
                </p:grpSpPr>
                <p:sp>
                  <p:nvSpPr>
                    <p:cNvPr id="146" name="Výbuch 1 145"/>
                    <p:cNvSpPr/>
                    <p:nvPr/>
                  </p:nvSpPr>
                  <p:spPr>
                    <a:xfrm flipV="1">
                      <a:off x="6501722" y="3197386"/>
                      <a:ext cx="626563" cy="231614"/>
                    </a:xfrm>
                    <a:prstGeom prst="irregularSeal1">
                      <a:avLst/>
                    </a:prstGeom>
                    <a:solidFill>
                      <a:srgbClr val="00B050"/>
                    </a:solidFill>
                    <a:ln>
                      <a:solidFill>
                        <a:srgbClr val="00B050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>
                        <a:solidFill>
                          <a:prstClr val="white"/>
                        </a:solidFill>
                      </a:endParaRPr>
                    </a:p>
                  </p:txBody>
                </p:sp>
                <p:sp>
                  <p:nvSpPr>
                    <p:cNvPr id="147" name="Krychle 146"/>
                    <p:cNvSpPr/>
                    <p:nvPr/>
                  </p:nvSpPr>
                  <p:spPr>
                    <a:xfrm>
                      <a:off x="6516216" y="3356992"/>
                      <a:ext cx="532018" cy="115807"/>
                    </a:xfrm>
                    <a:prstGeom prst="cube">
                      <a:avLst/>
                    </a:prstGeom>
                    <a:solidFill>
                      <a:srgbClr val="00B050"/>
                    </a:solidFill>
                    <a:ln>
                      <a:solidFill>
                        <a:srgbClr val="00B050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>
                        <a:solidFill>
                          <a:prstClr val="white"/>
                        </a:solidFill>
                      </a:endParaRPr>
                    </a:p>
                  </p:txBody>
                </p:sp>
              </p:grpSp>
              <p:grpSp>
                <p:nvGrpSpPr>
                  <p:cNvPr id="126" name="Skupina 125"/>
                  <p:cNvGrpSpPr/>
                  <p:nvPr/>
                </p:nvGrpSpPr>
                <p:grpSpPr>
                  <a:xfrm>
                    <a:off x="6690125" y="2996952"/>
                    <a:ext cx="1532774" cy="1080120"/>
                    <a:chOff x="6690125" y="2996952"/>
                    <a:chExt cx="1532774" cy="1080120"/>
                  </a:xfrm>
                </p:grpSpPr>
                <p:grpSp>
                  <p:nvGrpSpPr>
                    <p:cNvPr id="127" name="Skupina 126"/>
                    <p:cNvGrpSpPr/>
                    <p:nvPr/>
                  </p:nvGrpSpPr>
                  <p:grpSpPr>
                    <a:xfrm>
                      <a:off x="7596336" y="2996952"/>
                      <a:ext cx="626563" cy="380480"/>
                      <a:chOff x="6465717" y="3089348"/>
                      <a:chExt cx="626563" cy="380480"/>
                    </a:xfrm>
                  </p:grpSpPr>
                  <p:sp>
                    <p:nvSpPr>
                      <p:cNvPr id="144" name="Výbuch 1 143"/>
                      <p:cNvSpPr/>
                      <p:nvPr/>
                    </p:nvSpPr>
                    <p:spPr>
                      <a:xfrm flipV="1">
                        <a:off x="6465717" y="3089348"/>
                        <a:ext cx="626563" cy="339652"/>
                      </a:xfrm>
                      <a:prstGeom prst="irregularSeal1">
                        <a:avLst/>
                      </a:prstGeom>
                      <a:solidFill>
                        <a:srgbClr val="00B050"/>
                      </a:solidFill>
                      <a:ln>
                        <a:solidFill>
                          <a:srgbClr val="00B050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cs-CZ">
                          <a:solidFill>
                            <a:prstClr val="white"/>
                          </a:solidFill>
                        </a:endParaRPr>
                      </a:p>
                    </p:txBody>
                  </p:sp>
                  <p:sp>
                    <p:nvSpPr>
                      <p:cNvPr id="145" name="Krychle 144"/>
                      <p:cNvSpPr/>
                      <p:nvPr/>
                    </p:nvSpPr>
                    <p:spPr>
                      <a:xfrm>
                        <a:off x="6516216" y="3341402"/>
                        <a:ext cx="532018" cy="128426"/>
                      </a:xfrm>
                      <a:prstGeom prst="cube">
                        <a:avLst/>
                      </a:prstGeom>
                      <a:solidFill>
                        <a:srgbClr val="00B050"/>
                      </a:solidFill>
                      <a:ln>
                        <a:solidFill>
                          <a:srgbClr val="00B050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cs-CZ">
                          <a:solidFill>
                            <a:prstClr val="white"/>
                          </a:solidFill>
                        </a:endParaRPr>
                      </a:p>
                    </p:txBody>
                  </p:sp>
                </p:grpSp>
                <p:grpSp>
                  <p:nvGrpSpPr>
                    <p:cNvPr id="128" name="Skupina 127"/>
                    <p:cNvGrpSpPr/>
                    <p:nvPr/>
                  </p:nvGrpSpPr>
                  <p:grpSpPr>
                    <a:xfrm>
                      <a:off x="6690125" y="3356992"/>
                      <a:ext cx="626563" cy="275413"/>
                      <a:chOff x="6465717" y="3197386"/>
                      <a:chExt cx="626563" cy="275413"/>
                    </a:xfrm>
                  </p:grpSpPr>
                  <p:sp>
                    <p:nvSpPr>
                      <p:cNvPr id="142" name="Výbuch 1 141"/>
                      <p:cNvSpPr/>
                      <p:nvPr/>
                    </p:nvSpPr>
                    <p:spPr>
                      <a:xfrm flipV="1">
                        <a:off x="6465717" y="3197386"/>
                        <a:ext cx="626563" cy="231614"/>
                      </a:xfrm>
                      <a:prstGeom prst="irregularSeal1">
                        <a:avLst/>
                      </a:prstGeom>
                      <a:solidFill>
                        <a:srgbClr val="00B050"/>
                      </a:solidFill>
                      <a:ln>
                        <a:solidFill>
                          <a:srgbClr val="00B050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cs-CZ">
                          <a:solidFill>
                            <a:prstClr val="white"/>
                          </a:solidFill>
                        </a:endParaRPr>
                      </a:p>
                    </p:txBody>
                  </p:sp>
                  <p:sp>
                    <p:nvSpPr>
                      <p:cNvPr id="143" name="Krychle 142"/>
                      <p:cNvSpPr/>
                      <p:nvPr/>
                    </p:nvSpPr>
                    <p:spPr>
                      <a:xfrm>
                        <a:off x="6516216" y="3356992"/>
                        <a:ext cx="532018" cy="115807"/>
                      </a:xfrm>
                      <a:prstGeom prst="cube">
                        <a:avLst/>
                      </a:prstGeom>
                      <a:solidFill>
                        <a:srgbClr val="00B050"/>
                      </a:solidFill>
                      <a:ln>
                        <a:solidFill>
                          <a:srgbClr val="00B050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cs-CZ">
                          <a:solidFill>
                            <a:prstClr val="white"/>
                          </a:solidFill>
                        </a:endParaRPr>
                      </a:p>
                    </p:txBody>
                  </p:sp>
                </p:grpSp>
                <p:grpSp>
                  <p:nvGrpSpPr>
                    <p:cNvPr id="129" name="Skupina 128"/>
                    <p:cNvGrpSpPr/>
                    <p:nvPr/>
                  </p:nvGrpSpPr>
                  <p:grpSpPr>
                    <a:xfrm rot="10800000">
                      <a:off x="6876256" y="3801659"/>
                      <a:ext cx="626563" cy="275413"/>
                      <a:chOff x="6465717" y="3197386"/>
                      <a:chExt cx="626563" cy="275413"/>
                    </a:xfrm>
                  </p:grpSpPr>
                  <p:sp>
                    <p:nvSpPr>
                      <p:cNvPr id="140" name="Výbuch 1 139"/>
                      <p:cNvSpPr/>
                      <p:nvPr/>
                    </p:nvSpPr>
                    <p:spPr>
                      <a:xfrm flipV="1">
                        <a:off x="6465717" y="3197386"/>
                        <a:ext cx="626563" cy="231614"/>
                      </a:xfrm>
                      <a:prstGeom prst="irregularSeal1">
                        <a:avLst/>
                      </a:prstGeom>
                      <a:solidFill>
                        <a:srgbClr val="00B050"/>
                      </a:solidFill>
                      <a:ln>
                        <a:solidFill>
                          <a:srgbClr val="00B050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cs-CZ">
                          <a:solidFill>
                            <a:prstClr val="white"/>
                          </a:solidFill>
                        </a:endParaRPr>
                      </a:p>
                    </p:txBody>
                  </p:sp>
                  <p:sp>
                    <p:nvSpPr>
                      <p:cNvPr id="141" name="Krychle 140"/>
                      <p:cNvSpPr/>
                      <p:nvPr/>
                    </p:nvSpPr>
                    <p:spPr>
                      <a:xfrm>
                        <a:off x="6516216" y="3356992"/>
                        <a:ext cx="532018" cy="115807"/>
                      </a:xfrm>
                      <a:prstGeom prst="cube">
                        <a:avLst/>
                      </a:prstGeom>
                      <a:solidFill>
                        <a:srgbClr val="00B050"/>
                      </a:solidFill>
                      <a:ln>
                        <a:solidFill>
                          <a:srgbClr val="00B050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cs-CZ">
                          <a:solidFill>
                            <a:prstClr val="white"/>
                          </a:solidFill>
                        </a:endParaRPr>
                      </a:p>
                    </p:txBody>
                  </p:sp>
                </p:grpSp>
                <p:grpSp>
                  <p:nvGrpSpPr>
                    <p:cNvPr id="130" name="Skupina 129"/>
                    <p:cNvGrpSpPr/>
                    <p:nvPr/>
                  </p:nvGrpSpPr>
                  <p:grpSpPr>
                    <a:xfrm>
                      <a:off x="7545837" y="3284984"/>
                      <a:ext cx="626563" cy="275413"/>
                      <a:chOff x="6465717" y="3197386"/>
                      <a:chExt cx="626563" cy="275413"/>
                    </a:xfrm>
                  </p:grpSpPr>
                  <p:sp>
                    <p:nvSpPr>
                      <p:cNvPr id="138" name="Výbuch 1 137"/>
                      <p:cNvSpPr/>
                      <p:nvPr/>
                    </p:nvSpPr>
                    <p:spPr>
                      <a:xfrm flipV="1">
                        <a:off x="6465717" y="3197386"/>
                        <a:ext cx="626563" cy="231614"/>
                      </a:xfrm>
                      <a:prstGeom prst="irregularSeal1">
                        <a:avLst/>
                      </a:prstGeom>
                      <a:solidFill>
                        <a:srgbClr val="00B050"/>
                      </a:solidFill>
                      <a:ln>
                        <a:solidFill>
                          <a:srgbClr val="00B050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cs-CZ">
                          <a:solidFill>
                            <a:prstClr val="white"/>
                          </a:solidFill>
                        </a:endParaRPr>
                      </a:p>
                    </p:txBody>
                  </p:sp>
                  <p:sp>
                    <p:nvSpPr>
                      <p:cNvPr id="139" name="Krychle 138"/>
                      <p:cNvSpPr/>
                      <p:nvPr/>
                    </p:nvSpPr>
                    <p:spPr>
                      <a:xfrm>
                        <a:off x="6516216" y="3356992"/>
                        <a:ext cx="532018" cy="115807"/>
                      </a:xfrm>
                      <a:prstGeom prst="cube">
                        <a:avLst/>
                      </a:prstGeom>
                      <a:solidFill>
                        <a:srgbClr val="00B050"/>
                      </a:solidFill>
                      <a:ln>
                        <a:solidFill>
                          <a:srgbClr val="00B050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cs-CZ">
                          <a:solidFill>
                            <a:prstClr val="white"/>
                          </a:solidFill>
                        </a:endParaRPr>
                      </a:p>
                    </p:txBody>
                  </p:sp>
                </p:grpSp>
                <p:grpSp>
                  <p:nvGrpSpPr>
                    <p:cNvPr id="131" name="Skupina 130"/>
                    <p:cNvGrpSpPr/>
                    <p:nvPr/>
                  </p:nvGrpSpPr>
                  <p:grpSpPr>
                    <a:xfrm rot="10800000">
                      <a:off x="7401821" y="3801659"/>
                      <a:ext cx="626563" cy="275413"/>
                      <a:chOff x="6465717" y="3197386"/>
                      <a:chExt cx="626563" cy="275413"/>
                    </a:xfrm>
                  </p:grpSpPr>
                  <p:sp>
                    <p:nvSpPr>
                      <p:cNvPr id="136" name="Výbuch 1 135"/>
                      <p:cNvSpPr/>
                      <p:nvPr/>
                    </p:nvSpPr>
                    <p:spPr>
                      <a:xfrm flipV="1">
                        <a:off x="6465717" y="3197386"/>
                        <a:ext cx="626563" cy="231614"/>
                      </a:xfrm>
                      <a:prstGeom prst="irregularSeal1">
                        <a:avLst/>
                      </a:prstGeom>
                      <a:solidFill>
                        <a:srgbClr val="00B050"/>
                      </a:solidFill>
                      <a:ln>
                        <a:solidFill>
                          <a:srgbClr val="00B050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cs-CZ">
                          <a:solidFill>
                            <a:prstClr val="white"/>
                          </a:solidFill>
                        </a:endParaRPr>
                      </a:p>
                    </p:txBody>
                  </p:sp>
                  <p:sp>
                    <p:nvSpPr>
                      <p:cNvPr id="137" name="Krychle 136"/>
                      <p:cNvSpPr/>
                      <p:nvPr/>
                    </p:nvSpPr>
                    <p:spPr>
                      <a:xfrm>
                        <a:off x="6516216" y="3356992"/>
                        <a:ext cx="532018" cy="115807"/>
                      </a:xfrm>
                      <a:prstGeom prst="cube">
                        <a:avLst/>
                      </a:prstGeom>
                      <a:solidFill>
                        <a:srgbClr val="00B050"/>
                      </a:solidFill>
                      <a:ln>
                        <a:solidFill>
                          <a:srgbClr val="00B050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cs-CZ">
                          <a:solidFill>
                            <a:prstClr val="white"/>
                          </a:solidFill>
                        </a:endParaRPr>
                      </a:p>
                    </p:txBody>
                  </p:sp>
                </p:grpSp>
              </p:grpSp>
            </p:grpSp>
            <p:sp>
              <p:nvSpPr>
                <p:cNvPr id="152" name="Výbuch 1 151"/>
                <p:cNvSpPr/>
                <p:nvPr/>
              </p:nvSpPr>
              <p:spPr>
                <a:xfrm flipV="1">
                  <a:off x="7596962" y="4988863"/>
                  <a:ext cx="839049" cy="339652"/>
                </a:xfrm>
                <a:prstGeom prst="irregularSeal1">
                  <a:avLst/>
                </a:prstGeom>
                <a:solidFill>
                  <a:srgbClr val="00B050"/>
                </a:solidFill>
                <a:ln>
                  <a:solidFill>
                    <a:srgbClr val="00B05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>
                    <a:solidFill>
                      <a:prstClr val="white"/>
                    </a:solidFill>
                  </a:endParaRPr>
                </a:p>
              </p:txBody>
            </p:sp>
          </p:grpSp>
          <p:sp>
            <p:nvSpPr>
              <p:cNvPr id="154" name="Výbuch 1 153"/>
              <p:cNvSpPr/>
              <p:nvPr/>
            </p:nvSpPr>
            <p:spPr>
              <a:xfrm flipV="1">
                <a:off x="7678265" y="4829257"/>
                <a:ext cx="839049" cy="339652"/>
              </a:xfrm>
              <a:prstGeom prst="irregularSeal1">
                <a:avLst/>
              </a:prstGeom>
              <a:solidFill>
                <a:srgbClr val="00B050"/>
              </a:solidFill>
              <a:ln>
                <a:solidFill>
                  <a:srgbClr val="00B05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prstClr val="white"/>
                  </a:solidFill>
                </a:endParaRPr>
              </a:p>
            </p:txBody>
          </p:sp>
        </p:grpSp>
        <p:sp>
          <p:nvSpPr>
            <p:cNvPr id="156" name="Výbuch 1 155"/>
            <p:cNvSpPr/>
            <p:nvPr/>
          </p:nvSpPr>
          <p:spPr>
            <a:xfrm flipV="1">
              <a:off x="7658934" y="4705514"/>
              <a:ext cx="839049" cy="339652"/>
            </a:xfrm>
            <a:prstGeom prst="irregularSeal1">
              <a:avLst/>
            </a:prstGeom>
            <a:solidFill>
              <a:srgbClr val="00B050"/>
            </a:solidFill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</p:grpSp>
      <p:grpSp>
        <p:nvGrpSpPr>
          <p:cNvPr id="159" name="Skupina 158"/>
          <p:cNvGrpSpPr/>
          <p:nvPr/>
        </p:nvGrpSpPr>
        <p:grpSpPr>
          <a:xfrm>
            <a:off x="6963272" y="5013176"/>
            <a:ext cx="2014939" cy="745040"/>
            <a:chOff x="6932012" y="4595244"/>
            <a:chExt cx="2160239" cy="1080120"/>
          </a:xfrm>
        </p:grpSpPr>
        <p:grpSp>
          <p:nvGrpSpPr>
            <p:cNvPr id="160" name="Skupina 159"/>
            <p:cNvGrpSpPr/>
            <p:nvPr/>
          </p:nvGrpSpPr>
          <p:grpSpPr>
            <a:xfrm>
              <a:off x="6932012" y="4595244"/>
              <a:ext cx="2160239" cy="1080120"/>
              <a:chOff x="6932012" y="4595244"/>
              <a:chExt cx="2160239" cy="1080120"/>
            </a:xfrm>
          </p:grpSpPr>
          <p:grpSp>
            <p:nvGrpSpPr>
              <p:cNvPr id="162" name="Skupina 161"/>
              <p:cNvGrpSpPr/>
              <p:nvPr/>
            </p:nvGrpSpPr>
            <p:grpSpPr>
              <a:xfrm>
                <a:off x="6932012" y="4595244"/>
                <a:ext cx="2160239" cy="1080120"/>
                <a:chOff x="6932012" y="4595244"/>
                <a:chExt cx="2160239" cy="1080120"/>
              </a:xfrm>
            </p:grpSpPr>
            <p:grpSp>
              <p:nvGrpSpPr>
                <p:cNvPr id="164" name="Skupina 163"/>
                <p:cNvGrpSpPr/>
                <p:nvPr/>
              </p:nvGrpSpPr>
              <p:grpSpPr>
                <a:xfrm>
                  <a:off x="6932012" y="4595244"/>
                  <a:ext cx="2160239" cy="1080120"/>
                  <a:chOff x="6609733" y="2996952"/>
                  <a:chExt cx="1613166" cy="1080120"/>
                </a:xfrm>
              </p:grpSpPr>
              <p:grpSp>
                <p:nvGrpSpPr>
                  <p:cNvPr id="166" name="Skupina 165"/>
                  <p:cNvGrpSpPr/>
                  <p:nvPr/>
                </p:nvGrpSpPr>
                <p:grpSpPr>
                  <a:xfrm>
                    <a:off x="6609733" y="3140968"/>
                    <a:ext cx="626563" cy="275413"/>
                    <a:chOff x="6465717" y="3197386"/>
                    <a:chExt cx="626563" cy="275413"/>
                  </a:xfrm>
                </p:grpSpPr>
                <p:sp>
                  <p:nvSpPr>
                    <p:cNvPr id="189" name="Výbuch 1 188"/>
                    <p:cNvSpPr/>
                    <p:nvPr/>
                  </p:nvSpPr>
                  <p:spPr>
                    <a:xfrm flipV="1">
                      <a:off x="6465717" y="3197386"/>
                      <a:ext cx="626563" cy="231614"/>
                    </a:xfrm>
                    <a:prstGeom prst="irregularSeal1">
                      <a:avLst/>
                    </a:prstGeom>
                    <a:solidFill>
                      <a:srgbClr val="00B050"/>
                    </a:solidFill>
                    <a:ln>
                      <a:solidFill>
                        <a:srgbClr val="00B050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>
                        <a:solidFill>
                          <a:prstClr val="white"/>
                        </a:solidFill>
                      </a:endParaRPr>
                    </a:p>
                  </p:txBody>
                </p:sp>
                <p:sp>
                  <p:nvSpPr>
                    <p:cNvPr id="190" name="Krychle 189"/>
                    <p:cNvSpPr/>
                    <p:nvPr/>
                  </p:nvSpPr>
                  <p:spPr>
                    <a:xfrm>
                      <a:off x="6516216" y="3356992"/>
                      <a:ext cx="532018" cy="115807"/>
                    </a:xfrm>
                    <a:prstGeom prst="cube">
                      <a:avLst/>
                    </a:prstGeom>
                    <a:solidFill>
                      <a:srgbClr val="00B050"/>
                    </a:solidFill>
                    <a:ln>
                      <a:solidFill>
                        <a:srgbClr val="00B050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>
                        <a:solidFill>
                          <a:prstClr val="white"/>
                        </a:solidFill>
                      </a:endParaRPr>
                    </a:p>
                  </p:txBody>
                </p:sp>
              </p:grpSp>
              <p:grpSp>
                <p:nvGrpSpPr>
                  <p:cNvPr id="167" name="Skupina 166"/>
                  <p:cNvGrpSpPr/>
                  <p:nvPr/>
                </p:nvGrpSpPr>
                <p:grpSpPr>
                  <a:xfrm>
                    <a:off x="6897765" y="3573016"/>
                    <a:ext cx="632530" cy="275413"/>
                    <a:chOff x="6465717" y="3197386"/>
                    <a:chExt cx="632530" cy="275413"/>
                  </a:xfrm>
                </p:grpSpPr>
                <p:sp>
                  <p:nvSpPr>
                    <p:cNvPr id="187" name="Výbuch 1 186"/>
                    <p:cNvSpPr/>
                    <p:nvPr/>
                  </p:nvSpPr>
                  <p:spPr>
                    <a:xfrm flipV="1">
                      <a:off x="6465717" y="3197386"/>
                      <a:ext cx="626563" cy="231614"/>
                    </a:xfrm>
                    <a:prstGeom prst="irregularSeal1">
                      <a:avLst/>
                    </a:prstGeom>
                    <a:solidFill>
                      <a:srgbClr val="00B050"/>
                    </a:solidFill>
                    <a:ln>
                      <a:solidFill>
                        <a:srgbClr val="00B050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>
                        <a:solidFill>
                          <a:prstClr val="white"/>
                        </a:solidFill>
                      </a:endParaRPr>
                    </a:p>
                  </p:txBody>
                </p:sp>
                <p:sp>
                  <p:nvSpPr>
                    <p:cNvPr id="188" name="Krychle 187"/>
                    <p:cNvSpPr/>
                    <p:nvPr/>
                  </p:nvSpPr>
                  <p:spPr>
                    <a:xfrm>
                      <a:off x="6566229" y="3356992"/>
                      <a:ext cx="532018" cy="115807"/>
                    </a:xfrm>
                    <a:prstGeom prst="cube">
                      <a:avLst/>
                    </a:prstGeom>
                    <a:solidFill>
                      <a:srgbClr val="00B050"/>
                    </a:solidFill>
                    <a:ln>
                      <a:solidFill>
                        <a:srgbClr val="00B050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>
                        <a:solidFill>
                          <a:prstClr val="white"/>
                        </a:solidFill>
                      </a:endParaRPr>
                    </a:p>
                  </p:txBody>
                </p:sp>
              </p:grpSp>
              <p:grpSp>
                <p:nvGrpSpPr>
                  <p:cNvPr id="168" name="Skupina 167"/>
                  <p:cNvGrpSpPr/>
                  <p:nvPr/>
                </p:nvGrpSpPr>
                <p:grpSpPr>
                  <a:xfrm>
                    <a:off x="7416317" y="3501008"/>
                    <a:ext cx="626563" cy="275413"/>
                    <a:chOff x="6501722" y="3197386"/>
                    <a:chExt cx="626563" cy="275413"/>
                  </a:xfrm>
                </p:grpSpPr>
                <p:sp>
                  <p:nvSpPr>
                    <p:cNvPr id="185" name="Výbuch 1 184"/>
                    <p:cNvSpPr/>
                    <p:nvPr/>
                  </p:nvSpPr>
                  <p:spPr>
                    <a:xfrm flipV="1">
                      <a:off x="6501722" y="3197386"/>
                      <a:ext cx="626563" cy="231614"/>
                    </a:xfrm>
                    <a:prstGeom prst="irregularSeal1">
                      <a:avLst/>
                    </a:prstGeom>
                    <a:solidFill>
                      <a:srgbClr val="00B050"/>
                    </a:solidFill>
                    <a:ln>
                      <a:solidFill>
                        <a:srgbClr val="00B050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>
                        <a:solidFill>
                          <a:prstClr val="white"/>
                        </a:solidFill>
                      </a:endParaRPr>
                    </a:p>
                  </p:txBody>
                </p:sp>
                <p:sp>
                  <p:nvSpPr>
                    <p:cNvPr id="186" name="Krychle 185"/>
                    <p:cNvSpPr/>
                    <p:nvPr/>
                  </p:nvSpPr>
                  <p:spPr>
                    <a:xfrm>
                      <a:off x="6516216" y="3356992"/>
                      <a:ext cx="532018" cy="115807"/>
                    </a:xfrm>
                    <a:prstGeom prst="cube">
                      <a:avLst/>
                    </a:prstGeom>
                    <a:solidFill>
                      <a:srgbClr val="00B050"/>
                    </a:solidFill>
                    <a:ln>
                      <a:solidFill>
                        <a:srgbClr val="00B050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>
                        <a:solidFill>
                          <a:prstClr val="white"/>
                        </a:solidFill>
                      </a:endParaRPr>
                    </a:p>
                  </p:txBody>
                </p:sp>
              </p:grpSp>
              <p:grpSp>
                <p:nvGrpSpPr>
                  <p:cNvPr id="169" name="Skupina 168"/>
                  <p:cNvGrpSpPr/>
                  <p:nvPr/>
                </p:nvGrpSpPr>
                <p:grpSpPr>
                  <a:xfrm>
                    <a:off x="6690125" y="2996952"/>
                    <a:ext cx="1532774" cy="1080120"/>
                    <a:chOff x="6690125" y="2996952"/>
                    <a:chExt cx="1532774" cy="1080120"/>
                  </a:xfrm>
                </p:grpSpPr>
                <p:grpSp>
                  <p:nvGrpSpPr>
                    <p:cNvPr id="170" name="Skupina 169"/>
                    <p:cNvGrpSpPr/>
                    <p:nvPr/>
                  </p:nvGrpSpPr>
                  <p:grpSpPr>
                    <a:xfrm>
                      <a:off x="7596336" y="2996952"/>
                      <a:ext cx="626563" cy="380480"/>
                      <a:chOff x="6465717" y="3089348"/>
                      <a:chExt cx="626563" cy="380480"/>
                    </a:xfrm>
                  </p:grpSpPr>
                  <p:sp>
                    <p:nvSpPr>
                      <p:cNvPr id="183" name="Výbuch 1 182"/>
                      <p:cNvSpPr/>
                      <p:nvPr/>
                    </p:nvSpPr>
                    <p:spPr>
                      <a:xfrm flipV="1">
                        <a:off x="6465717" y="3089348"/>
                        <a:ext cx="626563" cy="339652"/>
                      </a:xfrm>
                      <a:prstGeom prst="irregularSeal1">
                        <a:avLst/>
                      </a:prstGeom>
                      <a:solidFill>
                        <a:srgbClr val="00B050"/>
                      </a:solidFill>
                      <a:ln>
                        <a:solidFill>
                          <a:srgbClr val="00B050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cs-CZ">
                          <a:solidFill>
                            <a:prstClr val="white"/>
                          </a:solidFill>
                        </a:endParaRPr>
                      </a:p>
                    </p:txBody>
                  </p:sp>
                  <p:sp>
                    <p:nvSpPr>
                      <p:cNvPr id="184" name="Krychle 183"/>
                      <p:cNvSpPr/>
                      <p:nvPr/>
                    </p:nvSpPr>
                    <p:spPr>
                      <a:xfrm>
                        <a:off x="6516216" y="3341402"/>
                        <a:ext cx="532018" cy="128426"/>
                      </a:xfrm>
                      <a:prstGeom prst="cube">
                        <a:avLst/>
                      </a:prstGeom>
                      <a:solidFill>
                        <a:srgbClr val="00B050"/>
                      </a:solidFill>
                      <a:ln>
                        <a:solidFill>
                          <a:srgbClr val="00B050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cs-CZ">
                          <a:solidFill>
                            <a:prstClr val="white"/>
                          </a:solidFill>
                        </a:endParaRPr>
                      </a:p>
                    </p:txBody>
                  </p:sp>
                </p:grpSp>
                <p:grpSp>
                  <p:nvGrpSpPr>
                    <p:cNvPr id="171" name="Skupina 170"/>
                    <p:cNvGrpSpPr/>
                    <p:nvPr/>
                  </p:nvGrpSpPr>
                  <p:grpSpPr>
                    <a:xfrm>
                      <a:off x="6690125" y="3356992"/>
                      <a:ext cx="626563" cy="275413"/>
                      <a:chOff x="6465717" y="3197386"/>
                      <a:chExt cx="626563" cy="275413"/>
                    </a:xfrm>
                  </p:grpSpPr>
                  <p:sp>
                    <p:nvSpPr>
                      <p:cNvPr id="181" name="Výbuch 1 180"/>
                      <p:cNvSpPr/>
                      <p:nvPr/>
                    </p:nvSpPr>
                    <p:spPr>
                      <a:xfrm flipV="1">
                        <a:off x="6465717" y="3197386"/>
                        <a:ext cx="626563" cy="231614"/>
                      </a:xfrm>
                      <a:prstGeom prst="irregularSeal1">
                        <a:avLst/>
                      </a:prstGeom>
                      <a:solidFill>
                        <a:srgbClr val="00B050"/>
                      </a:solidFill>
                      <a:ln>
                        <a:solidFill>
                          <a:srgbClr val="00B050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cs-CZ">
                          <a:solidFill>
                            <a:prstClr val="white"/>
                          </a:solidFill>
                        </a:endParaRPr>
                      </a:p>
                    </p:txBody>
                  </p:sp>
                  <p:sp>
                    <p:nvSpPr>
                      <p:cNvPr id="182" name="Krychle 181"/>
                      <p:cNvSpPr/>
                      <p:nvPr/>
                    </p:nvSpPr>
                    <p:spPr>
                      <a:xfrm>
                        <a:off x="6516216" y="3356992"/>
                        <a:ext cx="532018" cy="115807"/>
                      </a:xfrm>
                      <a:prstGeom prst="cube">
                        <a:avLst/>
                      </a:prstGeom>
                      <a:solidFill>
                        <a:srgbClr val="00B050"/>
                      </a:solidFill>
                      <a:ln>
                        <a:solidFill>
                          <a:srgbClr val="00B050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cs-CZ">
                          <a:solidFill>
                            <a:prstClr val="white"/>
                          </a:solidFill>
                        </a:endParaRPr>
                      </a:p>
                    </p:txBody>
                  </p:sp>
                </p:grpSp>
                <p:grpSp>
                  <p:nvGrpSpPr>
                    <p:cNvPr id="172" name="Skupina 171"/>
                    <p:cNvGrpSpPr/>
                    <p:nvPr/>
                  </p:nvGrpSpPr>
                  <p:grpSpPr>
                    <a:xfrm rot="10800000">
                      <a:off x="6876256" y="3801659"/>
                      <a:ext cx="626563" cy="275413"/>
                      <a:chOff x="6465717" y="3197386"/>
                      <a:chExt cx="626563" cy="275413"/>
                    </a:xfrm>
                  </p:grpSpPr>
                  <p:sp>
                    <p:nvSpPr>
                      <p:cNvPr id="179" name="Výbuch 1 178"/>
                      <p:cNvSpPr/>
                      <p:nvPr/>
                    </p:nvSpPr>
                    <p:spPr>
                      <a:xfrm flipV="1">
                        <a:off x="6465717" y="3197386"/>
                        <a:ext cx="626563" cy="231614"/>
                      </a:xfrm>
                      <a:prstGeom prst="irregularSeal1">
                        <a:avLst/>
                      </a:prstGeom>
                      <a:solidFill>
                        <a:srgbClr val="00B050"/>
                      </a:solidFill>
                      <a:ln>
                        <a:solidFill>
                          <a:srgbClr val="00B050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cs-CZ">
                          <a:solidFill>
                            <a:prstClr val="white"/>
                          </a:solidFill>
                        </a:endParaRPr>
                      </a:p>
                    </p:txBody>
                  </p:sp>
                  <p:sp>
                    <p:nvSpPr>
                      <p:cNvPr id="180" name="Krychle 179"/>
                      <p:cNvSpPr/>
                      <p:nvPr/>
                    </p:nvSpPr>
                    <p:spPr>
                      <a:xfrm>
                        <a:off x="6516216" y="3356992"/>
                        <a:ext cx="532018" cy="115807"/>
                      </a:xfrm>
                      <a:prstGeom prst="cube">
                        <a:avLst/>
                      </a:prstGeom>
                      <a:solidFill>
                        <a:srgbClr val="00B050"/>
                      </a:solidFill>
                      <a:ln>
                        <a:solidFill>
                          <a:srgbClr val="00B050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cs-CZ">
                          <a:solidFill>
                            <a:prstClr val="white"/>
                          </a:solidFill>
                        </a:endParaRPr>
                      </a:p>
                    </p:txBody>
                  </p:sp>
                </p:grpSp>
                <p:grpSp>
                  <p:nvGrpSpPr>
                    <p:cNvPr id="173" name="Skupina 172"/>
                    <p:cNvGrpSpPr/>
                    <p:nvPr/>
                  </p:nvGrpSpPr>
                  <p:grpSpPr>
                    <a:xfrm>
                      <a:off x="7545837" y="3284984"/>
                      <a:ext cx="626563" cy="275413"/>
                      <a:chOff x="6465717" y="3197386"/>
                      <a:chExt cx="626563" cy="275413"/>
                    </a:xfrm>
                  </p:grpSpPr>
                  <p:sp>
                    <p:nvSpPr>
                      <p:cNvPr id="177" name="Výbuch 1 176"/>
                      <p:cNvSpPr/>
                      <p:nvPr/>
                    </p:nvSpPr>
                    <p:spPr>
                      <a:xfrm flipV="1">
                        <a:off x="6465717" y="3197386"/>
                        <a:ext cx="626563" cy="231614"/>
                      </a:xfrm>
                      <a:prstGeom prst="irregularSeal1">
                        <a:avLst/>
                      </a:prstGeom>
                      <a:solidFill>
                        <a:srgbClr val="00B050"/>
                      </a:solidFill>
                      <a:ln>
                        <a:solidFill>
                          <a:srgbClr val="00B050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cs-CZ">
                          <a:solidFill>
                            <a:prstClr val="white"/>
                          </a:solidFill>
                        </a:endParaRPr>
                      </a:p>
                    </p:txBody>
                  </p:sp>
                  <p:sp>
                    <p:nvSpPr>
                      <p:cNvPr id="178" name="Krychle 177"/>
                      <p:cNvSpPr/>
                      <p:nvPr/>
                    </p:nvSpPr>
                    <p:spPr>
                      <a:xfrm>
                        <a:off x="6516216" y="3356992"/>
                        <a:ext cx="532018" cy="115807"/>
                      </a:xfrm>
                      <a:prstGeom prst="cube">
                        <a:avLst/>
                      </a:prstGeom>
                      <a:solidFill>
                        <a:srgbClr val="00B050"/>
                      </a:solidFill>
                      <a:ln>
                        <a:solidFill>
                          <a:srgbClr val="00B050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cs-CZ">
                          <a:solidFill>
                            <a:prstClr val="white"/>
                          </a:solidFill>
                        </a:endParaRPr>
                      </a:p>
                    </p:txBody>
                  </p:sp>
                </p:grpSp>
                <p:grpSp>
                  <p:nvGrpSpPr>
                    <p:cNvPr id="174" name="Skupina 173"/>
                    <p:cNvGrpSpPr/>
                    <p:nvPr/>
                  </p:nvGrpSpPr>
                  <p:grpSpPr>
                    <a:xfrm rot="10800000">
                      <a:off x="7401821" y="3801659"/>
                      <a:ext cx="626563" cy="275413"/>
                      <a:chOff x="6465717" y="3197386"/>
                      <a:chExt cx="626563" cy="275413"/>
                    </a:xfrm>
                  </p:grpSpPr>
                  <p:sp>
                    <p:nvSpPr>
                      <p:cNvPr id="175" name="Výbuch 1 174"/>
                      <p:cNvSpPr/>
                      <p:nvPr/>
                    </p:nvSpPr>
                    <p:spPr>
                      <a:xfrm flipV="1">
                        <a:off x="6465717" y="3197386"/>
                        <a:ext cx="626563" cy="231614"/>
                      </a:xfrm>
                      <a:prstGeom prst="irregularSeal1">
                        <a:avLst/>
                      </a:prstGeom>
                      <a:solidFill>
                        <a:srgbClr val="00B050"/>
                      </a:solidFill>
                      <a:ln>
                        <a:solidFill>
                          <a:srgbClr val="00B050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cs-CZ">
                          <a:solidFill>
                            <a:prstClr val="white"/>
                          </a:solidFill>
                        </a:endParaRPr>
                      </a:p>
                    </p:txBody>
                  </p:sp>
                  <p:sp>
                    <p:nvSpPr>
                      <p:cNvPr id="176" name="Krychle 175"/>
                      <p:cNvSpPr/>
                      <p:nvPr/>
                    </p:nvSpPr>
                    <p:spPr>
                      <a:xfrm>
                        <a:off x="6516216" y="3356992"/>
                        <a:ext cx="532018" cy="115807"/>
                      </a:xfrm>
                      <a:prstGeom prst="cube">
                        <a:avLst/>
                      </a:prstGeom>
                      <a:solidFill>
                        <a:srgbClr val="00B050"/>
                      </a:solidFill>
                      <a:ln>
                        <a:solidFill>
                          <a:srgbClr val="00B050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cs-CZ">
                          <a:solidFill>
                            <a:prstClr val="white"/>
                          </a:solidFill>
                        </a:endParaRPr>
                      </a:p>
                    </p:txBody>
                  </p:sp>
                </p:grpSp>
              </p:grpSp>
            </p:grpSp>
            <p:sp>
              <p:nvSpPr>
                <p:cNvPr id="165" name="Výbuch 1 164"/>
                <p:cNvSpPr/>
                <p:nvPr/>
              </p:nvSpPr>
              <p:spPr>
                <a:xfrm flipV="1">
                  <a:off x="7596962" y="4988863"/>
                  <a:ext cx="839049" cy="339652"/>
                </a:xfrm>
                <a:prstGeom prst="irregularSeal1">
                  <a:avLst/>
                </a:prstGeom>
                <a:solidFill>
                  <a:srgbClr val="00B050"/>
                </a:solidFill>
                <a:ln>
                  <a:solidFill>
                    <a:srgbClr val="00B05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>
                    <a:solidFill>
                      <a:prstClr val="white"/>
                    </a:solidFill>
                  </a:endParaRPr>
                </a:p>
              </p:txBody>
            </p:sp>
          </p:grpSp>
          <p:sp>
            <p:nvSpPr>
              <p:cNvPr id="163" name="Výbuch 1 162"/>
              <p:cNvSpPr/>
              <p:nvPr/>
            </p:nvSpPr>
            <p:spPr>
              <a:xfrm flipV="1">
                <a:off x="7678265" y="4829257"/>
                <a:ext cx="839049" cy="339652"/>
              </a:xfrm>
              <a:prstGeom prst="irregularSeal1">
                <a:avLst/>
              </a:prstGeom>
              <a:solidFill>
                <a:srgbClr val="00B050"/>
              </a:solidFill>
              <a:ln>
                <a:solidFill>
                  <a:srgbClr val="00B05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prstClr val="white"/>
                  </a:solidFill>
                </a:endParaRPr>
              </a:p>
            </p:txBody>
          </p:sp>
        </p:grpSp>
        <p:sp>
          <p:nvSpPr>
            <p:cNvPr id="161" name="Výbuch 1 160"/>
            <p:cNvSpPr/>
            <p:nvPr/>
          </p:nvSpPr>
          <p:spPr>
            <a:xfrm flipV="1">
              <a:off x="7658934" y="4705514"/>
              <a:ext cx="839049" cy="339652"/>
            </a:xfrm>
            <a:prstGeom prst="irregularSeal1">
              <a:avLst/>
            </a:prstGeom>
            <a:solidFill>
              <a:srgbClr val="00B050"/>
            </a:solidFill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</p:grpSp>
      <p:grpSp>
        <p:nvGrpSpPr>
          <p:cNvPr id="191" name="Skupina 190"/>
          <p:cNvGrpSpPr/>
          <p:nvPr/>
        </p:nvGrpSpPr>
        <p:grpSpPr>
          <a:xfrm>
            <a:off x="5652120" y="5805264"/>
            <a:ext cx="2027106" cy="745040"/>
            <a:chOff x="6932012" y="4595244"/>
            <a:chExt cx="2160239" cy="1080120"/>
          </a:xfrm>
        </p:grpSpPr>
        <p:grpSp>
          <p:nvGrpSpPr>
            <p:cNvPr id="192" name="Skupina 191"/>
            <p:cNvGrpSpPr/>
            <p:nvPr/>
          </p:nvGrpSpPr>
          <p:grpSpPr>
            <a:xfrm>
              <a:off x="6932012" y="4595244"/>
              <a:ext cx="2160239" cy="1080120"/>
              <a:chOff x="6932012" y="4595244"/>
              <a:chExt cx="2160239" cy="1080120"/>
            </a:xfrm>
          </p:grpSpPr>
          <p:grpSp>
            <p:nvGrpSpPr>
              <p:cNvPr id="194" name="Skupina 193"/>
              <p:cNvGrpSpPr/>
              <p:nvPr/>
            </p:nvGrpSpPr>
            <p:grpSpPr>
              <a:xfrm>
                <a:off x="6932012" y="4595244"/>
                <a:ext cx="2160239" cy="1080120"/>
                <a:chOff x="6932012" y="4595244"/>
                <a:chExt cx="2160239" cy="1080120"/>
              </a:xfrm>
            </p:grpSpPr>
            <p:grpSp>
              <p:nvGrpSpPr>
                <p:cNvPr id="196" name="Skupina 195"/>
                <p:cNvGrpSpPr/>
                <p:nvPr/>
              </p:nvGrpSpPr>
              <p:grpSpPr>
                <a:xfrm>
                  <a:off x="6932012" y="4595244"/>
                  <a:ext cx="2160239" cy="1080120"/>
                  <a:chOff x="6609733" y="2996952"/>
                  <a:chExt cx="1613166" cy="1080120"/>
                </a:xfrm>
              </p:grpSpPr>
              <p:grpSp>
                <p:nvGrpSpPr>
                  <p:cNvPr id="198" name="Skupina 197"/>
                  <p:cNvGrpSpPr/>
                  <p:nvPr/>
                </p:nvGrpSpPr>
                <p:grpSpPr>
                  <a:xfrm>
                    <a:off x="6609733" y="3140968"/>
                    <a:ext cx="626563" cy="275413"/>
                    <a:chOff x="6465717" y="3197386"/>
                    <a:chExt cx="626563" cy="275413"/>
                  </a:xfrm>
                </p:grpSpPr>
                <p:sp>
                  <p:nvSpPr>
                    <p:cNvPr id="221" name="Výbuch 1 220"/>
                    <p:cNvSpPr/>
                    <p:nvPr/>
                  </p:nvSpPr>
                  <p:spPr>
                    <a:xfrm flipV="1">
                      <a:off x="6465717" y="3197386"/>
                      <a:ext cx="626563" cy="231614"/>
                    </a:xfrm>
                    <a:prstGeom prst="irregularSeal1">
                      <a:avLst/>
                    </a:prstGeom>
                    <a:solidFill>
                      <a:srgbClr val="00B050"/>
                    </a:solidFill>
                    <a:ln>
                      <a:solidFill>
                        <a:srgbClr val="00B050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>
                        <a:solidFill>
                          <a:prstClr val="white"/>
                        </a:solidFill>
                      </a:endParaRPr>
                    </a:p>
                  </p:txBody>
                </p:sp>
                <p:sp>
                  <p:nvSpPr>
                    <p:cNvPr id="222" name="Krychle 221"/>
                    <p:cNvSpPr/>
                    <p:nvPr/>
                  </p:nvSpPr>
                  <p:spPr>
                    <a:xfrm>
                      <a:off x="6516216" y="3356992"/>
                      <a:ext cx="532018" cy="115807"/>
                    </a:xfrm>
                    <a:prstGeom prst="cube">
                      <a:avLst/>
                    </a:prstGeom>
                    <a:solidFill>
                      <a:srgbClr val="00B050"/>
                    </a:solidFill>
                    <a:ln>
                      <a:solidFill>
                        <a:srgbClr val="00B050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>
                        <a:solidFill>
                          <a:prstClr val="white"/>
                        </a:solidFill>
                      </a:endParaRPr>
                    </a:p>
                  </p:txBody>
                </p:sp>
              </p:grpSp>
              <p:grpSp>
                <p:nvGrpSpPr>
                  <p:cNvPr id="199" name="Skupina 198"/>
                  <p:cNvGrpSpPr/>
                  <p:nvPr/>
                </p:nvGrpSpPr>
                <p:grpSpPr>
                  <a:xfrm>
                    <a:off x="6897765" y="3573016"/>
                    <a:ext cx="632530" cy="275413"/>
                    <a:chOff x="6465717" y="3197386"/>
                    <a:chExt cx="632530" cy="275413"/>
                  </a:xfrm>
                </p:grpSpPr>
                <p:sp>
                  <p:nvSpPr>
                    <p:cNvPr id="219" name="Výbuch 1 218"/>
                    <p:cNvSpPr/>
                    <p:nvPr/>
                  </p:nvSpPr>
                  <p:spPr>
                    <a:xfrm flipV="1">
                      <a:off x="6465717" y="3197386"/>
                      <a:ext cx="626563" cy="231614"/>
                    </a:xfrm>
                    <a:prstGeom prst="irregularSeal1">
                      <a:avLst/>
                    </a:prstGeom>
                    <a:solidFill>
                      <a:srgbClr val="00B050"/>
                    </a:solidFill>
                    <a:ln>
                      <a:solidFill>
                        <a:srgbClr val="00B050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>
                        <a:solidFill>
                          <a:prstClr val="white"/>
                        </a:solidFill>
                      </a:endParaRPr>
                    </a:p>
                  </p:txBody>
                </p:sp>
                <p:sp>
                  <p:nvSpPr>
                    <p:cNvPr id="220" name="Krychle 219"/>
                    <p:cNvSpPr/>
                    <p:nvPr/>
                  </p:nvSpPr>
                  <p:spPr>
                    <a:xfrm>
                      <a:off x="6566229" y="3356992"/>
                      <a:ext cx="532018" cy="115807"/>
                    </a:xfrm>
                    <a:prstGeom prst="cube">
                      <a:avLst/>
                    </a:prstGeom>
                    <a:solidFill>
                      <a:srgbClr val="00B050"/>
                    </a:solidFill>
                    <a:ln>
                      <a:solidFill>
                        <a:srgbClr val="00B050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>
                        <a:solidFill>
                          <a:prstClr val="white"/>
                        </a:solidFill>
                      </a:endParaRPr>
                    </a:p>
                  </p:txBody>
                </p:sp>
              </p:grpSp>
              <p:grpSp>
                <p:nvGrpSpPr>
                  <p:cNvPr id="200" name="Skupina 199"/>
                  <p:cNvGrpSpPr/>
                  <p:nvPr/>
                </p:nvGrpSpPr>
                <p:grpSpPr>
                  <a:xfrm>
                    <a:off x="7416317" y="3501008"/>
                    <a:ext cx="626563" cy="275413"/>
                    <a:chOff x="6501722" y="3197386"/>
                    <a:chExt cx="626563" cy="275413"/>
                  </a:xfrm>
                </p:grpSpPr>
                <p:sp>
                  <p:nvSpPr>
                    <p:cNvPr id="217" name="Výbuch 1 216"/>
                    <p:cNvSpPr/>
                    <p:nvPr/>
                  </p:nvSpPr>
                  <p:spPr>
                    <a:xfrm flipV="1">
                      <a:off x="6501722" y="3197386"/>
                      <a:ext cx="626563" cy="231614"/>
                    </a:xfrm>
                    <a:prstGeom prst="irregularSeal1">
                      <a:avLst/>
                    </a:prstGeom>
                    <a:solidFill>
                      <a:srgbClr val="00B050"/>
                    </a:solidFill>
                    <a:ln>
                      <a:solidFill>
                        <a:srgbClr val="00B050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>
                        <a:solidFill>
                          <a:prstClr val="white"/>
                        </a:solidFill>
                      </a:endParaRPr>
                    </a:p>
                  </p:txBody>
                </p:sp>
                <p:sp>
                  <p:nvSpPr>
                    <p:cNvPr id="218" name="Krychle 217"/>
                    <p:cNvSpPr/>
                    <p:nvPr/>
                  </p:nvSpPr>
                  <p:spPr>
                    <a:xfrm>
                      <a:off x="6516216" y="3356992"/>
                      <a:ext cx="532018" cy="115807"/>
                    </a:xfrm>
                    <a:prstGeom prst="cube">
                      <a:avLst/>
                    </a:prstGeom>
                    <a:solidFill>
                      <a:srgbClr val="00B050"/>
                    </a:solidFill>
                    <a:ln>
                      <a:solidFill>
                        <a:srgbClr val="00B050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>
                        <a:solidFill>
                          <a:prstClr val="white"/>
                        </a:solidFill>
                      </a:endParaRPr>
                    </a:p>
                  </p:txBody>
                </p:sp>
              </p:grpSp>
              <p:grpSp>
                <p:nvGrpSpPr>
                  <p:cNvPr id="201" name="Skupina 200"/>
                  <p:cNvGrpSpPr/>
                  <p:nvPr/>
                </p:nvGrpSpPr>
                <p:grpSpPr>
                  <a:xfrm>
                    <a:off x="6690125" y="2996952"/>
                    <a:ext cx="1532774" cy="1080120"/>
                    <a:chOff x="6690125" y="2996952"/>
                    <a:chExt cx="1532774" cy="1080120"/>
                  </a:xfrm>
                </p:grpSpPr>
                <p:grpSp>
                  <p:nvGrpSpPr>
                    <p:cNvPr id="202" name="Skupina 201"/>
                    <p:cNvGrpSpPr/>
                    <p:nvPr/>
                  </p:nvGrpSpPr>
                  <p:grpSpPr>
                    <a:xfrm>
                      <a:off x="7596336" y="2996952"/>
                      <a:ext cx="626563" cy="380480"/>
                      <a:chOff x="6465717" y="3089348"/>
                      <a:chExt cx="626563" cy="380480"/>
                    </a:xfrm>
                  </p:grpSpPr>
                  <p:sp>
                    <p:nvSpPr>
                      <p:cNvPr id="215" name="Výbuch 1 214"/>
                      <p:cNvSpPr/>
                      <p:nvPr/>
                    </p:nvSpPr>
                    <p:spPr>
                      <a:xfrm flipV="1">
                        <a:off x="6465717" y="3089348"/>
                        <a:ext cx="626563" cy="339652"/>
                      </a:xfrm>
                      <a:prstGeom prst="irregularSeal1">
                        <a:avLst/>
                      </a:prstGeom>
                      <a:solidFill>
                        <a:srgbClr val="00B050"/>
                      </a:solidFill>
                      <a:ln>
                        <a:solidFill>
                          <a:srgbClr val="00B050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cs-CZ">
                          <a:solidFill>
                            <a:prstClr val="white"/>
                          </a:solidFill>
                        </a:endParaRPr>
                      </a:p>
                    </p:txBody>
                  </p:sp>
                  <p:sp>
                    <p:nvSpPr>
                      <p:cNvPr id="216" name="Krychle 215"/>
                      <p:cNvSpPr/>
                      <p:nvPr/>
                    </p:nvSpPr>
                    <p:spPr>
                      <a:xfrm>
                        <a:off x="6516216" y="3341402"/>
                        <a:ext cx="532018" cy="128426"/>
                      </a:xfrm>
                      <a:prstGeom prst="cube">
                        <a:avLst/>
                      </a:prstGeom>
                      <a:solidFill>
                        <a:srgbClr val="00B050"/>
                      </a:solidFill>
                      <a:ln>
                        <a:solidFill>
                          <a:srgbClr val="00B050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cs-CZ">
                          <a:solidFill>
                            <a:prstClr val="white"/>
                          </a:solidFill>
                        </a:endParaRPr>
                      </a:p>
                    </p:txBody>
                  </p:sp>
                </p:grpSp>
                <p:grpSp>
                  <p:nvGrpSpPr>
                    <p:cNvPr id="203" name="Skupina 202"/>
                    <p:cNvGrpSpPr/>
                    <p:nvPr/>
                  </p:nvGrpSpPr>
                  <p:grpSpPr>
                    <a:xfrm>
                      <a:off x="6690125" y="3356992"/>
                      <a:ext cx="626563" cy="275413"/>
                      <a:chOff x="6465717" y="3197386"/>
                      <a:chExt cx="626563" cy="275413"/>
                    </a:xfrm>
                  </p:grpSpPr>
                  <p:sp>
                    <p:nvSpPr>
                      <p:cNvPr id="213" name="Výbuch 1 212"/>
                      <p:cNvSpPr/>
                      <p:nvPr/>
                    </p:nvSpPr>
                    <p:spPr>
                      <a:xfrm flipV="1">
                        <a:off x="6465717" y="3197386"/>
                        <a:ext cx="626563" cy="231614"/>
                      </a:xfrm>
                      <a:prstGeom prst="irregularSeal1">
                        <a:avLst/>
                      </a:prstGeom>
                      <a:solidFill>
                        <a:srgbClr val="00B050"/>
                      </a:solidFill>
                      <a:ln>
                        <a:solidFill>
                          <a:srgbClr val="00B050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cs-CZ">
                          <a:solidFill>
                            <a:prstClr val="white"/>
                          </a:solidFill>
                        </a:endParaRPr>
                      </a:p>
                    </p:txBody>
                  </p:sp>
                  <p:sp>
                    <p:nvSpPr>
                      <p:cNvPr id="214" name="Krychle 213"/>
                      <p:cNvSpPr/>
                      <p:nvPr/>
                    </p:nvSpPr>
                    <p:spPr>
                      <a:xfrm>
                        <a:off x="6516216" y="3356992"/>
                        <a:ext cx="532018" cy="115807"/>
                      </a:xfrm>
                      <a:prstGeom prst="cube">
                        <a:avLst/>
                      </a:prstGeom>
                      <a:solidFill>
                        <a:srgbClr val="00B050"/>
                      </a:solidFill>
                      <a:ln>
                        <a:solidFill>
                          <a:srgbClr val="00B050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cs-CZ">
                          <a:solidFill>
                            <a:prstClr val="white"/>
                          </a:solidFill>
                        </a:endParaRPr>
                      </a:p>
                    </p:txBody>
                  </p:sp>
                </p:grpSp>
                <p:grpSp>
                  <p:nvGrpSpPr>
                    <p:cNvPr id="204" name="Skupina 203"/>
                    <p:cNvGrpSpPr/>
                    <p:nvPr/>
                  </p:nvGrpSpPr>
                  <p:grpSpPr>
                    <a:xfrm rot="10800000">
                      <a:off x="6876256" y="3801659"/>
                      <a:ext cx="626563" cy="275413"/>
                      <a:chOff x="6465717" y="3197386"/>
                      <a:chExt cx="626563" cy="275413"/>
                    </a:xfrm>
                  </p:grpSpPr>
                  <p:sp>
                    <p:nvSpPr>
                      <p:cNvPr id="211" name="Výbuch 1 210"/>
                      <p:cNvSpPr/>
                      <p:nvPr/>
                    </p:nvSpPr>
                    <p:spPr>
                      <a:xfrm flipV="1">
                        <a:off x="6465717" y="3197386"/>
                        <a:ext cx="626563" cy="231614"/>
                      </a:xfrm>
                      <a:prstGeom prst="irregularSeal1">
                        <a:avLst/>
                      </a:prstGeom>
                      <a:solidFill>
                        <a:srgbClr val="00B050"/>
                      </a:solidFill>
                      <a:ln>
                        <a:solidFill>
                          <a:srgbClr val="00B050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cs-CZ">
                          <a:solidFill>
                            <a:prstClr val="white"/>
                          </a:solidFill>
                        </a:endParaRPr>
                      </a:p>
                    </p:txBody>
                  </p:sp>
                  <p:sp>
                    <p:nvSpPr>
                      <p:cNvPr id="212" name="Krychle 211"/>
                      <p:cNvSpPr/>
                      <p:nvPr/>
                    </p:nvSpPr>
                    <p:spPr>
                      <a:xfrm>
                        <a:off x="6516216" y="3356992"/>
                        <a:ext cx="532018" cy="115807"/>
                      </a:xfrm>
                      <a:prstGeom prst="cube">
                        <a:avLst/>
                      </a:prstGeom>
                      <a:solidFill>
                        <a:srgbClr val="00B050"/>
                      </a:solidFill>
                      <a:ln>
                        <a:solidFill>
                          <a:srgbClr val="00B050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cs-CZ">
                          <a:solidFill>
                            <a:prstClr val="white"/>
                          </a:solidFill>
                        </a:endParaRPr>
                      </a:p>
                    </p:txBody>
                  </p:sp>
                </p:grpSp>
                <p:grpSp>
                  <p:nvGrpSpPr>
                    <p:cNvPr id="205" name="Skupina 204"/>
                    <p:cNvGrpSpPr/>
                    <p:nvPr/>
                  </p:nvGrpSpPr>
                  <p:grpSpPr>
                    <a:xfrm>
                      <a:off x="7545837" y="3284984"/>
                      <a:ext cx="626563" cy="275413"/>
                      <a:chOff x="6465717" y="3197386"/>
                      <a:chExt cx="626563" cy="275413"/>
                    </a:xfrm>
                  </p:grpSpPr>
                  <p:sp>
                    <p:nvSpPr>
                      <p:cNvPr id="209" name="Výbuch 1 208"/>
                      <p:cNvSpPr/>
                      <p:nvPr/>
                    </p:nvSpPr>
                    <p:spPr>
                      <a:xfrm flipV="1">
                        <a:off x="6465717" y="3197386"/>
                        <a:ext cx="626563" cy="231614"/>
                      </a:xfrm>
                      <a:prstGeom prst="irregularSeal1">
                        <a:avLst/>
                      </a:prstGeom>
                      <a:solidFill>
                        <a:srgbClr val="00B050"/>
                      </a:solidFill>
                      <a:ln>
                        <a:solidFill>
                          <a:srgbClr val="00B050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cs-CZ">
                          <a:solidFill>
                            <a:prstClr val="white"/>
                          </a:solidFill>
                        </a:endParaRPr>
                      </a:p>
                    </p:txBody>
                  </p:sp>
                  <p:sp>
                    <p:nvSpPr>
                      <p:cNvPr id="210" name="Krychle 209"/>
                      <p:cNvSpPr/>
                      <p:nvPr/>
                    </p:nvSpPr>
                    <p:spPr>
                      <a:xfrm>
                        <a:off x="6516216" y="3356992"/>
                        <a:ext cx="532018" cy="115807"/>
                      </a:xfrm>
                      <a:prstGeom prst="cube">
                        <a:avLst/>
                      </a:prstGeom>
                      <a:solidFill>
                        <a:srgbClr val="00B050"/>
                      </a:solidFill>
                      <a:ln>
                        <a:solidFill>
                          <a:srgbClr val="00B050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cs-CZ">
                          <a:solidFill>
                            <a:prstClr val="white"/>
                          </a:solidFill>
                        </a:endParaRPr>
                      </a:p>
                    </p:txBody>
                  </p:sp>
                </p:grpSp>
                <p:grpSp>
                  <p:nvGrpSpPr>
                    <p:cNvPr id="206" name="Skupina 205"/>
                    <p:cNvGrpSpPr/>
                    <p:nvPr/>
                  </p:nvGrpSpPr>
                  <p:grpSpPr>
                    <a:xfrm rot="10800000">
                      <a:off x="7401821" y="3801659"/>
                      <a:ext cx="626563" cy="275413"/>
                      <a:chOff x="6465717" y="3197386"/>
                      <a:chExt cx="626563" cy="275413"/>
                    </a:xfrm>
                  </p:grpSpPr>
                  <p:sp>
                    <p:nvSpPr>
                      <p:cNvPr id="207" name="Výbuch 1 206"/>
                      <p:cNvSpPr/>
                      <p:nvPr/>
                    </p:nvSpPr>
                    <p:spPr>
                      <a:xfrm flipV="1">
                        <a:off x="6465717" y="3197386"/>
                        <a:ext cx="626563" cy="231614"/>
                      </a:xfrm>
                      <a:prstGeom prst="irregularSeal1">
                        <a:avLst/>
                      </a:prstGeom>
                      <a:solidFill>
                        <a:srgbClr val="00B050"/>
                      </a:solidFill>
                      <a:ln>
                        <a:solidFill>
                          <a:srgbClr val="00B050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cs-CZ">
                          <a:solidFill>
                            <a:prstClr val="white"/>
                          </a:solidFill>
                        </a:endParaRPr>
                      </a:p>
                    </p:txBody>
                  </p:sp>
                  <p:sp>
                    <p:nvSpPr>
                      <p:cNvPr id="208" name="Krychle 207"/>
                      <p:cNvSpPr/>
                      <p:nvPr/>
                    </p:nvSpPr>
                    <p:spPr>
                      <a:xfrm>
                        <a:off x="6516216" y="3356992"/>
                        <a:ext cx="532018" cy="115807"/>
                      </a:xfrm>
                      <a:prstGeom prst="cube">
                        <a:avLst/>
                      </a:prstGeom>
                      <a:solidFill>
                        <a:srgbClr val="00B050"/>
                      </a:solidFill>
                      <a:ln>
                        <a:solidFill>
                          <a:srgbClr val="00B050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cs-CZ">
                          <a:solidFill>
                            <a:prstClr val="white"/>
                          </a:solidFill>
                        </a:endParaRPr>
                      </a:p>
                    </p:txBody>
                  </p:sp>
                </p:grpSp>
              </p:grpSp>
            </p:grpSp>
            <p:sp>
              <p:nvSpPr>
                <p:cNvPr id="197" name="Výbuch 1 196"/>
                <p:cNvSpPr/>
                <p:nvPr/>
              </p:nvSpPr>
              <p:spPr>
                <a:xfrm flipV="1">
                  <a:off x="7596962" y="4988863"/>
                  <a:ext cx="839049" cy="339652"/>
                </a:xfrm>
                <a:prstGeom prst="irregularSeal1">
                  <a:avLst/>
                </a:prstGeom>
                <a:solidFill>
                  <a:srgbClr val="00B050"/>
                </a:solidFill>
                <a:ln>
                  <a:solidFill>
                    <a:srgbClr val="00B05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>
                    <a:solidFill>
                      <a:prstClr val="white"/>
                    </a:solidFill>
                  </a:endParaRPr>
                </a:p>
              </p:txBody>
            </p:sp>
          </p:grpSp>
          <p:sp>
            <p:nvSpPr>
              <p:cNvPr id="195" name="Výbuch 1 194"/>
              <p:cNvSpPr/>
              <p:nvPr/>
            </p:nvSpPr>
            <p:spPr>
              <a:xfrm flipV="1">
                <a:off x="7678265" y="4829257"/>
                <a:ext cx="839049" cy="339652"/>
              </a:xfrm>
              <a:prstGeom prst="irregularSeal1">
                <a:avLst/>
              </a:prstGeom>
              <a:solidFill>
                <a:srgbClr val="00B050"/>
              </a:solidFill>
              <a:ln>
                <a:solidFill>
                  <a:srgbClr val="00B05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prstClr val="white"/>
                  </a:solidFill>
                </a:endParaRPr>
              </a:p>
            </p:txBody>
          </p:sp>
        </p:grpSp>
        <p:sp>
          <p:nvSpPr>
            <p:cNvPr id="193" name="Výbuch 1 192"/>
            <p:cNvSpPr/>
            <p:nvPr/>
          </p:nvSpPr>
          <p:spPr>
            <a:xfrm flipV="1">
              <a:off x="7658934" y="4705514"/>
              <a:ext cx="839049" cy="339652"/>
            </a:xfrm>
            <a:prstGeom prst="irregularSeal1">
              <a:avLst/>
            </a:prstGeom>
            <a:solidFill>
              <a:srgbClr val="00B050"/>
            </a:solidFill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</p:grpSp>
      <p:sp>
        <p:nvSpPr>
          <p:cNvPr id="65" name="TextovéPole 64"/>
          <p:cNvSpPr txBox="1"/>
          <p:nvPr/>
        </p:nvSpPr>
        <p:spPr>
          <a:xfrm>
            <a:off x="632098" y="3625860"/>
            <a:ext cx="127560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sýkorka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66" name="TextovéPole 65"/>
          <p:cNvSpPr txBox="1"/>
          <p:nvPr/>
        </p:nvSpPr>
        <p:spPr>
          <a:xfrm>
            <a:off x="467544" y="5642084"/>
            <a:ext cx="15361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sýkorčina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024" name="TextovéPole 1023"/>
          <p:cNvSpPr txBox="1"/>
          <p:nvPr/>
        </p:nvSpPr>
        <p:spPr>
          <a:xfrm>
            <a:off x="1884317" y="4633972"/>
            <a:ext cx="117551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sýkorčí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025" name="TextovéPole 1024"/>
          <p:cNvSpPr txBox="1"/>
          <p:nvPr/>
        </p:nvSpPr>
        <p:spPr>
          <a:xfrm rot="1593077">
            <a:off x="1926751" y="1321604"/>
            <a:ext cx="14128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sýčkovat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229" name="TextovéPole 228"/>
          <p:cNvSpPr txBox="1"/>
          <p:nvPr/>
        </p:nvSpPr>
        <p:spPr>
          <a:xfrm rot="16200000">
            <a:off x="3623111" y="5701306"/>
            <a:ext cx="14128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sýčkovat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230" name="TextovéPole 229"/>
          <p:cNvSpPr txBox="1"/>
          <p:nvPr/>
        </p:nvSpPr>
        <p:spPr>
          <a:xfrm rot="19791439">
            <a:off x="385676" y="1569178"/>
            <a:ext cx="13374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sýčkovo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231" name="TextovéPole 230"/>
          <p:cNvSpPr txBox="1"/>
          <p:nvPr/>
        </p:nvSpPr>
        <p:spPr>
          <a:xfrm rot="16200000">
            <a:off x="3660850" y="3873257"/>
            <a:ext cx="13374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sýčkovo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033" name="TextovéPole 1032"/>
          <p:cNvSpPr txBox="1"/>
          <p:nvPr/>
        </p:nvSpPr>
        <p:spPr>
          <a:xfrm>
            <a:off x="6473584" y="1966574"/>
            <a:ext cx="129599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sýčkova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233" name="TextovéPole 232"/>
          <p:cNvSpPr txBox="1"/>
          <p:nvPr/>
        </p:nvSpPr>
        <p:spPr>
          <a:xfrm rot="16200000">
            <a:off x="4598496" y="4823501"/>
            <a:ext cx="129599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sýčkova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234" name="TextovéPole 233"/>
          <p:cNvSpPr txBox="1"/>
          <p:nvPr/>
        </p:nvSpPr>
        <p:spPr>
          <a:xfrm>
            <a:off x="1318665" y="2027218"/>
            <a:ext cx="78239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syslí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235" name="TextovéPole 234"/>
          <p:cNvSpPr txBox="1"/>
          <p:nvPr/>
        </p:nvSpPr>
        <p:spPr>
          <a:xfrm>
            <a:off x="6597918" y="4417948"/>
            <a:ext cx="78239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syslí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236" name="TextovéPole 235"/>
          <p:cNvSpPr txBox="1"/>
          <p:nvPr/>
        </p:nvSpPr>
        <p:spPr>
          <a:xfrm rot="19869168">
            <a:off x="2549527" y="2139218"/>
            <a:ext cx="123591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syslovo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237" name="TextovéPole 236"/>
          <p:cNvSpPr txBox="1"/>
          <p:nvPr/>
        </p:nvSpPr>
        <p:spPr>
          <a:xfrm>
            <a:off x="7369031" y="5205322"/>
            <a:ext cx="123591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syslovo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238" name="TextovéPole 237"/>
          <p:cNvSpPr txBox="1"/>
          <p:nvPr/>
        </p:nvSpPr>
        <p:spPr>
          <a:xfrm rot="19900881">
            <a:off x="5138644" y="1409666"/>
            <a:ext cx="133325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syslovat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239" name="TextovéPole 238"/>
          <p:cNvSpPr txBox="1"/>
          <p:nvPr/>
        </p:nvSpPr>
        <p:spPr>
          <a:xfrm>
            <a:off x="6084168" y="5949280"/>
            <a:ext cx="133325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syslovat</a:t>
            </a:r>
            <a:endParaRPr lang="cs-CZ" sz="2800" dirty="0">
              <a:solidFill>
                <a:prstClr val="black"/>
              </a:solidFill>
            </a:endParaRPr>
          </a:p>
        </p:txBody>
      </p:sp>
      <p:pic>
        <p:nvPicPr>
          <p:cNvPr id="240" name="Obrázek 239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2756" y="476672"/>
            <a:ext cx="874868" cy="874868"/>
          </a:xfrm>
          <a:prstGeom prst="ellipse">
            <a:avLst/>
          </a:prstGeom>
        </p:spPr>
      </p:pic>
      <p:sp>
        <p:nvSpPr>
          <p:cNvPr id="242" name="TextovéPole 241"/>
          <p:cNvSpPr txBox="1"/>
          <p:nvPr/>
        </p:nvSpPr>
        <p:spPr>
          <a:xfrm rot="986566">
            <a:off x="5209527" y="2227722"/>
            <a:ext cx="127560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sýkorka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243" name="TextovéPole 242"/>
          <p:cNvSpPr txBox="1"/>
          <p:nvPr/>
        </p:nvSpPr>
        <p:spPr>
          <a:xfrm>
            <a:off x="3878466" y="1321604"/>
            <a:ext cx="117551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sýkorčí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244" name="TextovéPole 243"/>
          <p:cNvSpPr txBox="1"/>
          <p:nvPr/>
        </p:nvSpPr>
        <p:spPr>
          <a:xfrm rot="1687632">
            <a:off x="6795186" y="1373293"/>
            <a:ext cx="15361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sýkorčina</a:t>
            </a:r>
            <a:endParaRPr lang="cs-CZ" sz="2800" dirty="0">
              <a:solidFill>
                <a:prstClr val="black"/>
              </a:solidFill>
            </a:endParaRPr>
          </a:p>
        </p:txBody>
      </p:sp>
      <p:pic>
        <p:nvPicPr>
          <p:cNvPr id="245" name="Obrázek 244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45604" y="476672"/>
            <a:ext cx="874868" cy="874868"/>
          </a:xfrm>
          <a:prstGeom prst="ellipse">
            <a:avLst/>
          </a:prstGeom>
        </p:spPr>
      </p:pic>
      <p:sp>
        <p:nvSpPr>
          <p:cNvPr id="223" name="TextovéPole 222"/>
          <p:cNvSpPr txBox="1"/>
          <p:nvPr/>
        </p:nvSpPr>
        <p:spPr>
          <a:xfrm>
            <a:off x="3182998" y="724634"/>
            <a:ext cx="277800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prstClr val="black"/>
                </a:solidFill>
              </a:rPr>
              <a:t>(klikni na příbuzné slovo)</a:t>
            </a:r>
          </a:p>
        </p:txBody>
      </p:sp>
      <p:grpSp>
        <p:nvGrpSpPr>
          <p:cNvPr id="6" name="Skupina 5"/>
          <p:cNvGrpSpPr/>
          <p:nvPr/>
        </p:nvGrpSpPr>
        <p:grpSpPr>
          <a:xfrm>
            <a:off x="1009988" y="1042084"/>
            <a:ext cx="6093374" cy="2411041"/>
            <a:chOff x="1009988" y="1042084"/>
            <a:chExt cx="6093374" cy="2411041"/>
          </a:xfrm>
        </p:grpSpPr>
        <p:pic>
          <p:nvPicPr>
            <p:cNvPr id="2051" name="Picture 3"/>
            <p:cNvPicPr>
              <a:picLocks noChangeAspect="1" noChangeArrowheads="1"/>
            </p:cNvPicPr>
            <p:nvPr/>
          </p:nvPicPr>
          <p:blipFill rotWithShape="1">
            <a:blip r:embed="rId13">
              <a:extLst>
                <a:ext uri="{BEBA8EAE-BF5A-486C-A8C5-ECC9F3942E4B}">
                  <a14:imgProps xmlns:a14="http://schemas.microsoft.com/office/drawing/2010/main">
                    <a14:imgLayer r:embed="rId14">
                      <a14:imgEffect>
                        <a14:backgroundRemoval t="0" b="100000" l="0" r="100000">
                          <a14:foregroundMark x1="59385" y1="31077" x2="70462" y2="24615"/>
                          <a14:foregroundMark x1="45231" y1="55692" x2="72615" y2="33538"/>
                          <a14:foregroundMark x1="59385" y1="56615" x2="54154" y2="40000"/>
                          <a14:foregroundMark x1="24308" y1="64000" x2="36923" y2="88615"/>
                          <a14:foregroundMark x1="11692" y1="92923" x2="24923" y2="67692"/>
                          <a14:foregroundMark x1="19077" y1="61846" x2="19077" y2="65538"/>
                          <a14:foregroundMark x1="17538" y1="91385" x2="43692" y2="87692"/>
                          <a14:foregroundMark x1="8615" y1="92923" x2="21846" y2="94462"/>
                          <a14:foregroundMark x1="32308" y1="89231" x2="47385" y2="95385"/>
                          <a14:foregroundMark x1="53231" y1="94462" x2="77846" y2="82462"/>
                          <a14:foregroundMark x1="45846" y1="91385" x2="55385" y2="84923"/>
                          <a14:foregroundMark x1="50462" y1="94462" x2="50462" y2="92308"/>
                          <a14:foregroundMark x1="48000" y1="90154" x2="48000" y2="90154"/>
                          <a14:foregroundMark x1="25846" y1="81231" x2="25846" y2="81231"/>
                          <a14:foregroundMark x1="57846" y1="64615" x2="79385" y2="81231"/>
                          <a14:foregroundMark x1="62154" y1="82462" x2="68308" y2="78769"/>
                          <a14:foregroundMark x1="54769" y1="92308" x2="54769" y2="92308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151" r="2502"/>
            <a:stretch/>
          </p:blipFill>
          <p:spPr bwMode="auto">
            <a:xfrm>
              <a:off x="4860032" y="1124744"/>
              <a:ext cx="2243330" cy="2328381"/>
            </a:xfrm>
            <a:prstGeom prst="roundRect">
              <a:avLst>
                <a:gd name="adj" fmla="val 29108"/>
              </a:avLst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0" name="Obláček 9"/>
            <p:cNvSpPr/>
            <p:nvPr/>
          </p:nvSpPr>
          <p:spPr>
            <a:xfrm>
              <a:off x="1009988" y="1042084"/>
              <a:ext cx="2888072" cy="1938829"/>
            </a:xfrm>
            <a:prstGeom prst="cloudCallout">
              <a:avLst>
                <a:gd name="adj1" fmla="val 99130"/>
                <a:gd name="adj2" fmla="val 3021"/>
              </a:avLst>
            </a:pr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prstClr val="black"/>
                  </a:solidFill>
                </a:rPr>
                <a:t>Tak jakou známku mám napsat, děti?</a:t>
              </a:r>
              <a:endParaRPr lang="cs-CZ" sz="2400" dirty="0">
                <a:solidFill>
                  <a:prstClr val="black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94149660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4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4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7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7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7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2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/>
                                        <p:tgtEl>
                                          <p:spTgt spid="2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24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9" dur="1000"/>
                                        <p:tgtEl>
                                          <p:spTgt spid="2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000"/>
                            </p:stCondLst>
                            <p:childTnLst>
                              <p:par>
                                <p:cTn id="32" presetID="31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2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2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2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2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/>
                                        <p:tgtEl>
                                          <p:spTgt spid="2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5" dur="1000"/>
                                        <p:tgtEl>
                                          <p:spTgt spid="2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000"/>
                            </p:stCondLst>
                            <p:childTnLst>
                              <p:par>
                                <p:cTn id="48" presetID="31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500" fill="hold"/>
                                        <p:tgtEl>
                                          <p:spTgt spid="10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500" fill="hold"/>
                                        <p:tgtEl>
                                          <p:spTgt spid="10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500" fill="hold"/>
                                        <p:tgtEl>
                                          <p:spTgt spid="10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500"/>
                                        <p:tgtEl>
                                          <p:spTgt spid="102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3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2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8" dur="1000"/>
                                        <p:tgtEl>
                                          <p:spTgt spid="2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/>
                                        <p:tgtEl>
                                          <p:spTgt spid="2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/>
                                        <p:tgtEl>
                                          <p:spTgt spid="24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1" dur="1000"/>
                                        <p:tgtEl>
                                          <p:spTgt spid="2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1000"/>
                            </p:stCondLst>
                            <p:childTnLst>
                              <p:par>
                                <p:cTn id="64" presetID="31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1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1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4"/>
                  </p:tgtEl>
                </p:cond>
              </p:nextCondLst>
            </p:seq>
            <p:seq concurrent="1" nextAc="seek">
              <p:cTn id="70" restart="whenNotActive" fill="hold" evtFilter="cancelBubble" nodeType="interactiveSeq">
                <p:stCondLst>
                  <p:cond evt="onClick" delay="0">
                    <p:tgtEl>
                      <p:spTgt spid="2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" fill="hold">
                      <p:stCondLst>
                        <p:cond delay="0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4" dur="1000"/>
                                        <p:tgtEl>
                                          <p:spTgt spid="2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/>
                                        <p:tgtEl>
                                          <p:spTgt spid="2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/>
                                        <p:tgtEl>
                                          <p:spTgt spid="2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7" dur="1000"/>
                                        <p:tgtEl>
                                          <p:spTgt spid="2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1000"/>
                            </p:stCondLst>
                            <p:childTnLst>
                              <p:par>
                                <p:cTn id="80" presetID="31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1500" fill="hold"/>
                                        <p:tgtEl>
                                          <p:spTgt spid="2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500" fill="hold"/>
                                        <p:tgtEl>
                                          <p:spTgt spid="2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500" fill="hold"/>
                                        <p:tgtEl>
                                          <p:spTgt spid="2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1500"/>
                                        <p:tgtEl>
                                          <p:spTgt spid="23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0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0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0" dur="1000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3" dur="1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>
                            <p:stCondLst>
                              <p:cond delay="1000"/>
                            </p:stCondLst>
                            <p:childTnLst>
                              <p:par>
                                <p:cTn id="96" presetID="31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1500" fill="hold"/>
                                        <p:tgtEl>
                                          <p:spTgt spid="2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500" fill="hold"/>
                                        <p:tgtEl>
                                          <p:spTgt spid="2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500" fill="hold"/>
                                        <p:tgtEl>
                                          <p:spTgt spid="2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1" dur="1500"/>
                                        <p:tgtEl>
                                          <p:spTgt spid="23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3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10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6" dur="1000"/>
                                        <p:tgtEl>
                                          <p:spTgt spid="10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/>
                                        <p:tgtEl>
                                          <p:spTgt spid="10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/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9" dur="1000"/>
                                        <p:tgtEl>
                                          <p:spTgt spid="10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12" presetID="31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4" dur="1500" fill="hold"/>
                                        <p:tgtEl>
                                          <p:spTgt spid="2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1500" fill="hold"/>
                                        <p:tgtEl>
                                          <p:spTgt spid="2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500" fill="hold"/>
                                        <p:tgtEl>
                                          <p:spTgt spid="2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7" dur="1500"/>
                                        <p:tgtEl>
                                          <p:spTgt spid="22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5"/>
                  </p:tgtEl>
                </p:cond>
              </p:nextCondLst>
            </p:seq>
            <p:seq concurrent="1" nextAc="seek">
              <p:cTn id="118" restart="whenNotActive" fill="hold" evtFilter="cancelBubble" nodeType="interactiveSeq">
                <p:stCondLst>
                  <p:cond evt="onClick" delay="0">
                    <p:tgtEl>
                      <p:spTgt spid="2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9" fill="hold">
                      <p:stCondLst>
                        <p:cond delay="0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2" dur="1000"/>
                                        <p:tgtEl>
                                          <p:spTgt spid="2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000"/>
                                        <p:tgtEl>
                                          <p:spTgt spid="2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000"/>
                                        <p:tgtEl>
                                          <p:spTgt spid="2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5" dur="1000"/>
                                        <p:tgtEl>
                                          <p:spTgt spid="2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27" fill="hold">
                            <p:stCondLst>
                              <p:cond delay="1000"/>
                            </p:stCondLst>
                            <p:childTnLst>
                              <p:par>
                                <p:cTn id="128" presetID="31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0" dur="1500" fill="hold"/>
                                        <p:tgtEl>
                                          <p:spTgt spid="2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1500" fill="hold"/>
                                        <p:tgtEl>
                                          <p:spTgt spid="2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500" fill="hold"/>
                                        <p:tgtEl>
                                          <p:spTgt spid="2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3" dur="1500"/>
                                        <p:tgtEl>
                                          <p:spTgt spid="23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4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2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8" dur="1000"/>
                                        <p:tgtEl>
                                          <p:spTgt spid="2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1000"/>
                                        <p:tgtEl>
                                          <p:spTgt spid="2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1000"/>
                                        <p:tgtEl>
                                          <p:spTgt spid="2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1" dur="1000"/>
                                        <p:tgtEl>
                                          <p:spTgt spid="2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4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4" presetID="31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6" dur="1500" fill="hold"/>
                                        <p:tgtEl>
                                          <p:spTgt spid="2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1500" fill="hold"/>
                                        <p:tgtEl>
                                          <p:spTgt spid="2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1500" fill="hold"/>
                                        <p:tgtEl>
                                          <p:spTgt spid="23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9" dur="1500"/>
                                        <p:tgtEl>
                                          <p:spTgt spid="23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6"/>
                  </p:tgtEl>
                </p:cond>
              </p:nextCondLst>
            </p:seq>
            <p:seq concurrent="1" nextAc="seek">
              <p:cTn id="150" restart="whenNotActive" fill="hold" evtFilter="cancelBubble" nodeType="interactiveSeq">
                <p:stCondLst>
                  <p:cond evt="onClick" delay="0">
                    <p:tgtEl>
                      <p:spTgt spid="2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1" fill="hold">
                      <p:stCondLst>
                        <p:cond delay="0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4" dur="1000"/>
                                        <p:tgtEl>
                                          <p:spTgt spid="2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1000"/>
                                        <p:tgtEl>
                                          <p:spTgt spid="2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000"/>
                                        <p:tgtEl>
                                          <p:spTgt spid="2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7" dur="1000"/>
                                        <p:tgtEl>
                                          <p:spTgt spid="2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59" fill="hold">
                            <p:stCondLst>
                              <p:cond delay="1000"/>
                            </p:stCondLst>
                            <p:childTnLst>
                              <p:par>
                                <p:cTn id="160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2" dur="1500" fill="hold"/>
                                        <p:tgtEl>
                                          <p:spTgt spid="2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1500" fill="hold"/>
                                        <p:tgtEl>
                                          <p:spTgt spid="2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1500" fill="hold"/>
                                        <p:tgtEl>
                                          <p:spTgt spid="23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5" dur="1500"/>
                                        <p:tgtEl>
                                          <p:spTgt spid="23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8"/>
                  </p:tgtEl>
                </p:cond>
              </p:nextCondLst>
            </p:seq>
          </p:childTnLst>
        </p:cTn>
      </p:par>
    </p:tnLst>
    <p:bldLst>
      <p:bldP spid="65" grpId="0"/>
      <p:bldP spid="66" grpId="0"/>
      <p:bldP spid="1024" grpId="0"/>
      <p:bldP spid="1025" grpId="0"/>
      <p:bldP spid="229" grpId="0"/>
      <p:bldP spid="230" grpId="0"/>
      <p:bldP spid="231" grpId="0"/>
      <p:bldP spid="1033" grpId="0"/>
      <p:bldP spid="233" grpId="0"/>
      <p:bldP spid="234" grpId="0"/>
      <p:bldP spid="235" grpId="0"/>
      <p:bldP spid="236" grpId="0"/>
      <p:bldP spid="237" grpId="0"/>
      <p:bldP spid="238" grpId="0"/>
      <p:bldP spid="239" grpId="0"/>
      <p:bldP spid="242" grpId="0"/>
      <p:bldP spid="243" grpId="0"/>
      <p:bldP spid="24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8308" b="100000" l="11077" r="88615">
                        <a14:foregroundMark x1="32923" y1="18769" x2="32308" y2="14462"/>
                        <a14:foregroundMark x1="65538" y1="17231" x2="65538" y2="17231"/>
                        <a14:foregroundMark x1="73231" y1="36308" x2="73231" y2="36308"/>
                        <a14:foregroundMark x1="73846" y1="52000" x2="76000" y2="52000"/>
                        <a14:foregroundMark x1="23077" y1="42154" x2="27385" y2="42769"/>
                        <a14:foregroundMark x1="24000" y1="66769" x2="28000" y2="6676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3458" t="15774" r="15404" b="-1"/>
          <a:stretch/>
        </p:blipFill>
        <p:spPr bwMode="auto">
          <a:xfrm>
            <a:off x="4680721" y="4221088"/>
            <a:ext cx="1115415" cy="1536648"/>
          </a:xfrm>
          <a:prstGeom prst="roundRect">
            <a:avLst>
              <a:gd name="adj" fmla="val 26022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7385" b="97538" l="1538" r="9753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913" t="14575" b="14887"/>
          <a:stretch/>
        </p:blipFill>
        <p:spPr bwMode="auto">
          <a:xfrm>
            <a:off x="2987824" y="4268616"/>
            <a:ext cx="1817670" cy="1320624"/>
          </a:xfrm>
          <a:prstGeom prst="roundRect">
            <a:avLst>
              <a:gd name="adj" fmla="val 35481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091075" y="5796553"/>
            <a:ext cx="104887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syčet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716016" y="5796553"/>
            <a:ext cx="109639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79646">
                    <a:lumMod val="75000"/>
                  </a:srgbClr>
                </a:solidFill>
              </a:rPr>
              <a:t>sypat</a:t>
            </a:r>
            <a:endParaRPr lang="cs-CZ" sz="3200" b="1" dirty="0">
              <a:solidFill>
                <a:srgbClr val="F79646">
                  <a:lumMod val="75000"/>
                </a:srgbClr>
              </a:solidFill>
            </a:endParaRPr>
          </a:p>
        </p:txBody>
      </p:sp>
      <p:sp>
        <p:nvSpPr>
          <p:cNvPr id="5" name="Šipka doleva 4"/>
          <p:cNvSpPr/>
          <p:nvPr/>
        </p:nvSpPr>
        <p:spPr>
          <a:xfrm rot="860726">
            <a:off x="6293447" y="5730703"/>
            <a:ext cx="1873115" cy="864096"/>
          </a:xfrm>
          <a:prstGeom prst="leftArrow">
            <a:avLst>
              <a:gd name="adj1" fmla="val 50000"/>
              <a:gd name="adj2" fmla="val 23929"/>
            </a:avLst>
          </a:prstGeom>
          <a:solidFill>
            <a:srgbClr val="FFFF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přesýpací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24" name="Šipka doprava 23"/>
          <p:cNvSpPr/>
          <p:nvPr/>
        </p:nvSpPr>
        <p:spPr>
          <a:xfrm rot="415139">
            <a:off x="539551" y="4040125"/>
            <a:ext cx="1828691" cy="845600"/>
          </a:xfrm>
          <a:prstGeom prst="rightArrow">
            <a:avLst>
              <a:gd name="adj1" fmla="val 50000"/>
              <a:gd name="adj2" fmla="val 25967"/>
            </a:avLst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zasyčet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25" name="Šipka doprava 24"/>
          <p:cNvSpPr/>
          <p:nvPr/>
        </p:nvSpPr>
        <p:spPr>
          <a:xfrm rot="21427683">
            <a:off x="521499" y="4599624"/>
            <a:ext cx="1872638" cy="845600"/>
          </a:xfrm>
          <a:prstGeom prst="rightArrow">
            <a:avLst>
              <a:gd name="adj1" fmla="val 50000"/>
              <a:gd name="adj2" fmla="val 25967"/>
            </a:avLst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syčení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26" name="Šipka doprava 25"/>
          <p:cNvSpPr/>
          <p:nvPr/>
        </p:nvSpPr>
        <p:spPr>
          <a:xfrm rot="20924439">
            <a:off x="592307" y="5136296"/>
            <a:ext cx="1822602" cy="884992"/>
          </a:xfrm>
          <a:prstGeom prst="rightArrow">
            <a:avLst>
              <a:gd name="adj1" fmla="val 50000"/>
              <a:gd name="adj2" fmla="val 25967"/>
            </a:avLst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syčivý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27" name="Šipka doprava 26"/>
          <p:cNvSpPr/>
          <p:nvPr/>
        </p:nvSpPr>
        <p:spPr>
          <a:xfrm rot="20450996">
            <a:off x="792574" y="5691227"/>
            <a:ext cx="1828691" cy="845600"/>
          </a:xfrm>
          <a:prstGeom prst="rightArrow">
            <a:avLst>
              <a:gd name="adj1" fmla="val 50000"/>
              <a:gd name="adj2" fmla="val 25967"/>
            </a:avLst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syčák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29" name="Šipka doleva 28"/>
          <p:cNvSpPr/>
          <p:nvPr/>
        </p:nvSpPr>
        <p:spPr>
          <a:xfrm rot="177547">
            <a:off x="6465263" y="4605363"/>
            <a:ext cx="1873115" cy="864096"/>
          </a:xfrm>
          <a:prstGeom prst="leftArrow">
            <a:avLst>
              <a:gd name="adj1" fmla="val 50000"/>
              <a:gd name="adj2" fmla="val 23929"/>
            </a:avLst>
          </a:prstGeom>
          <a:solidFill>
            <a:srgbClr val="FFFF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posypat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4" name="Šipka doprava 3"/>
          <p:cNvSpPr/>
          <p:nvPr/>
        </p:nvSpPr>
        <p:spPr>
          <a:xfrm rot="852655">
            <a:off x="741714" y="3494213"/>
            <a:ext cx="1809969" cy="845600"/>
          </a:xfrm>
          <a:prstGeom prst="rightArrow">
            <a:avLst>
              <a:gd name="adj1" fmla="val 50000"/>
              <a:gd name="adj2" fmla="val 25967"/>
            </a:avLst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sykot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30" name="Šipka doleva 29"/>
          <p:cNvSpPr/>
          <p:nvPr/>
        </p:nvSpPr>
        <p:spPr>
          <a:xfrm rot="500515">
            <a:off x="6390528" y="5169903"/>
            <a:ext cx="1873115" cy="864096"/>
          </a:xfrm>
          <a:prstGeom prst="leftArrow">
            <a:avLst>
              <a:gd name="adj1" fmla="val 50000"/>
              <a:gd name="adj2" fmla="val 23929"/>
            </a:avLst>
          </a:prstGeom>
          <a:solidFill>
            <a:srgbClr val="FFFF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zasypat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39" name="Šipka doleva 38"/>
          <p:cNvSpPr/>
          <p:nvPr/>
        </p:nvSpPr>
        <p:spPr>
          <a:xfrm rot="20711049">
            <a:off x="6235519" y="3491906"/>
            <a:ext cx="1873115" cy="864096"/>
          </a:xfrm>
          <a:prstGeom prst="leftArrow">
            <a:avLst>
              <a:gd name="adj1" fmla="val 50000"/>
              <a:gd name="adj2" fmla="val 23929"/>
            </a:avLst>
          </a:prstGeom>
          <a:solidFill>
            <a:srgbClr val="FFFF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zásyp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40" name="Šipka doleva 39"/>
          <p:cNvSpPr/>
          <p:nvPr/>
        </p:nvSpPr>
        <p:spPr>
          <a:xfrm rot="21316630">
            <a:off x="6404594" y="4073434"/>
            <a:ext cx="1873115" cy="864096"/>
          </a:xfrm>
          <a:prstGeom prst="leftArrow">
            <a:avLst>
              <a:gd name="adj1" fmla="val 50000"/>
              <a:gd name="adj2" fmla="val 23929"/>
            </a:avLst>
          </a:prstGeom>
          <a:solidFill>
            <a:srgbClr val="FFFF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sypký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41" name="Šipka doleva 40"/>
          <p:cNvSpPr/>
          <p:nvPr/>
        </p:nvSpPr>
        <p:spPr>
          <a:xfrm rot="16200000">
            <a:off x="959910" y="1833133"/>
            <a:ext cx="1751571" cy="864096"/>
          </a:xfrm>
          <a:prstGeom prst="leftArrow">
            <a:avLst>
              <a:gd name="adj1" fmla="val 50000"/>
              <a:gd name="adj2" fmla="val 23929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posypat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42" name="Šipka doleva 41"/>
          <p:cNvSpPr/>
          <p:nvPr/>
        </p:nvSpPr>
        <p:spPr>
          <a:xfrm rot="16200000">
            <a:off x="1751999" y="1833134"/>
            <a:ext cx="1751571" cy="864096"/>
          </a:xfrm>
          <a:prstGeom prst="leftArrow">
            <a:avLst>
              <a:gd name="adj1" fmla="val 50000"/>
              <a:gd name="adj2" fmla="val 23929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sykot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43" name="Šipka doleva 42"/>
          <p:cNvSpPr/>
          <p:nvPr/>
        </p:nvSpPr>
        <p:spPr>
          <a:xfrm rot="16200000">
            <a:off x="167822" y="1833134"/>
            <a:ext cx="1751571" cy="864096"/>
          </a:xfrm>
          <a:prstGeom prst="leftArrow">
            <a:avLst>
              <a:gd name="adj1" fmla="val 50000"/>
              <a:gd name="adj2" fmla="val 23929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zasypat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44" name="Šipka doleva 43"/>
          <p:cNvSpPr/>
          <p:nvPr/>
        </p:nvSpPr>
        <p:spPr>
          <a:xfrm rot="16200000">
            <a:off x="2544086" y="1833134"/>
            <a:ext cx="1751571" cy="864096"/>
          </a:xfrm>
          <a:prstGeom prst="leftArrow">
            <a:avLst>
              <a:gd name="adj1" fmla="val 50000"/>
              <a:gd name="adj2" fmla="val 23929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syčák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45" name="Šipka doleva 44"/>
          <p:cNvSpPr/>
          <p:nvPr/>
        </p:nvSpPr>
        <p:spPr>
          <a:xfrm rot="16200000">
            <a:off x="3336175" y="1833134"/>
            <a:ext cx="1751571" cy="864096"/>
          </a:xfrm>
          <a:prstGeom prst="leftArrow">
            <a:avLst>
              <a:gd name="adj1" fmla="val 50000"/>
              <a:gd name="adj2" fmla="val 23929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přesýpací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46" name="Šipka doleva 45"/>
          <p:cNvSpPr/>
          <p:nvPr/>
        </p:nvSpPr>
        <p:spPr>
          <a:xfrm rot="16200000">
            <a:off x="7296614" y="1833134"/>
            <a:ext cx="1751571" cy="864096"/>
          </a:xfrm>
          <a:prstGeom prst="leftArrow">
            <a:avLst>
              <a:gd name="adj1" fmla="val 50000"/>
              <a:gd name="adj2" fmla="val 23929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sypký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47" name="Šipka doleva 46"/>
          <p:cNvSpPr/>
          <p:nvPr/>
        </p:nvSpPr>
        <p:spPr>
          <a:xfrm rot="16200000">
            <a:off x="4128262" y="1833134"/>
            <a:ext cx="1751572" cy="864096"/>
          </a:xfrm>
          <a:prstGeom prst="leftArrow">
            <a:avLst>
              <a:gd name="adj1" fmla="val 50000"/>
              <a:gd name="adj2" fmla="val 23929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zasyčet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48" name="Šipka doleva 47"/>
          <p:cNvSpPr/>
          <p:nvPr/>
        </p:nvSpPr>
        <p:spPr>
          <a:xfrm rot="16200000">
            <a:off x="4920351" y="1833134"/>
            <a:ext cx="1751571" cy="864096"/>
          </a:xfrm>
          <a:prstGeom prst="leftArrow">
            <a:avLst>
              <a:gd name="adj1" fmla="val 50000"/>
              <a:gd name="adj2" fmla="val 23929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syčivý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49" name="Šipka doleva 48"/>
          <p:cNvSpPr/>
          <p:nvPr/>
        </p:nvSpPr>
        <p:spPr>
          <a:xfrm rot="16200000">
            <a:off x="5712439" y="1833134"/>
            <a:ext cx="1751571" cy="864096"/>
          </a:xfrm>
          <a:prstGeom prst="leftArrow">
            <a:avLst>
              <a:gd name="adj1" fmla="val 50000"/>
              <a:gd name="adj2" fmla="val 23929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syčení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50" name="Šipka doleva 49"/>
          <p:cNvSpPr/>
          <p:nvPr/>
        </p:nvSpPr>
        <p:spPr>
          <a:xfrm rot="16200000">
            <a:off x="6504527" y="1833134"/>
            <a:ext cx="1751571" cy="864096"/>
          </a:xfrm>
          <a:prstGeom prst="leftArrow">
            <a:avLst>
              <a:gd name="adj1" fmla="val 50000"/>
              <a:gd name="adj2" fmla="val 23929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zásyp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118394" y="188640"/>
            <a:ext cx="690721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prstClr val="black"/>
                </a:solidFill>
              </a:rPr>
              <a:t>Nasměruj šipky na správný obrázek</a:t>
            </a:r>
            <a:endParaRPr lang="cs-CZ" sz="3600" b="1" dirty="0">
              <a:solidFill>
                <a:prstClr val="black"/>
              </a:solidFill>
            </a:endParaRPr>
          </a:p>
        </p:txBody>
      </p:sp>
      <p:pic>
        <p:nvPicPr>
          <p:cNvPr id="51" name="Obrázek 50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648"/>
            <a:ext cx="755213" cy="755213"/>
          </a:xfrm>
          <a:prstGeom prst="ellipse">
            <a:avLst/>
          </a:prstGeom>
        </p:spPr>
      </p:pic>
      <p:pic>
        <p:nvPicPr>
          <p:cNvPr id="52" name="Obrázek 51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37267" y="260648"/>
            <a:ext cx="755213" cy="755213"/>
          </a:xfrm>
          <a:prstGeom prst="ellipse">
            <a:avLst/>
          </a:prstGeom>
        </p:spPr>
      </p:pic>
      <p:grpSp>
        <p:nvGrpSpPr>
          <p:cNvPr id="3" name="Skupina 2"/>
          <p:cNvGrpSpPr/>
          <p:nvPr/>
        </p:nvGrpSpPr>
        <p:grpSpPr>
          <a:xfrm>
            <a:off x="2771800" y="1040429"/>
            <a:ext cx="5361745" cy="2964635"/>
            <a:chOff x="2771800" y="1040429"/>
            <a:chExt cx="5361745" cy="2964635"/>
          </a:xfrm>
        </p:grpSpPr>
        <p:pic>
          <p:nvPicPr>
            <p:cNvPr id="1028" name="Picture 4"/>
            <p:cNvPicPr>
              <a:picLocks noChangeAspect="1" noChangeArrowheads="1"/>
            </p:cNvPicPr>
            <p:nvPr/>
          </p:nvPicPr>
          <p:blipFill>
            <a:blip r:embed="rId11">
              <a:extLst>
                <a:ext uri="{BEBA8EAE-BF5A-486C-A8C5-ECC9F3942E4B}">
                  <a14:imgProps xmlns:a14="http://schemas.microsoft.com/office/drawing/2010/main">
                    <a14:imgLayer r:embed="rId12">
                      <a14:imgEffect>
                        <a14:backgroundRemoval t="308" b="100000" l="0" r="99385">
                          <a14:foregroundMark x1="6154" y1="65846" x2="11692" y2="39077"/>
                          <a14:foregroundMark x1="8308" y1="43385" x2="15385" y2="36923"/>
                          <a14:foregroundMark x1="5846" y1="42769" x2="2462" y2="58769"/>
                          <a14:foregroundMark x1="13846" y1="41846" x2="26462" y2="33231"/>
                          <a14:foregroundMark x1="52308" y1="20923" x2="54462" y2="28923"/>
                          <a14:foregroundMark x1="72000" y1="40615" x2="85231" y2="45538"/>
                          <a14:foregroundMark x1="85231" y1="44923" x2="82154" y2="70154"/>
                          <a14:foregroundMark x1="79385" y1="64308" x2="80615" y2="66769"/>
                          <a14:foregroundMark x1="79385" y1="69538" x2="79385" y2="69538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771800" y="1593155"/>
              <a:ext cx="2411909" cy="2411909"/>
            </a:xfrm>
            <a:prstGeom prst="ellipse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9" name="Obláček 8"/>
            <p:cNvSpPr/>
            <p:nvPr/>
          </p:nvSpPr>
          <p:spPr>
            <a:xfrm>
              <a:off x="5183709" y="1040429"/>
              <a:ext cx="2949836" cy="1413866"/>
            </a:xfrm>
            <a:prstGeom prst="cloudCallout">
              <a:avLst>
                <a:gd name="adj1" fmla="val -74191"/>
                <a:gd name="adj2" fmla="val 11609"/>
              </a:avLst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dirty="0" smtClean="0">
                  <a:solidFill>
                    <a:prstClr val="black"/>
                  </a:solidFill>
                </a:rPr>
                <a:t>Vidím, že je to správně.</a:t>
              </a:r>
              <a:endParaRPr lang="cs-CZ" sz="2800" dirty="0">
                <a:solidFill>
                  <a:prstClr val="black"/>
                </a:solidFill>
              </a:endParaRPr>
            </a:p>
          </p:txBody>
        </p:sp>
      </p:grpSp>
      <p:sp>
        <p:nvSpPr>
          <p:cNvPr id="6" name="TextovéPole 5"/>
          <p:cNvSpPr txBox="1"/>
          <p:nvPr/>
        </p:nvSpPr>
        <p:spPr>
          <a:xfrm>
            <a:off x="3669381" y="834971"/>
            <a:ext cx="180523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prstClr val="black"/>
                </a:solidFill>
              </a:rPr>
              <a:t>(klikni na šipku)</a:t>
            </a:r>
            <a:endParaRPr lang="cs-CZ" sz="20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848148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5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"/>
                            </p:stCondLst>
                            <p:childTnLst>
                              <p:par>
                                <p:cTn id="31" presetID="25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875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875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875" accel="50000" fill="hold">
                                          <p:stCondLst>
                                            <p:cond delay="875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75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875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875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875" accel="50000" fill="hold">
                                          <p:stCondLst>
                                            <p:cond delay="875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75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5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5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500"/>
                            </p:stCondLst>
                            <p:childTnLst>
                              <p:par>
                                <p:cTn id="50" presetID="25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875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875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875" accel="50000" fill="hold">
                                          <p:stCondLst>
                                            <p:cond delay="875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75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875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875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875" accel="50000" fill="hold">
                                          <p:stCondLst>
                                            <p:cond delay="875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75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60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" fill="hold">
                      <p:stCondLst>
                        <p:cond delay="0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4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500"/>
                            </p:stCondLst>
                            <p:childTnLst>
                              <p:par>
                                <p:cTn id="69" presetID="25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875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875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875" accel="50000" fill="hold">
                                          <p:stCondLst>
                                            <p:cond delay="87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875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875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875" accel="50000" fill="hold">
                                          <p:stCondLst>
                                            <p:cond delay="87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175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3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5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500"/>
                            </p:stCondLst>
                            <p:childTnLst>
                              <p:par>
                                <p:cTn id="88" presetID="25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0" dur="875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875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875" accel="50000" fill="hold">
                                          <p:stCondLst>
                                            <p:cond delay="875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75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875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875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875" accel="50000" fill="hold">
                                          <p:stCondLst>
                                            <p:cond delay="875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7" dur="175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2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5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500"/>
                            </p:stCondLst>
                            <p:childTnLst>
                              <p:par>
                                <p:cTn id="107" presetID="25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875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875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875" accel="50000" fill="hold">
                                          <p:stCondLst>
                                            <p:cond delay="87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875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875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875" accel="50000" fill="hold">
                                          <p:stCondLst>
                                            <p:cond delay="87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6" dur="175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1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" dur="5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5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25" fill="hold">
                            <p:stCondLst>
                              <p:cond delay="500"/>
                            </p:stCondLst>
                            <p:childTnLst>
                              <p:par>
                                <p:cTn id="126" presetID="25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8" dur="875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875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875" accel="50000" fill="hold">
                                          <p:stCondLst>
                                            <p:cond delay="87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17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875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875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875" accel="50000" fill="hold">
                                          <p:stCondLst>
                                            <p:cond delay="87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5" dur="175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136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7" fill="hold">
                      <p:stCondLst>
                        <p:cond delay="0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0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1" dur="5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5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44" fill="hold">
                            <p:stCondLst>
                              <p:cond delay="500"/>
                            </p:stCondLst>
                            <p:childTnLst>
                              <p:par>
                                <p:cTn id="145" presetID="25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7" dur="875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875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875" accel="50000" fill="hold">
                                          <p:stCondLst>
                                            <p:cond delay="875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17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875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875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875" accel="50000" fill="hold">
                                          <p:stCondLst>
                                            <p:cond delay="875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4" dur="175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155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6" fill="hold">
                      <p:stCondLst>
                        <p:cond delay="0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9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0" dur="5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5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63" fill="hold">
                            <p:stCondLst>
                              <p:cond delay="500"/>
                            </p:stCondLst>
                            <p:childTnLst>
                              <p:par>
                                <p:cTn id="164" presetID="25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6" dur="875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7" dur="875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875" accel="50000" fill="hold">
                                          <p:stCondLst>
                                            <p:cond delay="875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17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875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875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875" accel="50000" fill="hold">
                                          <p:stCondLst>
                                            <p:cond delay="875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3" dur="175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174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5" fill="hold">
                      <p:stCondLst>
                        <p:cond delay="0"/>
                      </p:stCondLst>
                      <p:childTnLst>
                        <p:par>
                          <p:cTn id="176" fill="hold">
                            <p:stCondLst>
                              <p:cond delay="0"/>
                            </p:stCondLst>
                            <p:childTnLst>
                              <p:par>
                                <p:cTn id="177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8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9" dur="5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5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82" fill="hold">
                            <p:stCondLst>
                              <p:cond delay="500"/>
                            </p:stCondLst>
                            <p:childTnLst>
                              <p:par>
                                <p:cTn id="183" presetID="25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5" dur="875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6" dur="875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875" accel="50000" fill="hold">
                                          <p:stCondLst>
                                            <p:cond delay="875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175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875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875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875" accel="50000" fill="hold">
                                          <p:stCondLst>
                                            <p:cond delay="875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2" dur="175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193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4" fill="hold">
                      <p:stCondLst>
                        <p:cond delay="0"/>
                      </p:stCondLst>
                      <p:childTnLst>
                        <p:par>
                          <p:cTn id="195" fill="hold">
                            <p:stCondLst>
                              <p:cond delay="0"/>
                            </p:stCondLst>
                            <p:childTnLst>
                              <p:par>
                                <p:cTn id="196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8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01" fill="hold">
                            <p:stCondLst>
                              <p:cond delay="500"/>
                            </p:stCondLst>
                            <p:childTnLst>
                              <p:par>
                                <p:cTn id="202" presetID="2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4" dur="875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875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875" accel="50000" fill="hold">
                                          <p:stCondLst>
                                            <p:cond delay="875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7" dur="175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8" dur="875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9" dur="875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875" accel="50000" fill="hold">
                                          <p:stCondLst>
                                            <p:cond delay="875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1" dur="175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</p:childTnLst>
        </p:cTn>
      </p:par>
    </p:tnLst>
    <p:bldLst>
      <p:bldP spid="5" grpId="0" animBg="1"/>
      <p:bldP spid="24" grpId="0" animBg="1"/>
      <p:bldP spid="25" grpId="0" animBg="1"/>
      <p:bldP spid="26" grpId="0" animBg="1"/>
      <p:bldP spid="27" grpId="0" animBg="1"/>
      <p:bldP spid="29" grpId="0" animBg="1"/>
      <p:bldP spid="4" grpId="0" animBg="1"/>
      <p:bldP spid="30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72834" y="1291407"/>
            <a:ext cx="110523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SYN</a:t>
            </a:r>
            <a:endParaRPr lang="cs-CZ" sz="4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41467" y="1291407"/>
            <a:ext cx="130561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SYTÝ</a:t>
            </a:r>
            <a:endParaRPr lang="cs-CZ" sz="4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567495" y="1291407"/>
            <a:ext cx="105073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SÝR</a:t>
            </a:r>
            <a:endParaRPr lang="cs-CZ" sz="4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75590" y="395953"/>
            <a:ext cx="837517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prstClr val="black"/>
                </a:solidFill>
              </a:rPr>
              <a:t>Najděte ve větách slova příbuzná a vybarvěte je </a:t>
            </a:r>
            <a:endParaRPr lang="cs-CZ" sz="3200" b="1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27584" y="2484185"/>
            <a:ext cx="750237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3200" dirty="0" smtClean="0">
                <a:solidFill>
                  <a:prstClr val="black"/>
                </a:solidFill>
              </a:rPr>
              <a:t>Mého                 nejvíce                        mísa. 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27584" y="3089052"/>
            <a:ext cx="727680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3200" dirty="0">
                <a:solidFill>
                  <a:prstClr val="black"/>
                </a:solidFill>
              </a:rPr>
              <a:t>T</a:t>
            </a:r>
            <a:r>
              <a:rPr lang="cs-CZ" sz="3200" dirty="0" smtClean="0">
                <a:solidFill>
                  <a:prstClr val="black"/>
                </a:solidFill>
              </a:rPr>
              <a:t>áta se mě po obědě ptá: Jsi                    ?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27584" y="3693919"/>
            <a:ext cx="482215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3200" dirty="0" smtClean="0">
                <a:solidFill>
                  <a:prstClr val="black"/>
                </a:solidFill>
              </a:rPr>
              <a:t>               se vždy                .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827584" y="4298786"/>
            <a:ext cx="665637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3200" dirty="0" smtClean="0">
                <a:solidFill>
                  <a:prstClr val="black"/>
                </a:solidFill>
              </a:rPr>
              <a:t>Mám rád tvrdý      , ale                    ne.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827584" y="4903653"/>
            <a:ext cx="734367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3200" dirty="0" smtClean="0">
                <a:solidFill>
                  <a:prstClr val="black"/>
                </a:solidFill>
              </a:rPr>
              <a:t>       mě moc chutná, nemohu se              .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827584" y="5508521"/>
            <a:ext cx="808907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3200" dirty="0" smtClean="0">
                <a:solidFill>
                  <a:prstClr val="black"/>
                </a:solidFill>
              </a:rPr>
              <a:t>Teta někdy říká svému            , ty můj               .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179715" y="2484185"/>
            <a:ext cx="160511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 synovce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985056" y="2484185"/>
            <a:ext cx="125124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sýrová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882969" y="3095855"/>
            <a:ext cx="84927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</a:rPr>
              <a:t>sytý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667774" y="3068960"/>
            <a:ext cx="113704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</a:rPr>
              <a:t>synku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4969673" y="2484184"/>
            <a:ext cx="111017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</a:rPr>
              <a:t>zasytí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1187624" y="3680630"/>
            <a:ext cx="144065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</a:rPr>
              <a:t>Syrečky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3784834" y="3691733"/>
            <a:ext cx="164378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</a:rPr>
              <a:t>přesytím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3762561" y="4320051"/>
            <a:ext cx="66614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</a:rPr>
              <a:t>sýr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5004048" y="4298855"/>
            <a:ext cx="178247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</a:rPr>
              <a:t>syrovátku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1187624" y="4923746"/>
            <a:ext cx="69743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</a:rPr>
              <a:t>Sýr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6532730" y="4923745"/>
            <a:ext cx="132856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</a:rPr>
              <a:t>dosytit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4932040" y="5508521"/>
            <a:ext cx="123501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</a:rPr>
              <a:t>synovi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7238712" y="5488428"/>
            <a:ext cx="150733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</a:rPr>
              <a:t>synáčku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918135" y="116632"/>
            <a:ext cx="1307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Pracovní list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2411760" y="1916832"/>
            <a:ext cx="117519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(červeně)</a:t>
            </a:r>
            <a:endParaRPr lang="cs-CZ" sz="20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4067944" y="1916832"/>
            <a:ext cx="103086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(modře)</a:t>
            </a:r>
            <a:endParaRPr lang="cs-CZ" sz="20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5580112" y="1916832"/>
            <a:ext cx="101566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(zeleně)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444905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Obdélník 19"/>
          <p:cNvSpPr/>
          <p:nvPr/>
        </p:nvSpPr>
        <p:spPr>
          <a:xfrm>
            <a:off x="6228184" y="1504651"/>
            <a:ext cx="457200" cy="91623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511660" y="3068960"/>
            <a:ext cx="5976664" cy="273630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Rovnoramenný trojúhelník 6"/>
          <p:cNvSpPr/>
          <p:nvPr/>
        </p:nvSpPr>
        <p:spPr>
          <a:xfrm>
            <a:off x="667919" y="1618164"/>
            <a:ext cx="7808162" cy="1450796"/>
          </a:xfrm>
          <a:prstGeom prst="triangle">
            <a:avLst>
              <a:gd name="adj" fmla="val 50000"/>
            </a:avLst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21" name="Obláček 20"/>
          <p:cNvSpPr/>
          <p:nvPr/>
        </p:nvSpPr>
        <p:spPr>
          <a:xfrm rot="20425469">
            <a:off x="6580093" y="881197"/>
            <a:ext cx="1341106" cy="612648"/>
          </a:xfrm>
          <a:prstGeom prst="cloudCallout">
            <a:avLst>
              <a:gd name="adj1" fmla="val -59095"/>
              <a:gd name="adj2" fmla="val 12715"/>
            </a:avLst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cxnSp>
        <p:nvCxnSpPr>
          <p:cNvPr id="22" name="Přímá spojnice 21"/>
          <p:cNvCxnSpPr/>
          <p:nvPr/>
        </p:nvCxnSpPr>
        <p:spPr>
          <a:xfrm>
            <a:off x="4319972" y="5193196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6" name="Skupina 25"/>
          <p:cNvGrpSpPr/>
          <p:nvPr/>
        </p:nvGrpSpPr>
        <p:grpSpPr>
          <a:xfrm>
            <a:off x="4103948" y="4581128"/>
            <a:ext cx="936104" cy="1224136"/>
            <a:chOff x="3851920" y="4581128"/>
            <a:chExt cx="936104" cy="1224136"/>
          </a:xfrm>
          <a:noFill/>
        </p:grpSpPr>
        <p:sp>
          <p:nvSpPr>
            <p:cNvPr id="15" name="Obdélník 14"/>
            <p:cNvSpPr/>
            <p:nvPr/>
          </p:nvSpPr>
          <p:spPr>
            <a:xfrm rot="5400000">
              <a:off x="3707904" y="4725144"/>
              <a:ext cx="1224136" cy="936104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cxnSp>
          <p:nvCxnSpPr>
            <p:cNvPr id="9" name="Přímá spojnice 8"/>
            <p:cNvCxnSpPr>
              <a:stCxn id="15" idx="1"/>
              <a:endCxn id="15" idx="3"/>
            </p:cNvCxnSpPr>
            <p:nvPr/>
          </p:nvCxnSpPr>
          <p:spPr>
            <a:xfrm>
              <a:off x="4319972" y="4581128"/>
              <a:ext cx="0" cy="1224136"/>
            </a:xfrm>
            <a:prstGeom prst="line">
              <a:avLst/>
            </a:prstGeom>
            <a:grpFill/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Přímá spojnice 23"/>
            <p:cNvCxnSpPr/>
            <p:nvPr/>
          </p:nvCxnSpPr>
          <p:spPr>
            <a:xfrm flipH="1">
              <a:off x="4319972" y="5193196"/>
              <a:ext cx="108012" cy="0"/>
            </a:xfrm>
            <a:prstGeom prst="lin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8" name="TextovéPole 27"/>
          <p:cNvSpPr txBox="1"/>
          <p:nvPr/>
        </p:nvSpPr>
        <p:spPr>
          <a:xfrm rot="20418785">
            <a:off x="1140915" y="2475394"/>
            <a:ext cx="153736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sychravo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179512" y="404664"/>
            <a:ext cx="704628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prstClr val="black"/>
                </a:solidFill>
              </a:rPr>
              <a:t>Přestěhuj slova příbuzná z půdy do bytů </a:t>
            </a:r>
            <a:endParaRPr lang="cs-CZ" sz="3200" b="1" dirty="0">
              <a:solidFill>
                <a:prstClr val="black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 rot="1242228">
            <a:off x="6566311" y="2492061"/>
            <a:ext cx="13129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Sychrov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2483768" y="2617748"/>
            <a:ext cx="142904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vysychat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 rot="20418785">
            <a:off x="3197978" y="1729088"/>
            <a:ext cx="154117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syrovinka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5371742" y="2617748"/>
            <a:ext cx="15045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prstClr val="black"/>
                </a:solidFill>
              </a:rPr>
              <a:t>z</a:t>
            </a:r>
            <a:r>
              <a:rPr lang="cs-CZ" sz="2800" dirty="0" smtClean="0">
                <a:solidFill>
                  <a:prstClr val="black"/>
                </a:solidFill>
              </a:rPr>
              <a:t>a </a:t>
            </a:r>
            <a:r>
              <a:rPr lang="cs-CZ" sz="2800" dirty="0" err="1" smtClean="0">
                <a:solidFill>
                  <a:prstClr val="black"/>
                </a:solidFill>
              </a:rPr>
              <a:t>syrova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5580111" y="4922004"/>
            <a:ext cx="1541179" cy="52322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1979711" y="4922004"/>
            <a:ext cx="1541179" cy="52322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3843094" y="3913892"/>
            <a:ext cx="1448986" cy="52322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3843094" y="3193812"/>
            <a:ext cx="1448986" cy="52322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1979712" y="4221088"/>
            <a:ext cx="1541179" cy="52322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1979712" y="3501008"/>
            <a:ext cx="1541179" cy="52322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 rot="1193237">
            <a:off x="4759013" y="1875331"/>
            <a:ext cx="154117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syrového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5580112" y="4221088"/>
            <a:ext cx="1541179" cy="52322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 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4451807" y="2266208"/>
            <a:ext cx="154117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 zasychat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5580112" y="3501008"/>
            <a:ext cx="1541179" cy="52322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2958813" y="2276872"/>
            <a:ext cx="154117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 osychat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1187624" y="5805264"/>
            <a:ext cx="6624736" cy="64807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3918135" y="116632"/>
            <a:ext cx="1307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Pracovní list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01339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633" t="7837" r="8545" b="14889"/>
          <a:stretch/>
        </p:blipFill>
        <p:spPr bwMode="auto">
          <a:xfrm>
            <a:off x="329210" y="2636912"/>
            <a:ext cx="858414" cy="852351"/>
          </a:xfrm>
          <a:prstGeom prst="roundRect">
            <a:avLst>
              <a:gd name="adj" fmla="val 31075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135" r="15284"/>
          <a:stretch/>
        </p:blipFill>
        <p:spPr bwMode="auto">
          <a:xfrm>
            <a:off x="4119447" y="2523174"/>
            <a:ext cx="1106418" cy="1590127"/>
          </a:xfrm>
          <a:prstGeom prst="roundRect">
            <a:avLst>
              <a:gd name="adj" fmla="val 49276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474" t="4729" r="15324" b="50000"/>
          <a:stretch/>
        </p:blipFill>
        <p:spPr bwMode="auto">
          <a:xfrm>
            <a:off x="6943655" y="2915585"/>
            <a:ext cx="936104" cy="1102009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14" name="Skupina 13"/>
          <p:cNvGrpSpPr/>
          <p:nvPr/>
        </p:nvGrpSpPr>
        <p:grpSpPr>
          <a:xfrm>
            <a:off x="1403648" y="4282164"/>
            <a:ext cx="2088232" cy="1091052"/>
            <a:chOff x="539552" y="3068960"/>
            <a:chExt cx="2088232" cy="1224136"/>
          </a:xfrm>
        </p:grpSpPr>
        <p:sp>
          <p:nvSpPr>
            <p:cNvPr id="3" name="Krychle 2"/>
            <p:cNvSpPr/>
            <p:nvPr/>
          </p:nvSpPr>
          <p:spPr>
            <a:xfrm>
              <a:off x="773398" y="3490185"/>
              <a:ext cx="126194" cy="586887"/>
            </a:xfrm>
            <a:prstGeom prst="cub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" name="Krychle 10"/>
            <p:cNvSpPr/>
            <p:nvPr/>
          </p:nvSpPr>
          <p:spPr>
            <a:xfrm>
              <a:off x="2303389" y="3501008"/>
              <a:ext cx="108372" cy="586887"/>
            </a:xfrm>
            <a:prstGeom prst="cub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4" name="Rovnoramenný trojúhelník 3"/>
            <p:cNvSpPr/>
            <p:nvPr/>
          </p:nvSpPr>
          <p:spPr>
            <a:xfrm>
              <a:off x="539552" y="3068960"/>
              <a:ext cx="2088232" cy="432048"/>
            </a:xfrm>
            <a:prstGeom prst="triangl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2" name="Obdélník 1"/>
            <p:cNvSpPr/>
            <p:nvPr/>
          </p:nvSpPr>
          <p:spPr>
            <a:xfrm>
              <a:off x="768096" y="4077072"/>
              <a:ext cx="1643664" cy="216024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</p:grpSp>
      <p:sp>
        <p:nvSpPr>
          <p:cNvPr id="33" name="TextovéPole 32"/>
          <p:cNvSpPr txBox="1"/>
          <p:nvPr/>
        </p:nvSpPr>
        <p:spPr>
          <a:xfrm>
            <a:off x="1291390" y="476672"/>
            <a:ext cx="65612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prstClr val="black"/>
                </a:solidFill>
              </a:rPr>
              <a:t>Komu která příbuzná slova patří ?</a:t>
            </a:r>
            <a:endParaRPr lang="cs-CZ" sz="3600" b="1" dirty="0">
              <a:solidFill>
                <a:prstClr val="black"/>
              </a:solidFill>
            </a:endParaRPr>
          </a:p>
        </p:txBody>
      </p:sp>
      <p:grpSp>
        <p:nvGrpSpPr>
          <p:cNvPr id="82" name="Skupina 81"/>
          <p:cNvGrpSpPr/>
          <p:nvPr/>
        </p:nvGrpSpPr>
        <p:grpSpPr>
          <a:xfrm>
            <a:off x="179512" y="5250149"/>
            <a:ext cx="2088232" cy="1091052"/>
            <a:chOff x="539552" y="3068960"/>
            <a:chExt cx="2088232" cy="1224136"/>
          </a:xfrm>
        </p:grpSpPr>
        <p:sp>
          <p:nvSpPr>
            <p:cNvPr id="83" name="Krychle 82"/>
            <p:cNvSpPr/>
            <p:nvPr/>
          </p:nvSpPr>
          <p:spPr>
            <a:xfrm>
              <a:off x="773398" y="3490185"/>
              <a:ext cx="126194" cy="586887"/>
            </a:xfrm>
            <a:prstGeom prst="cub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84" name="Krychle 83"/>
            <p:cNvSpPr/>
            <p:nvPr/>
          </p:nvSpPr>
          <p:spPr>
            <a:xfrm>
              <a:off x="2303389" y="3501008"/>
              <a:ext cx="108372" cy="586887"/>
            </a:xfrm>
            <a:prstGeom prst="cub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85" name="Rovnoramenný trojúhelník 84"/>
            <p:cNvSpPr/>
            <p:nvPr/>
          </p:nvSpPr>
          <p:spPr>
            <a:xfrm>
              <a:off x="539552" y="3068960"/>
              <a:ext cx="2088232" cy="432048"/>
            </a:xfrm>
            <a:prstGeom prst="triangl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86" name="Obdélník 85"/>
            <p:cNvSpPr/>
            <p:nvPr/>
          </p:nvSpPr>
          <p:spPr>
            <a:xfrm>
              <a:off x="768096" y="4077072"/>
              <a:ext cx="1643664" cy="216024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</p:grpSp>
      <p:grpSp>
        <p:nvGrpSpPr>
          <p:cNvPr id="87" name="Skupina 86"/>
          <p:cNvGrpSpPr/>
          <p:nvPr/>
        </p:nvGrpSpPr>
        <p:grpSpPr>
          <a:xfrm>
            <a:off x="179512" y="3274052"/>
            <a:ext cx="2088232" cy="1091052"/>
            <a:chOff x="539552" y="3068960"/>
            <a:chExt cx="2088232" cy="1224136"/>
          </a:xfrm>
        </p:grpSpPr>
        <p:sp>
          <p:nvSpPr>
            <p:cNvPr id="88" name="Krychle 87"/>
            <p:cNvSpPr/>
            <p:nvPr/>
          </p:nvSpPr>
          <p:spPr>
            <a:xfrm>
              <a:off x="773398" y="3490185"/>
              <a:ext cx="126194" cy="586887"/>
            </a:xfrm>
            <a:prstGeom prst="cube">
              <a:avLst/>
            </a:prstGeom>
            <a:noFill/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89" name="Krychle 88"/>
            <p:cNvSpPr/>
            <p:nvPr/>
          </p:nvSpPr>
          <p:spPr>
            <a:xfrm>
              <a:off x="2303389" y="3501008"/>
              <a:ext cx="108372" cy="586887"/>
            </a:xfrm>
            <a:prstGeom prst="cube">
              <a:avLst/>
            </a:prstGeom>
            <a:noFill/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90" name="Rovnoramenný trojúhelník 89"/>
            <p:cNvSpPr/>
            <p:nvPr/>
          </p:nvSpPr>
          <p:spPr>
            <a:xfrm>
              <a:off x="539552" y="3068960"/>
              <a:ext cx="2088232" cy="432048"/>
            </a:xfrm>
            <a:prstGeom prst="triangle">
              <a:avLst/>
            </a:prstGeom>
            <a:noFill/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91" name="Obdélník 90"/>
            <p:cNvSpPr/>
            <p:nvPr/>
          </p:nvSpPr>
          <p:spPr>
            <a:xfrm>
              <a:off x="768096" y="4077072"/>
              <a:ext cx="1643664" cy="216024"/>
            </a:xfrm>
            <a:prstGeom prst="rect">
              <a:avLst/>
            </a:prstGeom>
            <a:noFill/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</p:grpSp>
      <p:sp>
        <p:nvSpPr>
          <p:cNvPr id="1025" name="TextovéPole 1024"/>
          <p:cNvSpPr txBox="1"/>
          <p:nvPr/>
        </p:nvSpPr>
        <p:spPr>
          <a:xfrm rot="1593077">
            <a:off x="1926751" y="1321604"/>
            <a:ext cx="14128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sýčkovat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230" name="TextovéPole 229"/>
          <p:cNvSpPr txBox="1"/>
          <p:nvPr/>
        </p:nvSpPr>
        <p:spPr>
          <a:xfrm rot="19791439">
            <a:off x="385676" y="1569178"/>
            <a:ext cx="13374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sýčkovo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033" name="TextovéPole 1032"/>
          <p:cNvSpPr txBox="1"/>
          <p:nvPr/>
        </p:nvSpPr>
        <p:spPr>
          <a:xfrm>
            <a:off x="6473584" y="1966574"/>
            <a:ext cx="129599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sýčkova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234" name="TextovéPole 233"/>
          <p:cNvSpPr txBox="1"/>
          <p:nvPr/>
        </p:nvSpPr>
        <p:spPr>
          <a:xfrm>
            <a:off x="1318665" y="2027218"/>
            <a:ext cx="78239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syslí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235" name="TextovéPole 234"/>
          <p:cNvSpPr txBox="1"/>
          <p:nvPr/>
        </p:nvSpPr>
        <p:spPr>
          <a:xfrm>
            <a:off x="6794294" y="4129916"/>
            <a:ext cx="1378106" cy="5232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236" name="TextovéPole 235"/>
          <p:cNvSpPr txBox="1"/>
          <p:nvPr/>
        </p:nvSpPr>
        <p:spPr>
          <a:xfrm rot="19869168">
            <a:off x="2549527" y="2139218"/>
            <a:ext cx="123591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syslovo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237" name="TextovéPole 236"/>
          <p:cNvSpPr txBox="1"/>
          <p:nvPr/>
        </p:nvSpPr>
        <p:spPr>
          <a:xfrm>
            <a:off x="6794293" y="4886000"/>
            <a:ext cx="1378107" cy="5232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238" name="TextovéPole 237"/>
          <p:cNvSpPr txBox="1"/>
          <p:nvPr/>
        </p:nvSpPr>
        <p:spPr>
          <a:xfrm rot="19900881">
            <a:off x="5138644" y="1409666"/>
            <a:ext cx="133325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syslovat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239" name="TextovéPole 238"/>
          <p:cNvSpPr txBox="1"/>
          <p:nvPr/>
        </p:nvSpPr>
        <p:spPr>
          <a:xfrm>
            <a:off x="6804248" y="5642084"/>
            <a:ext cx="1415003" cy="5232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242" name="TextovéPole 241"/>
          <p:cNvSpPr txBox="1"/>
          <p:nvPr/>
        </p:nvSpPr>
        <p:spPr>
          <a:xfrm rot="986566">
            <a:off x="5209527" y="2227722"/>
            <a:ext cx="127560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sýkorka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243" name="TextovéPole 242"/>
          <p:cNvSpPr txBox="1"/>
          <p:nvPr/>
        </p:nvSpPr>
        <p:spPr>
          <a:xfrm>
            <a:off x="3878466" y="1321604"/>
            <a:ext cx="117551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sýkorčí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244" name="TextovéPole 243"/>
          <p:cNvSpPr txBox="1"/>
          <p:nvPr/>
        </p:nvSpPr>
        <p:spPr>
          <a:xfrm rot="1687632">
            <a:off x="6795186" y="1373293"/>
            <a:ext cx="15361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sýkorčina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223" name="TextovéPole 222"/>
          <p:cNvSpPr txBox="1"/>
          <p:nvPr/>
        </p:nvSpPr>
        <p:spPr>
          <a:xfrm>
            <a:off x="3918135" y="116632"/>
            <a:ext cx="1307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Pracovní list</a:t>
            </a:r>
            <a:endParaRPr lang="cs-CZ" dirty="0"/>
          </a:p>
        </p:txBody>
      </p:sp>
      <p:sp>
        <p:nvSpPr>
          <p:cNvPr id="224" name="TextovéPole 223"/>
          <p:cNvSpPr txBox="1"/>
          <p:nvPr/>
        </p:nvSpPr>
        <p:spPr>
          <a:xfrm>
            <a:off x="4295287" y="5625648"/>
            <a:ext cx="1415003" cy="5232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225" name="TextovéPole 224"/>
          <p:cNvSpPr txBox="1"/>
          <p:nvPr/>
        </p:nvSpPr>
        <p:spPr>
          <a:xfrm>
            <a:off x="4295287" y="4877782"/>
            <a:ext cx="1415003" cy="5232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226" name="TextovéPole 225"/>
          <p:cNvSpPr txBox="1"/>
          <p:nvPr/>
        </p:nvSpPr>
        <p:spPr>
          <a:xfrm>
            <a:off x="4309125" y="4129916"/>
            <a:ext cx="1415003" cy="5232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cs-CZ" sz="28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5169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458" t="15774" r="15404" b="-1"/>
          <a:stretch/>
        </p:blipFill>
        <p:spPr bwMode="auto">
          <a:xfrm>
            <a:off x="4680721" y="4221088"/>
            <a:ext cx="1115415" cy="1536648"/>
          </a:xfrm>
          <a:prstGeom prst="roundRect">
            <a:avLst>
              <a:gd name="adj" fmla="val 26022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13" t="14575" b="14887"/>
          <a:stretch/>
        </p:blipFill>
        <p:spPr bwMode="auto">
          <a:xfrm>
            <a:off x="2987824" y="4268616"/>
            <a:ext cx="1817670" cy="1320624"/>
          </a:xfrm>
          <a:prstGeom prst="roundRect">
            <a:avLst>
              <a:gd name="adj" fmla="val 35481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091075" y="5796553"/>
            <a:ext cx="1048877" cy="584775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syčet</a:t>
            </a:r>
            <a:endParaRPr lang="cs-CZ" sz="32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716016" y="5796553"/>
            <a:ext cx="1096390" cy="584775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sypat</a:t>
            </a:r>
            <a:endParaRPr lang="cs-CZ" sz="3200" b="1" dirty="0"/>
          </a:p>
        </p:txBody>
      </p:sp>
      <p:sp>
        <p:nvSpPr>
          <p:cNvPr id="5" name="Šipka doleva 4"/>
          <p:cNvSpPr/>
          <p:nvPr/>
        </p:nvSpPr>
        <p:spPr>
          <a:xfrm rot="860726">
            <a:off x="6293447" y="5730703"/>
            <a:ext cx="1873115" cy="864096"/>
          </a:xfrm>
          <a:prstGeom prst="leftArrow">
            <a:avLst>
              <a:gd name="adj1" fmla="val 50000"/>
              <a:gd name="adj2" fmla="val 23929"/>
            </a:avLst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24" name="Šipka doprava 23"/>
          <p:cNvSpPr/>
          <p:nvPr/>
        </p:nvSpPr>
        <p:spPr>
          <a:xfrm rot="415139">
            <a:off x="539552" y="4070029"/>
            <a:ext cx="1828691" cy="845600"/>
          </a:xfrm>
          <a:prstGeom prst="rightArrow">
            <a:avLst>
              <a:gd name="adj1" fmla="val 50000"/>
              <a:gd name="adj2" fmla="val 25967"/>
            </a:avLst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25" name="Šipka doprava 24"/>
          <p:cNvSpPr/>
          <p:nvPr/>
        </p:nvSpPr>
        <p:spPr>
          <a:xfrm rot="21427683">
            <a:off x="521499" y="4599624"/>
            <a:ext cx="1872638" cy="845600"/>
          </a:xfrm>
          <a:prstGeom prst="rightArrow">
            <a:avLst>
              <a:gd name="adj1" fmla="val 50000"/>
              <a:gd name="adj2" fmla="val 25967"/>
            </a:avLst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26" name="Šipka doprava 25"/>
          <p:cNvSpPr/>
          <p:nvPr/>
        </p:nvSpPr>
        <p:spPr>
          <a:xfrm rot="20924439">
            <a:off x="592307" y="5136296"/>
            <a:ext cx="1822602" cy="884992"/>
          </a:xfrm>
          <a:prstGeom prst="rightArrow">
            <a:avLst>
              <a:gd name="adj1" fmla="val 50000"/>
              <a:gd name="adj2" fmla="val 25967"/>
            </a:avLst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27" name="Šipka doprava 26"/>
          <p:cNvSpPr/>
          <p:nvPr/>
        </p:nvSpPr>
        <p:spPr>
          <a:xfrm rot="20450996">
            <a:off x="792574" y="5691227"/>
            <a:ext cx="1828691" cy="845600"/>
          </a:xfrm>
          <a:prstGeom prst="rightArrow">
            <a:avLst>
              <a:gd name="adj1" fmla="val 50000"/>
              <a:gd name="adj2" fmla="val 25967"/>
            </a:avLst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29" name="Šipka doleva 28"/>
          <p:cNvSpPr/>
          <p:nvPr/>
        </p:nvSpPr>
        <p:spPr>
          <a:xfrm rot="177547">
            <a:off x="6465263" y="4605363"/>
            <a:ext cx="1873115" cy="864096"/>
          </a:xfrm>
          <a:prstGeom prst="leftArrow">
            <a:avLst>
              <a:gd name="adj1" fmla="val 50000"/>
              <a:gd name="adj2" fmla="val 23929"/>
            </a:avLst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4" name="Šipka doprava 3"/>
          <p:cNvSpPr/>
          <p:nvPr/>
        </p:nvSpPr>
        <p:spPr>
          <a:xfrm rot="852655">
            <a:off x="741715" y="3524117"/>
            <a:ext cx="1809969" cy="845600"/>
          </a:xfrm>
          <a:prstGeom prst="rightArrow">
            <a:avLst>
              <a:gd name="adj1" fmla="val 50000"/>
              <a:gd name="adj2" fmla="val 25967"/>
            </a:avLst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30" name="Šipka doleva 29"/>
          <p:cNvSpPr/>
          <p:nvPr/>
        </p:nvSpPr>
        <p:spPr>
          <a:xfrm rot="500515">
            <a:off x="6390528" y="5169903"/>
            <a:ext cx="1873115" cy="864096"/>
          </a:xfrm>
          <a:prstGeom prst="leftArrow">
            <a:avLst>
              <a:gd name="adj1" fmla="val 50000"/>
              <a:gd name="adj2" fmla="val 23929"/>
            </a:avLst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39" name="Šipka doleva 38"/>
          <p:cNvSpPr/>
          <p:nvPr/>
        </p:nvSpPr>
        <p:spPr>
          <a:xfrm rot="20711049">
            <a:off x="6235519" y="3491906"/>
            <a:ext cx="1873115" cy="864096"/>
          </a:xfrm>
          <a:prstGeom prst="leftArrow">
            <a:avLst>
              <a:gd name="adj1" fmla="val 50000"/>
              <a:gd name="adj2" fmla="val 23929"/>
            </a:avLst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40" name="Šipka doleva 39"/>
          <p:cNvSpPr/>
          <p:nvPr/>
        </p:nvSpPr>
        <p:spPr>
          <a:xfrm rot="21316630">
            <a:off x="6404594" y="4073434"/>
            <a:ext cx="1873115" cy="864096"/>
          </a:xfrm>
          <a:prstGeom prst="leftArrow">
            <a:avLst>
              <a:gd name="adj1" fmla="val 50000"/>
              <a:gd name="adj2" fmla="val 23929"/>
            </a:avLst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41" name="Šipka doleva 40"/>
          <p:cNvSpPr/>
          <p:nvPr/>
        </p:nvSpPr>
        <p:spPr>
          <a:xfrm rot="16200000">
            <a:off x="959910" y="1833133"/>
            <a:ext cx="1751571" cy="864096"/>
          </a:xfrm>
          <a:prstGeom prst="leftArrow">
            <a:avLst>
              <a:gd name="adj1" fmla="val 50000"/>
              <a:gd name="adj2" fmla="val 23929"/>
            </a:avLst>
          </a:prstGeom>
          <a:noFill/>
          <a:ln>
            <a:solidFill>
              <a:schemeClr val="tx1"/>
            </a:solidFill>
          </a:ln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posypat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42" name="Šipka doleva 41"/>
          <p:cNvSpPr/>
          <p:nvPr/>
        </p:nvSpPr>
        <p:spPr>
          <a:xfrm rot="16200000">
            <a:off x="1751999" y="1833134"/>
            <a:ext cx="1751571" cy="864096"/>
          </a:xfrm>
          <a:prstGeom prst="leftArrow">
            <a:avLst>
              <a:gd name="adj1" fmla="val 50000"/>
              <a:gd name="adj2" fmla="val 23929"/>
            </a:avLst>
          </a:prstGeom>
          <a:noFill/>
          <a:ln>
            <a:solidFill>
              <a:schemeClr val="tx1"/>
            </a:solidFill>
          </a:ln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sykot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43" name="Šipka doleva 42"/>
          <p:cNvSpPr/>
          <p:nvPr/>
        </p:nvSpPr>
        <p:spPr>
          <a:xfrm rot="16200000">
            <a:off x="167822" y="1833134"/>
            <a:ext cx="1751571" cy="864096"/>
          </a:xfrm>
          <a:prstGeom prst="leftArrow">
            <a:avLst>
              <a:gd name="adj1" fmla="val 50000"/>
              <a:gd name="adj2" fmla="val 23929"/>
            </a:avLst>
          </a:prstGeom>
          <a:noFill/>
          <a:ln>
            <a:solidFill>
              <a:schemeClr val="tx1"/>
            </a:solidFill>
          </a:ln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zasypat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44" name="Šipka doleva 43"/>
          <p:cNvSpPr/>
          <p:nvPr/>
        </p:nvSpPr>
        <p:spPr>
          <a:xfrm rot="16200000">
            <a:off x="2544086" y="1833134"/>
            <a:ext cx="1751571" cy="864096"/>
          </a:xfrm>
          <a:prstGeom prst="leftArrow">
            <a:avLst>
              <a:gd name="adj1" fmla="val 50000"/>
              <a:gd name="adj2" fmla="val 23929"/>
            </a:avLst>
          </a:prstGeom>
          <a:noFill/>
          <a:ln>
            <a:solidFill>
              <a:schemeClr val="tx1"/>
            </a:solidFill>
          </a:ln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syčák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45" name="Šipka doleva 44"/>
          <p:cNvSpPr/>
          <p:nvPr/>
        </p:nvSpPr>
        <p:spPr>
          <a:xfrm rot="16200000">
            <a:off x="3336175" y="1833134"/>
            <a:ext cx="1751571" cy="864096"/>
          </a:xfrm>
          <a:prstGeom prst="leftArrow">
            <a:avLst>
              <a:gd name="adj1" fmla="val 50000"/>
              <a:gd name="adj2" fmla="val 23929"/>
            </a:avLst>
          </a:prstGeom>
          <a:noFill/>
          <a:ln>
            <a:solidFill>
              <a:schemeClr val="tx1"/>
            </a:solidFill>
          </a:ln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přesýpací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46" name="Šipka doleva 45"/>
          <p:cNvSpPr/>
          <p:nvPr/>
        </p:nvSpPr>
        <p:spPr>
          <a:xfrm rot="16200000">
            <a:off x="7296614" y="1833134"/>
            <a:ext cx="1751571" cy="864096"/>
          </a:xfrm>
          <a:prstGeom prst="leftArrow">
            <a:avLst>
              <a:gd name="adj1" fmla="val 50000"/>
              <a:gd name="adj2" fmla="val 23929"/>
            </a:avLst>
          </a:prstGeom>
          <a:noFill/>
          <a:ln>
            <a:solidFill>
              <a:schemeClr val="tx1"/>
            </a:solidFill>
          </a:ln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sypký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47" name="Šipka doleva 46"/>
          <p:cNvSpPr/>
          <p:nvPr/>
        </p:nvSpPr>
        <p:spPr>
          <a:xfrm rot="16200000">
            <a:off x="4128262" y="1833134"/>
            <a:ext cx="1751572" cy="864096"/>
          </a:xfrm>
          <a:prstGeom prst="leftArrow">
            <a:avLst>
              <a:gd name="adj1" fmla="val 50000"/>
              <a:gd name="adj2" fmla="val 23929"/>
            </a:avLst>
          </a:prstGeom>
          <a:noFill/>
          <a:ln>
            <a:solidFill>
              <a:schemeClr val="tx1"/>
            </a:solidFill>
          </a:ln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zasyčet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48" name="Šipka doleva 47"/>
          <p:cNvSpPr/>
          <p:nvPr/>
        </p:nvSpPr>
        <p:spPr>
          <a:xfrm rot="16200000">
            <a:off x="4920351" y="1833134"/>
            <a:ext cx="1751571" cy="864096"/>
          </a:xfrm>
          <a:prstGeom prst="leftArrow">
            <a:avLst>
              <a:gd name="adj1" fmla="val 50000"/>
              <a:gd name="adj2" fmla="val 23929"/>
            </a:avLst>
          </a:prstGeom>
          <a:noFill/>
          <a:ln>
            <a:solidFill>
              <a:schemeClr val="tx1"/>
            </a:solidFill>
          </a:ln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syčivý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49" name="Šipka doleva 48"/>
          <p:cNvSpPr/>
          <p:nvPr/>
        </p:nvSpPr>
        <p:spPr>
          <a:xfrm rot="16200000">
            <a:off x="5712439" y="1833134"/>
            <a:ext cx="1751571" cy="864096"/>
          </a:xfrm>
          <a:prstGeom prst="leftArrow">
            <a:avLst>
              <a:gd name="adj1" fmla="val 50000"/>
              <a:gd name="adj2" fmla="val 23929"/>
            </a:avLst>
          </a:prstGeom>
          <a:noFill/>
          <a:ln>
            <a:solidFill>
              <a:schemeClr val="tx1"/>
            </a:solidFill>
          </a:ln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syčení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50" name="Šipka doleva 49"/>
          <p:cNvSpPr/>
          <p:nvPr/>
        </p:nvSpPr>
        <p:spPr>
          <a:xfrm rot="16200000">
            <a:off x="6504527" y="1833134"/>
            <a:ext cx="1751571" cy="864096"/>
          </a:xfrm>
          <a:prstGeom prst="leftArrow">
            <a:avLst>
              <a:gd name="adj1" fmla="val 50000"/>
              <a:gd name="adj2" fmla="val 23929"/>
            </a:avLst>
          </a:prstGeom>
          <a:noFill/>
          <a:ln>
            <a:solidFill>
              <a:schemeClr val="tx1"/>
            </a:solidFill>
          </a:ln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zásyp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118394" y="406405"/>
            <a:ext cx="690721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prstClr val="black"/>
                </a:solidFill>
              </a:rPr>
              <a:t>Nasměruj šipky na správný obrázek</a:t>
            </a:r>
            <a:endParaRPr lang="cs-CZ" sz="3600" b="1" dirty="0">
              <a:solidFill>
                <a:prstClr val="black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3918135" y="116632"/>
            <a:ext cx="1307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Pracovní list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70553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Kapsle">
  <a:themeElements>
    <a:clrScheme name="Kapsle 1">
      <a:dk1>
        <a:srgbClr val="003366"/>
      </a:dk1>
      <a:lt1>
        <a:srgbClr val="FFFFFF"/>
      </a:lt1>
      <a:dk2>
        <a:srgbClr val="006666"/>
      </a:dk2>
      <a:lt2>
        <a:srgbClr val="666699"/>
      </a:lt2>
      <a:accent1>
        <a:srgbClr val="33CCCC"/>
      </a:accent1>
      <a:accent2>
        <a:srgbClr val="99CC99"/>
      </a:accent2>
      <a:accent3>
        <a:srgbClr val="FFFFFF"/>
      </a:accent3>
      <a:accent4>
        <a:srgbClr val="002A56"/>
      </a:accent4>
      <a:accent5>
        <a:srgbClr val="ADE2E2"/>
      </a:accent5>
      <a:accent6>
        <a:srgbClr val="8AB98A"/>
      </a:accent6>
      <a:hlink>
        <a:srgbClr val="003366"/>
      </a:hlink>
      <a:folHlink>
        <a:srgbClr val="CC99FF"/>
      </a:folHlink>
    </a:clrScheme>
    <a:fontScheme name="Kapsl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Kapsle 1">
        <a:dk1>
          <a:srgbClr val="003366"/>
        </a:dk1>
        <a:lt1>
          <a:srgbClr val="FFFFFF"/>
        </a:lt1>
        <a:dk2>
          <a:srgbClr val="006666"/>
        </a:dk2>
        <a:lt2>
          <a:srgbClr val="666699"/>
        </a:lt2>
        <a:accent1>
          <a:srgbClr val="33CCCC"/>
        </a:accent1>
        <a:accent2>
          <a:srgbClr val="99CC99"/>
        </a:accent2>
        <a:accent3>
          <a:srgbClr val="FFFFFF"/>
        </a:accent3>
        <a:accent4>
          <a:srgbClr val="002A56"/>
        </a:accent4>
        <a:accent5>
          <a:srgbClr val="ADE2E2"/>
        </a:accent5>
        <a:accent6>
          <a:srgbClr val="8AB98A"/>
        </a:accent6>
        <a:hlink>
          <a:srgbClr val="003366"/>
        </a:hlink>
        <a:folHlink>
          <a:srgbClr val="CC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2">
        <a:dk1>
          <a:srgbClr val="000000"/>
        </a:dk1>
        <a:lt1>
          <a:srgbClr val="FFFFFF"/>
        </a:lt1>
        <a:dk2>
          <a:srgbClr val="000000"/>
        </a:dk2>
        <a:lt2>
          <a:srgbClr val="808000"/>
        </a:lt2>
        <a:accent1>
          <a:srgbClr val="FFCC99"/>
        </a:accent1>
        <a:accent2>
          <a:srgbClr val="99CC00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8AB900"/>
        </a:accent6>
        <a:hlink>
          <a:srgbClr val="336600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3">
        <a:dk1>
          <a:srgbClr val="006699"/>
        </a:dk1>
        <a:lt1>
          <a:srgbClr val="FFFFFF"/>
        </a:lt1>
        <a:dk2>
          <a:srgbClr val="6699FF"/>
        </a:dk2>
        <a:lt2>
          <a:srgbClr val="FFFFFF"/>
        </a:lt2>
        <a:accent1>
          <a:srgbClr val="33CCCC"/>
        </a:accent1>
        <a:accent2>
          <a:srgbClr val="006699"/>
        </a:accent2>
        <a:accent3>
          <a:srgbClr val="B8CAFF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99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4">
        <a:dk1>
          <a:srgbClr val="000000"/>
        </a:dk1>
        <a:lt1>
          <a:srgbClr val="FFFFFF"/>
        </a:lt1>
        <a:dk2>
          <a:srgbClr val="9900CC"/>
        </a:dk2>
        <a:lt2>
          <a:srgbClr val="006600"/>
        </a:lt2>
        <a:accent1>
          <a:srgbClr val="33CC33"/>
        </a:accent1>
        <a:accent2>
          <a:srgbClr val="FFCC66"/>
        </a:accent2>
        <a:accent3>
          <a:srgbClr val="FFFFFF"/>
        </a:accent3>
        <a:accent4>
          <a:srgbClr val="000000"/>
        </a:accent4>
        <a:accent5>
          <a:srgbClr val="ADE2AD"/>
        </a:accent5>
        <a:accent6>
          <a:srgbClr val="E7B95C"/>
        </a:accent6>
        <a:hlink>
          <a:srgbClr val="0033CC"/>
        </a:hlink>
        <a:folHlink>
          <a:srgbClr val="CC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5">
        <a:dk1>
          <a:srgbClr val="000066"/>
        </a:dk1>
        <a:lt1>
          <a:srgbClr val="FFFFFF"/>
        </a:lt1>
        <a:dk2>
          <a:srgbClr val="336699"/>
        </a:dk2>
        <a:lt2>
          <a:srgbClr val="FFFFEB"/>
        </a:lt2>
        <a:accent1>
          <a:srgbClr val="99CCFF"/>
        </a:accent1>
        <a:accent2>
          <a:srgbClr val="9999FF"/>
        </a:accent2>
        <a:accent3>
          <a:srgbClr val="ADB8CA"/>
        </a:accent3>
        <a:accent4>
          <a:srgbClr val="DADADA"/>
        </a:accent4>
        <a:accent5>
          <a:srgbClr val="CAE2FF"/>
        </a:accent5>
        <a:accent6>
          <a:srgbClr val="8A8AE7"/>
        </a:accent6>
        <a:hlink>
          <a:srgbClr val="CCCCFF"/>
        </a:hlink>
        <a:folHlink>
          <a:srgbClr val="C68D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6">
        <a:dk1>
          <a:srgbClr val="808000"/>
        </a:dk1>
        <a:lt1>
          <a:srgbClr val="FFFFFF"/>
        </a:lt1>
        <a:dk2>
          <a:srgbClr val="006666"/>
        </a:dk2>
        <a:lt2>
          <a:srgbClr val="FFFFFF"/>
        </a:lt2>
        <a:accent1>
          <a:srgbClr val="FFCC66"/>
        </a:accent1>
        <a:accent2>
          <a:srgbClr val="00ACA8"/>
        </a:accent2>
        <a:accent3>
          <a:srgbClr val="AAB8B8"/>
        </a:accent3>
        <a:accent4>
          <a:srgbClr val="DADADA"/>
        </a:accent4>
        <a:accent5>
          <a:srgbClr val="FFE2B8"/>
        </a:accent5>
        <a:accent6>
          <a:srgbClr val="009B98"/>
        </a:accent6>
        <a:hlink>
          <a:srgbClr val="CCCC00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7">
        <a:dk1>
          <a:srgbClr val="FFFFCC"/>
        </a:dk1>
        <a:lt1>
          <a:srgbClr val="FFFFFF"/>
        </a:lt1>
        <a:dk2>
          <a:srgbClr val="660033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B8AAAD"/>
        </a:accent3>
        <a:accent4>
          <a:srgbClr val="DADADA"/>
        </a:accent4>
        <a:accent5>
          <a:srgbClr val="FFCAAA"/>
        </a:accent5>
        <a:accent6>
          <a:srgbClr val="B92D00"/>
        </a:accent6>
        <a:hlink>
          <a:srgbClr val="FFCC00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8">
        <a:dk1>
          <a:srgbClr val="FF0000"/>
        </a:dk1>
        <a:lt1>
          <a:srgbClr val="FFFFFF"/>
        </a:lt1>
        <a:dk2>
          <a:srgbClr val="000000"/>
        </a:dk2>
        <a:lt2>
          <a:srgbClr val="FFFFFF"/>
        </a:lt2>
        <a:accent1>
          <a:srgbClr val="FFCC00"/>
        </a:accent1>
        <a:accent2>
          <a:srgbClr val="CC3300"/>
        </a:accent2>
        <a:accent3>
          <a:srgbClr val="AAAAAA"/>
        </a:accent3>
        <a:accent4>
          <a:srgbClr val="DADADA"/>
        </a:accent4>
        <a:accent5>
          <a:srgbClr val="FFE2AA"/>
        </a:accent5>
        <a:accent6>
          <a:srgbClr val="B92D00"/>
        </a:accent6>
        <a:hlink>
          <a:srgbClr val="FF6600"/>
        </a:hlink>
        <a:folHlink>
          <a:srgbClr val="FF7C8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823</TotalTime>
  <Words>550</Words>
  <Application>Microsoft Office PowerPoint</Application>
  <PresentationFormat>Předvádění na obrazovce (4:3)</PresentationFormat>
  <Paragraphs>174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11</vt:i4>
      </vt:variant>
    </vt:vector>
  </HeadingPairs>
  <TitlesOfParts>
    <vt:vector size="14" baseType="lpstr">
      <vt:lpstr>1_Motiv systému Office</vt:lpstr>
      <vt:lpstr>Kapsle</vt:lpstr>
      <vt:lpstr>2_Motiv systému Office</vt:lpstr>
      <vt:lpstr>Prezentace aplikace PowerPoint</vt:lpstr>
      <vt:lpstr>POPIS MATERIÁLU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Jelinek Finance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Jelinek</dc:creator>
  <cp:lastModifiedBy>Jelinek</cp:lastModifiedBy>
  <cp:revision>78</cp:revision>
  <dcterms:created xsi:type="dcterms:W3CDTF">2011-12-08T16:51:14Z</dcterms:created>
  <dcterms:modified xsi:type="dcterms:W3CDTF">2012-04-02T19:22:41Z</dcterms:modified>
</cp:coreProperties>
</file>