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8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204600-AAC3-426D-8840-C5A75723CE6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406657-3207-4EF5-BDFE-A665A4008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664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406657-3207-4EF5-BDFE-A665A400892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2768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62848-A8BF-4FAE-B5B6-2071FD174178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55BC5-5BAA-4085-926D-104C80A5FF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62848-A8BF-4FAE-B5B6-2071FD174178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55BC5-5BAA-4085-926D-104C80A5F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62848-A8BF-4FAE-B5B6-2071FD174178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55BC5-5BAA-4085-926D-104C80A5FF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62848-A8BF-4FAE-B5B6-2071FD174178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55BC5-5BAA-4085-926D-104C80A5F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62848-A8BF-4FAE-B5B6-2071FD174178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55BC5-5BAA-4085-926D-104C80A5F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62848-A8BF-4FAE-B5B6-2071FD174178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855BC5-5BAA-4085-926D-104C80A5FF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62848-A8BF-4FAE-B5B6-2071FD174178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55BC5-5BAA-4085-926D-104C80A5F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62848-A8BF-4FAE-B5B6-2071FD174178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A855BC5-5BAA-4085-926D-104C80A5F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4362848-A8BF-4FAE-B5B6-2071FD174178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55BC5-5BAA-4085-926D-104C80A5F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62848-A8BF-4FAE-B5B6-2071FD174178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55BC5-5BAA-4085-926D-104C80A5F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62848-A8BF-4FAE-B5B6-2071FD174178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55BC5-5BAA-4085-926D-104C80A5F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4362848-A8BF-4FAE-B5B6-2071FD174178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A855BC5-5BAA-4085-926D-104C80A5FF4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c/cf/HonzaNedve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p8C2fN45mwY" TargetMode="External"/><Relationship Id="rId4" Type="http://schemas.openxmlformats.org/officeDocument/2006/relationships/hyperlink" Target="http://www.youtube.com/watch?v=syoXEzXWdX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b/DavidMic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pi3zi08e854" TargetMode="External"/><Relationship Id="rId4" Type="http://schemas.openxmlformats.org/officeDocument/2006/relationships/hyperlink" Target="http://www.youtube.com/watch?v=pIAnrcfyIk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8tq9wFBRmM&amp;feature=related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0Tbl0EWUDUU&amp;feature=results_video&amp;playnext=1&amp;list=PL7ACC87C60FBC0354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ck" TargetMode="External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.gif"/><Relationship Id="rId4" Type="http://schemas.openxmlformats.org/officeDocument/2006/relationships/hyperlink" Target="http://cs.wikipedia.org/wiki/Meta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LX-s67vyzk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6iaCnjnq15E&amp;feature=relat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//en.wikipedia.org/wiki/cs:Creative_Comm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5229200"/>
            <a:ext cx="7982272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2000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67544" y="731520"/>
            <a:ext cx="8208912" cy="3474720"/>
          </a:xfrm>
          <a:prstGeom prst="rect">
            <a:avLst/>
          </a:prstGeom>
        </p:spPr>
        <p:txBody>
          <a:bodyPr/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Wingdings 2"/>
              <a:buNone/>
            </a:pPr>
            <a:r>
              <a:rPr lang="cs-CZ" sz="2000" dirty="0" smtClean="0"/>
              <a:t>NÁZEV ŠKOLY:</a:t>
            </a:r>
            <a:br>
              <a:rPr lang="cs-CZ" sz="2000" dirty="0" smtClean="0"/>
            </a:br>
            <a:r>
              <a:rPr lang="cs-CZ" sz="2000" dirty="0" smtClean="0"/>
              <a:t>SPECIÁLNÍ ZÁKLADNÍ ŠKOLA A MATEŘSKÁ ŠKOLA VARNSDORF</a:t>
            </a:r>
            <a:br>
              <a:rPr lang="cs-CZ" sz="2000" dirty="0" smtClean="0"/>
            </a:br>
            <a:r>
              <a:rPr lang="cs-CZ" sz="2000" dirty="0" smtClean="0"/>
              <a:t>AUTOR: </a:t>
            </a:r>
            <a:r>
              <a:rPr lang="cs-CZ" sz="2000" smtClean="0"/>
              <a:t>Petr </a:t>
            </a:r>
            <a:r>
              <a:rPr lang="cs-CZ" sz="2000" smtClean="0"/>
              <a:t>Smetana, 2011 - 11 - 11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NÁZEV: </a:t>
            </a:r>
            <a:r>
              <a:rPr lang="cs-CZ" sz="2000" b="1" dirty="0" smtClean="0"/>
              <a:t>VY_32_INOVACE_19_ Česká hudební scéna</a:t>
            </a:r>
          </a:p>
          <a:p>
            <a:pPr marL="45720" indent="0">
              <a:buNone/>
            </a:pPr>
            <a:r>
              <a:rPr lang="cs-CZ" sz="2000" dirty="0" smtClean="0"/>
              <a:t>TÉMA:</a:t>
            </a:r>
            <a:r>
              <a:rPr lang="cs-CZ" sz="2000" b="1" dirty="0"/>
              <a:t> Česká hudební scéna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dirty="0" smtClean="0"/>
              <a:t>ČÍSLO PROJEKTU: CZ.1.07/1.4.00/21.0640</a:t>
            </a:r>
            <a:br>
              <a:rPr lang="cs-CZ" sz="2000" dirty="0" smtClean="0"/>
            </a:br>
            <a:endParaRPr lang="cs-CZ" sz="2000" dirty="0" smtClean="0"/>
          </a:p>
          <a:p>
            <a:pPr marL="45720" indent="0">
              <a:buNone/>
            </a:pPr>
            <a:endParaRPr lang="cs-CZ" sz="2000" dirty="0"/>
          </a:p>
          <a:p>
            <a:pPr marL="45720" indent="0">
              <a:buNone/>
            </a:pPr>
            <a:endParaRPr lang="cs-CZ" sz="2000" dirty="0" smtClean="0"/>
          </a:p>
          <a:p>
            <a:pPr marL="45720" indent="0">
              <a:buNone/>
            </a:pPr>
            <a:r>
              <a:rPr lang="cs-CZ" sz="2000" dirty="0" smtClean="0"/>
              <a:t>Anotace: Materiál je určen k procvičení probrané látky na 2. stupni ZŠ</a:t>
            </a:r>
            <a:r>
              <a:rPr lang="cs-CZ" sz="2000" dirty="0"/>
              <a:t>.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704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96752"/>
            <a:ext cx="6480048" cy="2301240"/>
          </a:xfrm>
        </p:spPr>
        <p:txBody>
          <a:bodyPr>
            <a:normAutofit fontScale="90000"/>
          </a:bodyPr>
          <a:lstStyle/>
          <a:p>
            <a:r>
              <a:rPr lang="cs-CZ" sz="8800" dirty="0" smtClean="0"/>
              <a:t>FOLK</a:t>
            </a:r>
            <a:br>
              <a:rPr lang="cs-CZ" sz="8800" dirty="0" smtClean="0"/>
            </a:br>
            <a:r>
              <a:rPr lang="cs-CZ" sz="8800" dirty="0" smtClean="0">
                <a:solidFill>
                  <a:srgbClr val="C00000"/>
                </a:solidFill>
              </a:rPr>
              <a:t>POP</a:t>
            </a:r>
            <a:r>
              <a:rPr lang="cs-CZ" sz="8800" dirty="0" smtClean="0"/>
              <a:t/>
            </a:r>
            <a:br>
              <a:rPr lang="cs-CZ" sz="8800" dirty="0" smtClean="0"/>
            </a:br>
            <a:r>
              <a:rPr lang="cs-CZ" sz="8800" dirty="0" smtClean="0">
                <a:solidFill>
                  <a:schemeClr val="accent5">
                    <a:lumMod val="75000"/>
                  </a:schemeClr>
                </a:solidFill>
              </a:rPr>
              <a:t>ROCK</a:t>
            </a:r>
            <a:r>
              <a:rPr lang="cs-CZ" sz="8800" dirty="0" smtClean="0"/>
              <a:t/>
            </a:r>
            <a:br>
              <a:rPr lang="cs-CZ" sz="8800" dirty="0" smtClean="0"/>
            </a:br>
            <a:r>
              <a:rPr lang="cs-CZ" sz="8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RAP</a:t>
            </a:r>
            <a:endParaRPr lang="cs-CZ" sz="8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404664"/>
            <a:ext cx="4787022" cy="58804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Současná česká scéna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73367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07504" y="404664"/>
            <a:ext cx="4787022" cy="588044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Současná česká scéna</a:t>
            </a:r>
            <a:endParaRPr lang="cs-CZ" sz="28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436096" y="295518"/>
            <a:ext cx="3024336" cy="1150620"/>
          </a:xfrm>
          <a:prstGeom prst="rect">
            <a:avLst/>
          </a:prstGeom>
        </p:spPr>
        <p:txBody>
          <a:bodyPr vert="horz" lIns="45720" rIns="45720" anchor="ctr">
            <a:normAutofit fontScale="250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93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FOLK</a:t>
            </a:r>
            <a:r>
              <a:rPr lang="cs-CZ" sz="8800" dirty="0" smtClean="0"/>
              <a:t/>
            </a:r>
            <a:br>
              <a:rPr lang="cs-CZ" sz="8800" dirty="0" smtClean="0"/>
            </a:br>
            <a:endParaRPr lang="cs-CZ" sz="8800" dirty="0"/>
          </a:p>
        </p:txBody>
      </p:sp>
      <p:sp>
        <p:nvSpPr>
          <p:cNvPr id="7" name="Obdélník 6"/>
          <p:cNvSpPr/>
          <p:nvPr/>
        </p:nvSpPr>
        <p:spPr>
          <a:xfrm>
            <a:off x="53752" y="1196752"/>
            <a:ext cx="9036496" cy="78483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800" dirty="0" smtClean="0"/>
              <a:t> Vyjadřuje </a:t>
            </a:r>
            <a:r>
              <a:rPr lang="cs-CZ" sz="2800" b="1" dirty="0" smtClean="0"/>
              <a:t>amatérskou hudební tvorbu</a:t>
            </a:r>
            <a:r>
              <a:rPr lang="cs-CZ" sz="2800" dirty="0" smtClean="0"/>
              <a:t> a její        	</a:t>
            </a:r>
            <a:r>
              <a:rPr lang="cs-CZ" sz="2800" b="1" dirty="0" smtClean="0"/>
              <a:t>amatérské hudební provozování</a:t>
            </a:r>
            <a:endParaRPr lang="cs-CZ" sz="2800" dirty="0" smtClean="0"/>
          </a:p>
          <a:p>
            <a:endParaRPr lang="cs-CZ" sz="2800" dirty="0" smtClean="0"/>
          </a:p>
          <a:p>
            <a:pPr marL="285750" indent="-285750">
              <a:buBlip>
                <a:blip r:embed="rId2"/>
              </a:buBlip>
            </a:pPr>
            <a:r>
              <a:rPr lang="cs-CZ" sz="2800" dirty="0" smtClean="0"/>
              <a:t>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FOLKS MUSIK </a:t>
            </a:r>
            <a:r>
              <a:rPr lang="cs-CZ" sz="2800" dirty="0" smtClean="0"/>
              <a:t>znamená LIDOVÁ HUDBA (etnická)</a:t>
            </a:r>
          </a:p>
          <a:p>
            <a:pPr marL="285750" indent="-285750">
              <a:buBlip>
                <a:blip r:embed="rId2"/>
              </a:buBlip>
            </a:pPr>
            <a:endParaRPr lang="cs-CZ" sz="2800" dirty="0"/>
          </a:p>
          <a:p>
            <a:pPr marL="285750" indent="-285750">
              <a:buBlip>
                <a:blip r:embed="rId2"/>
              </a:buBlip>
            </a:pPr>
            <a:r>
              <a:rPr lang="cs-CZ" sz="2800" dirty="0" smtClean="0"/>
              <a:t> Tzv.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FOLKOVÁ HUDBA </a:t>
            </a:r>
            <a:r>
              <a:rPr lang="cs-CZ" sz="2800" dirty="0" smtClean="0"/>
              <a:t>je nápodobou lidové hudby</a:t>
            </a:r>
          </a:p>
          <a:p>
            <a:pPr marL="285750" indent="-285750">
              <a:buBlip>
                <a:blip r:embed="rId2"/>
              </a:buBlip>
            </a:pPr>
            <a:endParaRPr lang="cs-CZ" sz="2800" dirty="0"/>
          </a:p>
          <a:p>
            <a:pPr marL="285750" indent="-285750">
              <a:buBlip>
                <a:blip r:embed="rId2"/>
              </a:buBlip>
            </a:pPr>
            <a:r>
              <a:rPr lang="cs-CZ" sz="2800" dirty="0" smtClean="0"/>
              <a:t> Moderní folkové hudbě se také říká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MODERN FOLK</a:t>
            </a:r>
          </a:p>
          <a:p>
            <a:pPr marL="285750" indent="-285750">
              <a:buBlip>
                <a:blip r:embed="rId2"/>
              </a:buBlip>
            </a:pP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285750" indent="-285750">
              <a:buBlip>
                <a:blip r:embed="rId2"/>
              </a:buBlip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2800" dirty="0" smtClean="0"/>
              <a:t>Etnické hudbě v Čechách se říká FOLKLOR nebo   	LIDOVKA</a:t>
            </a:r>
          </a:p>
          <a:p>
            <a:pPr marL="285750" indent="-285750">
              <a:buBlip>
                <a:blip r:embed="rId2"/>
              </a:buBlip>
            </a:pPr>
            <a:endParaRPr lang="cs-CZ" sz="2800" dirty="0" smtClean="0"/>
          </a:p>
          <a:p>
            <a:pPr marL="285750" indent="-285750">
              <a:buBlip>
                <a:blip r:embed="rId2"/>
              </a:buBlip>
            </a:pPr>
            <a:r>
              <a:rPr lang="cs-CZ" sz="2800" dirty="0" smtClean="0"/>
              <a:t> Pojmem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FOLK</a:t>
            </a:r>
            <a:r>
              <a:rPr lang="cs-CZ" sz="2800" dirty="0" smtClean="0"/>
              <a:t> se označuje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MODERN FOLK</a:t>
            </a:r>
            <a:endParaRPr lang="cs-CZ" sz="2800" dirty="0" smtClean="0"/>
          </a:p>
          <a:p>
            <a:pPr marL="285750" indent="-285750">
              <a:buBlip>
                <a:blip r:embed="rId2"/>
              </a:buBlip>
            </a:pPr>
            <a:endParaRPr lang="cs-CZ" sz="2800" dirty="0" smtClean="0"/>
          </a:p>
          <a:p>
            <a:r>
              <a:rPr lang="cs-CZ" sz="2800" dirty="0"/>
              <a:t>	</a:t>
            </a:r>
            <a:endParaRPr lang="cs-CZ" sz="2800" dirty="0" smtClean="0"/>
          </a:p>
          <a:p>
            <a:pPr marL="285750" indent="-285750">
              <a:buBlip>
                <a:blip r:embed="rId2"/>
              </a:buBlip>
            </a:pPr>
            <a:endParaRPr lang="cs-CZ" sz="2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285750" indent="-285750">
              <a:buBlip>
                <a:blip r:embed="rId2"/>
              </a:buBlip>
            </a:pPr>
            <a:endParaRPr lang="cs-CZ" sz="2800" dirty="0"/>
          </a:p>
          <a:p>
            <a:pPr marL="285750" indent="-285750">
              <a:buBlip>
                <a:blip r:embed="rId2"/>
              </a:buBlip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76548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07504" y="404664"/>
            <a:ext cx="4787022" cy="588044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Současná česká scéna</a:t>
            </a:r>
            <a:endParaRPr lang="cs-CZ" sz="28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436096" y="260648"/>
            <a:ext cx="3024336" cy="1150620"/>
          </a:xfrm>
          <a:prstGeom prst="rect">
            <a:avLst/>
          </a:prstGeom>
        </p:spPr>
        <p:txBody>
          <a:bodyPr vert="horz" lIns="45720" rIns="45720" anchor="ctr">
            <a:normAutofit fontScale="250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93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FOLK</a:t>
            </a:r>
            <a:r>
              <a:rPr lang="cs-CZ" sz="8800" dirty="0" smtClean="0"/>
              <a:t/>
            </a:r>
            <a:br>
              <a:rPr lang="cs-CZ" sz="8800" dirty="0" smtClean="0"/>
            </a:br>
            <a:endParaRPr lang="cs-CZ" sz="8800" dirty="0"/>
          </a:p>
        </p:txBody>
      </p:sp>
      <p:pic>
        <p:nvPicPr>
          <p:cNvPr id="1026" name="Picture 2" descr="Soubor:HonzaNedve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268760"/>
            <a:ext cx="4800533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1916832"/>
            <a:ext cx="24482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Jan Nedvěd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661248"/>
            <a:ext cx="58304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Písně: </a:t>
            </a:r>
            <a:r>
              <a:rPr lang="cs-CZ" sz="4000" dirty="0" smtClean="0">
                <a:hlinkClick r:id="rId4"/>
              </a:rPr>
              <a:t>U stánku</a:t>
            </a:r>
            <a:r>
              <a:rPr lang="cs-CZ" sz="4000" dirty="0" smtClean="0"/>
              <a:t>, </a:t>
            </a:r>
            <a:r>
              <a:rPr lang="cs-CZ" sz="4000" dirty="0" smtClean="0">
                <a:hlinkClick r:id="rId5"/>
              </a:rPr>
              <a:t>Podvod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89178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24128" y="252990"/>
            <a:ext cx="213391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POP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620688"/>
            <a:ext cx="4787022" cy="588044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Současná česká scéna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4923" y="1412776"/>
            <a:ext cx="903649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Clr>
                <a:srgbClr val="C00000"/>
              </a:buCl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POP</a:t>
            </a:r>
            <a:r>
              <a:rPr lang="cs-CZ" sz="2800" dirty="0" smtClean="0"/>
              <a:t> jako hudební styl vznikl na začátku šedesátých 	let 20. století po ústupu stylu rock &amp; </a:t>
            </a:r>
            <a:r>
              <a:rPr lang="cs-CZ" sz="2800" dirty="0" err="1" smtClean="0"/>
              <a:t>roll</a:t>
            </a:r>
            <a:r>
              <a:rPr lang="cs-CZ" sz="2800" dirty="0" smtClean="0"/>
              <a:t>.</a:t>
            </a:r>
          </a:p>
          <a:p>
            <a:pPr marL="457200" indent="-457200">
              <a:buClr>
                <a:srgbClr val="C00000"/>
              </a:buClr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Clr>
                <a:srgbClr val="C00000"/>
              </a:buClr>
              <a:buFont typeface="Arial" pitchFamily="34" charset="0"/>
              <a:buChar char="•"/>
            </a:pPr>
            <a:r>
              <a:rPr lang="cs-CZ" sz="2800" dirty="0" smtClean="0"/>
              <a:t>Označujeme tím také celou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POPULÁRNÍ HUDBU</a:t>
            </a:r>
            <a:endParaRPr lang="cs-CZ" sz="2800" dirty="0" smtClean="0">
              <a:solidFill>
                <a:srgbClr val="C00000"/>
              </a:solidFill>
            </a:endParaRPr>
          </a:p>
          <a:p>
            <a:pPr marL="457200" indent="-457200">
              <a:buClr>
                <a:srgbClr val="C00000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Clr>
                <a:srgbClr val="C00000"/>
              </a:buClr>
              <a:buFont typeface="Arial" pitchFamily="34" charset="0"/>
              <a:buChar char="•"/>
            </a:pPr>
            <a:r>
              <a:rPr lang="cs-CZ" sz="2800" dirty="0" smtClean="0"/>
              <a:t>Texty bývají nenáročné, opakují se témata</a:t>
            </a:r>
          </a:p>
          <a:p>
            <a:pPr marL="457200" indent="-457200">
              <a:buClr>
                <a:srgbClr val="C00000"/>
              </a:buClr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Clr>
                <a:srgbClr val="C00000"/>
              </a:buClr>
              <a:buFont typeface="Arial" pitchFamily="34" charset="0"/>
              <a:buChar char="•"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POPOVÉ SKLADBY </a:t>
            </a:r>
            <a:r>
              <a:rPr lang="cs-CZ" sz="2800" dirty="0" smtClean="0"/>
              <a:t>bývají komponovány, 	nahrávány a vydávány zpravidla s cílem 	komerčního úspěchu</a:t>
            </a:r>
          </a:p>
          <a:p>
            <a:r>
              <a:rPr lang="cs-CZ" sz="2800" dirty="0"/>
              <a:t>	</a:t>
            </a:r>
            <a:endParaRPr lang="cs-CZ" sz="2800" dirty="0" smtClean="0"/>
          </a:p>
          <a:p>
            <a:pPr marL="285750" indent="-285750">
              <a:buBlip>
                <a:blip r:embed="rId3"/>
              </a:buBlip>
            </a:pPr>
            <a:endParaRPr lang="cs-CZ" sz="2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285750" indent="-285750">
              <a:buBlip>
                <a:blip r:embed="rId3"/>
              </a:buBlip>
            </a:pPr>
            <a:endParaRPr lang="cs-CZ" sz="2800" dirty="0"/>
          </a:p>
          <a:p>
            <a:pPr marL="285750" indent="-285750">
              <a:buBlip>
                <a:blip r:embed="rId3"/>
              </a:buBlip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03433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DavidMic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602" y="1412776"/>
            <a:ext cx="5321052" cy="3990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724128" y="252990"/>
            <a:ext cx="2351926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POP</a:t>
            </a:r>
            <a:endParaRPr lang="cs-CZ" sz="8000" dirty="0">
              <a:solidFill>
                <a:srgbClr val="C0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95536" y="620688"/>
            <a:ext cx="4787022" cy="588044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Současná česká scéna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257295"/>
            <a:ext cx="18101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Michal </a:t>
            </a:r>
          </a:p>
          <a:p>
            <a:r>
              <a:rPr lang="cs-CZ" sz="4000" dirty="0" smtClean="0"/>
              <a:t>David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9911" y="5678052"/>
            <a:ext cx="78390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Písně: </a:t>
            </a:r>
            <a:r>
              <a:rPr lang="cs-CZ" sz="3200" dirty="0" smtClean="0">
                <a:hlinkClick r:id="rId4"/>
              </a:rPr>
              <a:t>Nonstop</a:t>
            </a:r>
            <a:r>
              <a:rPr lang="cs-CZ" sz="3200" dirty="0" smtClean="0"/>
              <a:t>, </a:t>
            </a:r>
            <a:r>
              <a:rPr lang="cs-CZ" sz="3200" dirty="0" smtClean="0">
                <a:hlinkClick r:id="rId5"/>
              </a:rPr>
              <a:t>Každý mi tě, lásko, závidí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72992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08104" y="489657"/>
            <a:ext cx="3136776" cy="850106"/>
          </a:xfrm>
        </p:spPr>
        <p:txBody>
          <a:bodyPr>
            <a:noAutofit/>
          </a:bodyPr>
          <a:lstStyle/>
          <a:p>
            <a:r>
              <a:rPr lang="cs-CZ" sz="7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ROCK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620688"/>
            <a:ext cx="4787022" cy="588044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Současná česká scéna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4923" y="1412776"/>
            <a:ext cx="903649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Blip>
                <a:blip r:embed="rId2"/>
              </a:buBlip>
            </a:pPr>
            <a:r>
              <a:rPr lang="cs-CZ" sz="2800" dirty="0" smtClean="0"/>
              <a:t>Dostal se do hlavního proudu POP hudby  </a:t>
            </a:r>
          </a:p>
          <a:p>
            <a:pPr lvl="1"/>
            <a:r>
              <a:rPr lang="cs-CZ" sz="2800" dirty="0" smtClean="0"/>
              <a:t>	v 60. letech 20. století</a:t>
            </a:r>
          </a:p>
          <a:p>
            <a:pPr marL="457200" indent="-457200">
              <a:buBlip>
                <a:blip r:embed="rId2"/>
              </a:buBlip>
            </a:pP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457200" indent="-457200">
              <a:buBlip>
                <a:blip r:embed="rId2"/>
              </a:buBlip>
            </a:pPr>
            <a:r>
              <a:rPr lang="cs-CZ" sz="2800" dirty="0" smtClean="0"/>
              <a:t>Má kořeny v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rock and </a:t>
            </a:r>
            <a:r>
              <a:rPr lang="cs-CZ" sz="28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rollu</a:t>
            </a:r>
            <a:r>
              <a:rPr lang="cs-CZ" sz="2800" dirty="0" smtClean="0"/>
              <a:t>, rhythm and blues 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a country hudby 40. a 50. let</a:t>
            </a:r>
          </a:p>
          <a:p>
            <a:pPr marL="457200" indent="-457200">
              <a:buBlip>
                <a:blip r:embed="rId2"/>
              </a:buBlip>
            </a:pP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457200" indent="-457200">
              <a:buBlip>
                <a:blip r:embed="rId2"/>
              </a:buBlip>
            </a:pPr>
            <a:r>
              <a:rPr lang="cs-CZ" sz="2800" dirty="0" smtClean="0"/>
              <a:t>Mnoho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rockových</a:t>
            </a:r>
            <a:r>
              <a:rPr lang="cs-CZ" sz="2800" dirty="0" smtClean="0"/>
              <a:t> kapel se skládá z kytaristy 	(hrajícího na elektrickou kytaru), hlavního 	zpěváka, basáka a bubeníka</a:t>
            </a:r>
            <a:endParaRPr lang="cs-CZ" sz="2800" dirty="0"/>
          </a:p>
          <a:p>
            <a:pPr marL="457200" indent="-457200">
              <a:buBlip>
                <a:blip r:embed="rId2"/>
              </a:buBlip>
            </a:pPr>
            <a:endParaRPr lang="cs-CZ" sz="2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457200" indent="-457200">
              <a:buBlip>
                <a:blip r:embed="rId2"/>
              </a:buBlip>
            </a:pPr>
            <a:r>
              <a:rPr lang="cs-CZ" sz="2800" dirty="0" smtClean="0"/>
              <a:t>Na konci 60. a na zač. 70. let se z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ROCKU 	</a:t>
            </a:r>
            <a:r>
              <a:rPr lang="cs-CZ" sz="2800" dirty="0" smtClean="0"/>
              <a:t>vyvinulo 	několik </a:t>
            </a:r>
            <a:r>
              <a:rPr lang="cs-CZ" sz="2800" dirty="0" err="1" smtClean="0"/>
              <a:t>podžánrů</a:t>
            </a:r>
            <a:r>
              <a:rPr lang="cs-CZ" sz="2800" dirty="0" smtClean="0"/>
              <a:t> (</a:t>
            </a:r>
            <a:r>
              <a:rPr lang="cs-CZ" sz="28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folkrock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28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poprock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, soul</a:t>
            </a:r>
            <a:r>
              <a:rPr lang="cs-CZ" sz="2800" dirty="0" smtClean="0"/>
              <a:t>)</a:t>
            </a:r>
            <a:endParaRPr lang="cs-CZ" sz="2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285750" indent="-285750">
              <a:buBlip>
                <a:blip r:embed="rId3"/>
              </a:buBlip>
            </a:pPr>
            <a:endParaRPr lang="cs-CZ" sz="2800" dirty="0"/>
          </a:p>
          <a:p>
            <a:pPr marL="285750" indent="-285750">
              <a:buBlip>
                <a:blip r:embed="rId3"/>
              </a:buBlip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42549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448439" y="489657"/>
            <a:ext cx="3136776" cy="850106"/>
          </a:xfrm>
          <a:prstGeom prst="rect">
            <a:avLst/>
          </a:prstGeom>
        </p:spPr>
        <p:txBody>
          <a:bodyPr vert="horz" lIns="45720" rIns="45720" anchor="ctr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ROCK</a:t>
            </a:r>
            <a:endParaRPr lang="cs-CZ" sz="7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620688"/>
            <a:ext cx="4787022" cy="588044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Současná česká scéna</a:t>
            </a:r>
            <a:endParaRPr lang="cs-CZ" sz="2800" dirty="0"/>
          </a:p>
        </p:txBody>
      </p:sp>
      <p:pic>
        <p:nvPicPr>
          <p:cNvPr id="5122" name="Picture 2" descr="http://www.bestia.cz/download/wall/800x600/marta_a_pet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78674"/>
            <a:ext cx="5199732" cy="3899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2661198"/>
            <a:ext cx="24549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OLYMPIC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9911" y="5678052"/>
            <a:ext cx="7968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Písně: </a:t>
            </a:r>
            <a:r>
              <a:rPr lang="cs-CZ" sz="3200" dirty="0" smtClean="0">
                <a:hlinkClick r:id="rId3"/>
              </a:rPr>
              <a:t>Dej mi víc své lásky</a:t>
            </a:r>
            <a:r>
              <a:rPr lang="cs-CZ" sz="3200" dirty="0" smtClean="0"/>
              <a:t>, </a:t>
            </a:r>
            <a:r>
              <a:rPr lang="cs-CZ" sz="3200" dirty="0" smtClean="0">
                <a:hlinkClick r:id="rId4"/>
              </a:rPr>
              <a:t>Okno mé lásky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43542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868144" y="337052"/>
            <a:ext cx="3136776" cy="850106"/>
          </a:xfrm>
          <a:prstGeom prst="rect">
            <a:avLst/>
          </a:prstGeom>
        </p:spPr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RAP</a:t>
            </a: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395536" y="620688"/>
            <a:ext cx="4787022" cy="588044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Současná česká scéna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64923" y="1412776"/>
            <a:ext cx="9036496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Blip>
                <a:blip r:embed="rId2"/>
              </a:buBlip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RAP</a:t>
            </a:r>
            <a:r>
              <a:rPr lang="cs-CZ" sz="2800" dirty="0" smtClean="0"/>
              <a:t> jsou rytmicky mluvené rýmy, hra se slovíčky 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a poezie.</a:t>
            </a:r>
          </a:p>
          <a:p>
            <a:pPr marL="457200" indent="-457200">
              <a:buBlip>
                <a:blip r:embed="rId2"/>
              </a:buBlip>
            </a:pP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457200" indent="-457200">
              <a:buBlip>
                <a:blip r:embed="rId2"/>
              </a:buBlip>
            </a:pPr>
            <a:r>
              <a:rPr lang="cs-CZ" sz="2800" dirty="0" smtClean="0"/>
              <a:t>Velice staré slovo </a:t>
            </a:r>
            <a:r>
              <a:rPr lang="cs-CZ" sz="2800" b="1" i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RAP</a:t>
            </a:r>
            <a:r>
              <a:rPr lang="cs-CZ" sz="2800" dirty="0" smtClean="0"/>
              <a:t> vyjadřuje použití rychlé mluvy</a:t>
            </a:r>
          </a:p>
          <a:p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457200" indent="-457200">
              <a:buBlip>
                <a:blip r:embed="rId2"/>
              </a:buBlip>
            </a:pPr>
            <a:r>
              <a:rPr lang="cs-CZ" sz="2800" dirty="0" smtClean="0"/>
              <a:t>Když je v nějaké písni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RAP</a:t>
            </a:r>
            <a:r>
              <a:rPr lang="cs-CZ" sz="2800" dirty="0" smtClean="0"/>
              <a:t>, jedná se o hip-hop.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RAP</a:t>
            </a:r>
            <a:r>
              <a:rPr lang="cs-CZ" sz="2800" dirty="0" smtClean="0"/>
              <a:t> 	se ale někdy používá i v </a:t>
            </a:r>
            <a:r>
              <a:rPr lang="cs-CZ" sz="2800" dirty="0" smtClean="0">
                <a:hlinkClick r:id="rId3" tooltip="Rock"/>
              </a:rPr>
              <a:t>rocku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4" tooltip="Metal"/>
              </a:rPr>
              <a:t>metalu</a:t>
            </a:r>
            <a:r>
              <a:rPr lang="cs-CZ" sz="2800" dirty="0" smtClean="0"/>
              <a:t> nebo i v 	jiných hudebních stylech</a:t>
            </a:r>
          </a:p>
          <a:p>
            <a:pPr marL="457200" indent="-457200">
              <a:buBlip>
                <a:blip r:embed="rId2"/>
              </a:buBlip>
            </a:pPr>
            <a:endParaRPr lang="cs-CZ" sz="2800" dirty="0"/>
          </a:p>
          <a:p>
            <a:pPr marL="457200" indent="-457200">
              <a:buBlip>
                <a:blip r:embed="rId2"/>
              </a:buBlip>
            </a:pPr>
            <a:r>
              <a:rPr lang="cs-CZ" sz="2800" dirty="0" smtClean="0"/>
              <a:t>Dříve byl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rap</a:t>
            </a:r>
            <a:r>
              <a:rPr lang="cs-CZ" sz="2800" dirty="0" smtClean="0"/>
              <a:t> doménou hlavně černochů a 	</a:t>
            </a:r>
            <a:r>
              <a:rPr lang="cs-CZ" sz="2800" dirty="0" err="1" smtClean="0"/>
              <a:t>latinoameričanů</a:t>
            </a:r>
            <a:endParaRPr lang="cs-CZ" sz="2800" dirty="0" smtClean="0"/>
          </a:p>
          <a:p>
            <a:pPr marL="457200" indent="-457200">
              <a:buBlip>
                <a:blip r:embed="rId2"/>
              </a:buBlip>
            </a:pP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457200" indent="-457200">
              <a:buBlip>
                <a:blip r:embed="rId2"/>
              </a:buBlip>
            </a:pPr>
            <a:endParaRPr lang="cs-CZ" sz="2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285750" indent="-285750">
              <a:buBlip>
                <a:blip r:embed="rId5"/>
              </a:buBlip>
            </a:pPr>
            <a:endParaRPr lang="cs-CZ" sz="2800" dirty="0"/>
          </a:p>
          <a:p>
            <a:pPr marL="285750" indent="-285750">
              <a:buBlip>
                <a:blip r:embed="rId5"/>
              </a:buBlip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271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007224" y="337052"/>
            <a:ext cx="3136776" cy="850106"/>
          </a:xfrm>
          <a:prstGeom prst="rect">
            <a:avLst/>
          </a:prstGeom>
        </p:spPr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RAP</a:t>
            </a:r>
            <a:endParaRPr lang="cs-CZ" sz="7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395536" y="620688"/>
            <a:ext cx="4787022" cy="588044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Současná česká scéna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51520" y="1556792"/>
            <a:ext cx="338437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/>
              <a:t>Rytmus</a:t>
            </a:r>
            <a:r>
              <a:rPr lang="cs-CZ" sz="4000" dirty="0" smtClean="0"/>
              <a:t>, </a:t>
            </a:r>
          </a:p>
          <a:p>
            <a:pPr algn="ctr"/>
            <a:r>
              <a:rPr lang="cs-CZ" sz="4000" dirty="0" smtClean="0"/>
              <a:t>vlastním jménem </a:t>
            </a:r>
            <a:r>
              <a:rPr lang="cs-CZ" sz="4000" b="1" dirty="0" smtClean="0"/>
              <a:t>Patrik </a:t>
            </a:r>
            <a:r>
              <a:rPr lang="cs-CZ" sz="4000" b="1" dirty="0" err="1" smtClean="0"/>
              <a:t>Vrbovský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3074" name="Picture 2" descr="gn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700808"/>
            <a:ext cx="5316015" cy="353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9911" y="5678052"/>
            <a:ext cx="46249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Písně: </a:t>
            </a:r>
            <a:r>
              <a:rPr lang="cs-CZ" sz="3200" dirty="0" smtClean="0">
                <a:hlinkClick r:id="rId3"/>
              </a:rPr>
              <a:t>Fenomén</a:t>
            </a:r>
            <a:r>
              <a:rPr lang="cs-CZ" sz="3200" dirty="0" smtClean="0"/>
              <a:t>, </a:t>
            </a:r>
            <a:r>
              <a:rPr lang="cs-CZ" sz="3200" dirty="0" smtClean="0">
                <a:hlinkClick r:id="rId4"/>
              </a:rPr>
              <a:t>Příběh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33047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0" y="990020"/>
            <a:ext cx="8136904" cy="4405635"/>
            <a:chOff x="-1224136" y="-278541"/>
            <a:chExt cx="8136904" cy="4405635"/>
          </a:xfrm>
        </p:grpSpPr>
        <p:sp>
          <p:nvSpPr>
            <p:cNvPr id="4" name="Obdélník 3"/>
            <p:cNvSpPr/>
            <p:nvPr/>
          </p:nvSpPr>
          <p:spPr>
            <a:xfrm>
              <a:off x="-1224136" y="72207"/>
              <a:ext cx="8136904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Wingdings" pitchFamily="2" charset="2"/>
                <a:buChar char="§"/>
              </a:pPr>
              <a:r>
                <a:rPr lang="cs-CZ" dirty="0" smtClean="0"/>
                <a:t>[citace 11.11.2011] </a:t>
              </a:r>
            </a:p>
            <a:p>
              <a:r>
                <a:rPr lang="cs-CZ" dirty="0" smtClean="0"/>
                <a:t>     http://cs.wikipedia.org/wiki/Soubor:HonzaNedved.JPG</a:t>
              </a:r>
              <a:endParaRPr lang="cs-CZ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-952038" y="-278541"/>
              <a:ext cx="561662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 smtClean="0"/>
                <a:t>Tento soubor podléhá licenci </a:t>
              </a:r>
              <a:r>
                <a:rPr lang="cs-CZ" dirty="0" err="1" smtClean="0">
                  <a:hlinkClick r:id="rId2" tooltip="w:cs:Creative Commons"/>
                </a:rPr>
                <a:t>Creative</a:t>
              </a:r>
              <a:r>
                <a:rPr lang="cs-CZ" dirty="0" smtClean="0">
                  <a:hlinkClick r:id="rId2" tooltip="w:cs:Creative Commons"/>
                </a:rPr>
                <a:t> </a:t>
              </a:r>
              <a:r>
                <a:rPr lang="cs-CZ" dirty="0" err="1" smtClean="0">
                  <a:hlinkClick r:id="rId2" tooltip="w:cs:Creative Commons"/>
                </a:rPr>
                <a:t>Commons</a:t>
              </a: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-1224136" y="718538"/>
              <a:ext cx="7254552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Wingdings" pitchFamily="2" charset="2"/>
                <a:buChar char="§"/>
              </a:pPr>
              <a:r>
                <a:rPr lang="cs-CZ" dirty="0" smtClean="0"/>
                <a:t>[citace 11.11.2011] http://upload.wikimedia.org/wikipedia/commons/1/1b/DavidMic.jpg</a:t>
              </a: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-1224136" y="2736503"/>
              <a:ext cx="7164288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Wingdings" pitchFamily="2" charset="2"/>
                <a:buChar char="§"/>
              </a:pPr>
              <a:r>
                <a:rPr lang="cs-CZ" dirty="0" smtClean="0"/>
                <a:t>[citace 11.11.2011] http://www.bestia.cz/download/wall/800x600/marta_a_petr.jpg</a:t>
              </a:r>
              <a:endParaRPr lang="cs-CZ" dirty="0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-1215008" y="3480763"/>
              <a:ext cx="8127776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Wingdings" pitchFamily="2" charset="2"/>
                <a:buChar char="§"/>
              </a:pPr>
              <a:r>
                <a:rPr lang="cs-CZ" dirty="0" smtClean="0"/>
                <a:t>[citace 11.11.2011] http://nd01.jxs.cz/864/328/5be6b6bf1c_32029200_o2.jpg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23528" y="620688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0010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</TotalTime>
  <Words>154</Words>
  <Application>Microsoft Office PowerPoint</Application>
  <PresentationFormat>Předvádění na obrazovce (4:3)</PresentationFormat>
  <Paragraphs>83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FOLK POP ROCK RAP</vt:lpstr>
      <vt:lpstr>Prezentace aplikace PowerPoint</vt:lpstr>
      <vt:lpstr>Prezentace aplikace PowerPoint</vt:lpstr>
      <vt:lpstr>Prezentace aplikace PowerPoint</vt:lpstr>
      <vt:lpstr>Prezentace aplikace PowerPoint</vt:lpstr>
      <vt:lpstr>ROCK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FOLK POP ROCK RAP</dc:title>
  <dc:creator>OEM</dc:creator>
  <cp:lastModifiedBy>OEM</cp:lastModifiedBy>
  <cp:revision>18</cp:revision>
  <dcterms:created xsi:type="dcterms:W3CDTF">2011-11-17T08:05:08Z</dcterms:created>
  <dcterms:modified xsi:type="dcterms:W3CDTF">2011-11-28T19:26:55Z</dcterms:modified>
</cp:coreProperties>
</file>