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73" r:id="rId22"/>
    <p:sldId id="27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2C07"/>
    <a:srgbClr val="FD6E41"/>
    <a:srgbClr val="FD5C41"/>
    <a:srgbClr val="58E67A"/>
    <a:srgbClr val="92D050"/>
    <a:srgbClr val="712F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38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962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687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130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81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848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894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614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441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739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7965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E4C840E3-BE80-4DCC-B9B8-A861527BF2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0905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F9DB5B-8E76-4339-9D2A-16F423DACB6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1734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9D2C59-5F26-43DC-AA8E-4C91D6DBBDD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5474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EBD1DC-E854-467F-A709-DC8DA9B1545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3524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253081-A057-467B-AE17-F775A8B44C1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116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86D31B-CA0F-4C6E-822E-76A90CA370E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2893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BFD468-5F18-4FB2-B043-A724F8E3BEF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4167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F73F93-01F5-4174-BE53-EF8B039AD2A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26086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796682-E671-4ECD-A884-99A0EA5FA3F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4421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0BE2B-DD1E-4C10-867F-327600E48E1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2313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5EA388-90A9-4830-8B0E-E716E1C762D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4958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2B508-F713-4C48-89C9-94ED66EF6A9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0848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BF01E-6A34-4154-8914-38699DE939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48731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BCA2D-6F5B-4848-9973-54118229528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2158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A27D4B-0E01-44AC-9900-BB1A709A13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0268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38FD2-D158-4C58-B3BB-0E9FBF9871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79215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44D5D-3257-4605-84A9-3E8512E72C5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3793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26DED-3271-41B5-A63D-9BD1782141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1890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57CC4-E26C-4B63-BF64-1C9E966EB72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964300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91BA1-E76B-4B59-BCA1-20B32F2267F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3764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57A27-C7FC-472C-B57C-190FD2A7F9C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545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2A411-6F3A-466A-BD5C-9C9AC8DE5B9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5241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6484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78383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3370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9032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0072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60467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6556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43869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65108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64476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735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>
                <a:lumMod val="91000"/>
              </a:srgbClr>
            </a:gs>
            <a:gs pos="74000">
              <a:srgbClr val="92D050">
                <a:lumMod val="100000"/>
              </a:srgbClr>
            </a:gs>
            <a:gs pos="100000">
              <a:srgbClr val="156B13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69C81-7F0C-4A04-898B-1E05923A36C5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C28E1-E76E-40E7-B724-8B68C177F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8539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2165B86-3868-4F73-B9F0-464A8485FE2C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282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3BB5B7C-8E66-4A71-A7AC-E06C4578FD43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4484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>
                <a:lumMod val="91000"/>
              </a:srgbClr>
            </a:gs>
            <a:gs pos="74000">
              <a:srgbClr val="92D050">
                <a:lumMod val="100000"/>
              </a:srgbClr>
            </a:gs>
            <a:gs pos="100000">
              <a:srgbClr val="156B13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18.1.2014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09826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3.wdp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4.wdp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5.wdp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microsoft.com/office/2007/relationships/hdphoto" Target="../media/hdphoto7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9.png"/><Relationship Id="rId5" Type="http://schemas.microsoft.com/office/2007/relationships/hdphoto" Target="../media/hdphoto6.wdp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microsoft.com/office/2007/relationships/hdphoto" Target="../media/hdphoto9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1.png"/><Relationship Id="rId5" Type="http://schemas.microsoft.com/office/2007/relationships/hdphoto" Target="../media/hdphoto8.wdp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0.wdp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microsoft.com/office/2007/relationships/hdphoto" Target="../media/hdphoto12.wdp"/><Relationship Id="rId5" Type="http://schemas.openxmlformats.org/officeDocument/2006/relationships/image" Target="../media/image14.png"/><Relationship Id="rId4" Type="http://schemas.microsoft.com/office/2007/relationships/hdphoto" Target="../media/hdphoto1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3.wdp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4" Type="http://schemas.microsoft.com/office/2007/relationships/hdphoto" Target="../media/hdphoto14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5.wdp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8.png"/><Relationship Id="rId5" Type="http://schemas.openxmlformats.org/officeDocument/2006/relationships/image" Target="../media/image2.jpeg"/><Relationship Id="rId4" Type="http://schemas.openxmlformats.org/officeDocument/2006/relationships/audio" Target="../media/audio4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7" Type="http://schemas.microsoft.com/office/2007/relationships/hdphoto" Target="../media/hdphoto16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9.png"/><Relationship Id="rId5" Type="http://schemas.openxmlformats.org/officeDocument/2006/relationships/image" Target="../media/image2.jpeg"/><Relationship Id="rId4" Type="http://schemas.openxmlformats.org/officeDocument/2006/relationships/audio" Target="../media/audio6.wav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smtClean="0">
                <a:solidFill>
                  <a:srgbClr val="003366"/>
                </a:solidFill>
                <a:latin typeface="Arial"/>
              </a:rPr>
              <a:t>:  VY_32_INOVACE_196_ČJ3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Vyjmenovaná slova po V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Vyjmenovaná slova po V – vyvození a prezentace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032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Žák se seznámí s řadou vyjmenovaných slov po V. Slova se objevují po jednom na listě, žák je seznámen s významem vyjmenovaného slova  a s jeho dalšími příbuznými slovy. Na tato slova vymýšlí vhodné věty, aby si uvědomil příbuznost k vyjmenovanému slovu na stránce /list č.3 - 15/. Na listu č.16 a 17 procvičuje řadu vyjmenovaných slov tak, jak následují za sebou. List číslo 18 a 19 je pracovní  list pro samostatnou práci žáků, kontrola je přímo v prezentaci  - po klikání se objevuje správné řešení.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řadu vyjmenovaných slov </a:t>
            </a:r>
            <a:r>
              <a:rPr lang="cs-CZ" sz="1400" smtClean="0">
                <a:latin typeface="Arial" charset="0"/>
                <a:cs typeface="Arial" charset="0"/>
              </a:rPr>
              <a:t>po V.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Žáci se aktivně podíleli na tvorbě vět  a tím si uvědomovali důležitost významu příbuzných slov ke slovům vyjmenovaným v souvislosti se psaním  i-y. Prezentaci jsem použila v úvodní hodině  k seznámení s vyjmenovanými slovy a jejich příbuznými slovy a vztahem příbuznosti k sobě – hledali jsme kořen slova.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4667471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5350" y="836712"/>
            <a:ext cx="737330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prstClr val="black"/>
                </a:solidFill>
              </a:rPr>
              <a:t>VYJMENOVANÁ</a:t>
            </a:r>
            <a:r>
              <a:rPr lang="cs-CZ" sz="6000" dirty="0" smtClean="0">
                <a:solidFill>
                  <a:prstClr val="white"/>
                </a:solidFill>
              </a:rPr>
              <a:t> </a:t>
            </a:r>
            <a:r>
              <a:rPr lang="cs-CZ" sz="6000" dirty="0" smtClean="0">
                <a:solidFill>
                  <a:prstClr val="black"/>
                </a:solidFill>
              </a:rPr>
              <a:t>SLOVA</a:t>
            </a:r>
            <a:r>
              <a:rPr lang="cs-CZ" sz="6000" dirty="0" smtClean="0">
                <a:solidFill>
                  <a:prstClr val="white"/>
                </a:solidFill>
              </a:rPr>
              <a:t> </a:t>
            </a:r>
            <a:endParaRPr lang="cs-CZ" sz="6000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71703" y="1916832"/>
            <a:ext cx="10005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PO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76938" y="2578546"/>
            <a:ext cx="1693092" cy="31547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900" b="1" dirty="0" smtClean="0">
                <a:solidFill>
                  <a:prstClr val="black"/>
                </a:solidFill>
              </a:rPr>
              <a:t>V</a:t>
            </a:r>
            <a:endParaRPr lang="cs-CZ" sz="19900" b="1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76872"/>
            <a:ext cx="2304256" cy="230425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76872"/>
            <a:ext cx="2304256" cy="230425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3428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52921" y="260648"/>
            <a:ext cx="182293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VY</a:t>
            </a:r>
            <a:endParaRPr lang="cs-CZ" sz="9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157192"/>
            <a:ext cx="29115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vykat        vykání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8" b="100000" l="0" r="100000">
                        <a14:backgroundMark x1="40615" y1="38769" x2="81538" y2="0"/>
                        <a14:backgroundMark x1="31385" y1="7385" x2="10154" y2="6154"/>
                        <a14:backgroundMark x1="16308" y1="9538" x2="19692" y2="10154"/>
                        <a14:backgroundMark x1="66462" y1="45846" x2="66462" y2="4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297" r="3337" b="8368"/>
          <a:stretch/>
        </p:blipFill>
        <p:spPr bwMode="auto">
          <a:xfrm>
            <a:off x="4716017" y="2475073"/>
            <a:ext cx="3756742" cy="3690231"/>
          </a:xfrm>
          <a:prstGeom prst="roundRect">
            <a:avLst>
              <a:gd name="adj" fmla="val 2326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755576" y="2492896"/>
            <a:ext cx="3226154" cy="1800200"/>
          </a:xfrm>
          <a:prstGeom prst="wedgeEllipseCallout">
            <a:avLst>
              <a:gd name="adj1" fmla="val 86737"/>
              <a:gd name="adj2" fmla="val 12644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solidFill>
                  <a:prstClr val="black"/>
                </a:solidFill>
              </a:rPr>
              <a:t>A MŮŽEŠ </a:t>
            </a:r>
            <a:r>
              <a:rPr lang="cs-CZ" sz="3200" dirty="0" smtClean="0">
                <a:solidFill>
                  <a:prstClr val="black"/>
                </a:solidFill>
              </a:rPr>
              <a:t>MI I TYKAT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4860033" y="710519"/>
            <a:ext cx="3024335" cy="1422337"/>
          </a:xfrm>
          <a:prstGeom prst="cloudCallout">
            <a:avLst>
              <a:gd name="adj1" fmla="val 40912"/>
              <a:gd name="adj2" fmla="val 97507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Ještě abych mu vykala...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9297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70808"/>
            <a:ext cx="5068247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VYSOKÝ</a:t>
            </a:r>
            <a:endParaRPr lang="cs-CZ" sz="9600" b="1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538" b="100000" l="3385" r="99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50" t="3872" r="7620" b="3231"/>
          <a:stretch/>
        </p:blipFill>
        <p:spPr bwMode="auto">
          <a:xfrm>
            <a:off x="5800384" y="2708920"/>
            <a:ext cx="2804064" cy="3024336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5921541" y="908720"/>
            <a:ext cx="2610899" cy="1210145"/>
          </a:xfrm>
          <a:prstGeom prst="cloudCallout">
            <a:avLst>
              <a:gd name="adj1" fmla="val 5890"/>
              <a:gd name="adj2" fmla="val 117218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Snad nespadnu.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1475656" y="2492896"/>
            <a:ext cx="3024336" cy="1800200"/>
          </a:xfrm>
          <a:prstGeom prst="wedgeEllipseCallout">
            <a:avLst>
              <a:gd name="adj1" fmla="val 134499"/>
              <a:gd name="adj2" fmla="val 28839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TO JE ALE VÝŠKA!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304110"/>
            <a:ext cx="815992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vysoko     výška     zvýšit     vyvýšený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vysočina     povyšovat     vyvýšenina      Vyšehrad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0814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70808"/>
            <a:ext cx="2553904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VÝT</a:t>
            </a:r>
            <a:endParaRPr lang="cs-CZ" sz="9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43077" y="5304110"/>
            <a:ext cx="2396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zavýt      vytí  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15" b="93846" l="0" r="99077">
                        <a14:backgroundMark x1="63385" y1="74769" x2="63692" y2="58462"/>
                        <a14:backgroundMark x1="56615" y1="39385" x2="60923" y2="4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2" t="7678" r="3337" b="8797"/>
          <a:stretch/>
        </p:blipFill>
        <p:spPr bwMode="auto">
          <a:xfrm>
            <a:off x="5527046" y="2492896"/>
            <a:ext cx="2975847" cy="2585657"/>
          </a:xfrm>
          <a:prstGeom prst="roundRect">
            <a:avLst>
              <a:gd name="adj" fmla="val 2025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4860032" y="620689"/>
            <a:ext cx="3744416" cy="1440160"/>
          </a:xfrm>
          <a:prstGeom prst="cloudCallout">
            <a:avLst>
              <a:gd name="adj1" fmla="val 25685"/>
              <a:gd name="adj2" fmla="val 135523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Čemu se diví, vždyť jsem pes.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1187624" y="2420888"/>
            <a:ext cx="3024336" cy="2016224"/>
          </a:xfrm>
          <a:prstGeom prst="wedgeEllipseCallout">
            <a:avLst>
              <a:gd name="adj1" fmla="val 124859"/>
              <a:gd name="adj2" fmla="val -5103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CELOU NOC JSI ZASE VYL!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1925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70808"/>
            <a:ext cx="481356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VÝSKAT</a:t>
            </a:r>
            <a:endParaRPr lang="cs-CZ" sz="9600" b="1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8154" l="0" r="100000">
                        <a14:foregroundMark x1="49231" y1="47692" x2="55077" y2="18769"/>
                        <a14:foregroundMark x1="19692" y1="44308" x2="22154" y2="44308"/>
                        <a14:foregroundMark x1="84923" y1="52000" x2="85538" y2="47385"/>
                        <a14:backgroundMark x1="33538" y1="27385" x2="34462" y2="36615"/>
                        <a14:backgroundMark x1="32615" y1="52923" x2="36615" y2="59692"/>
                        <a14:backgroundMark x1="52923" y1="56000" x2="48923" y2="74769"/>
                        <a14:backgroundMark x1="64923" y1="62154" x2="71077" y2="50769"/>
                        <a14:backgroundMark x1="61538" y1="67385" x2="63077" y2="64000"/>
                        <a14:backgroundMark x1="69538" y1="42462" x2="69846" y2="2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2317" t="8130" r="3766" b="8856"/>
          <a:stretch/>
        </p:blipFill>
        <p:spPr bwMode="auto">
          <a:xfrm>
            <a:off x="4636394" y="2636911"/>
            <a:ext cx="3750981" cy="3159641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5868145" y="836712"/>
            <a:ext cx="2736303" cy="1440160"/>
          </a:xfrm>
          <a:prstGeom prst="cloudCallout">
            <a:avLst>
              <a:gd name="adj1" fmla="val 24716"/>
              <a:gd name="adj2" fmla="val 121720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On nekřičí, on výská.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899592" y="2708920"/>
            <a:ext cx="3024336" cy="2016224"/>
          </a:xfrm>
          <a:prstGeom prst="wedgeEllipseCallout">
            <a:avLst>
              <a:gd name="adj1" fmla="val 95062"/>
              <a:gd name="adj2" fmla="val 17244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PROČ U TOHO TAK KŘIČÍ?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5796553"/>
            <a:ext cx="4776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výskot     zavýskat     výskání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4198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70808"/>
            <a:ext cx="484318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ZVYKAT</a:t>
            </a:r>
            <a:endParaRPr lang="cs-CZ" sz="9600" b="1" dirty="0">
              <a:solidFill>
                <a:prstClr val="black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8" b="99077" l="4308" r="84615">
                        <a14:backgroundMark x1="27385" y1="40000" x2="23692" y2="50462"/>
                        <a14:backgroundMark x1="62154" y1="72615" x2="69538" y2="66462"/>
                        <a14:backgroundMark x1="61538" y1="29846" x2="59077" y2="2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85" r="16673"/>
          <a:stretch/>
        </p:blipFill>
        <p:spPr bwMode="auto">
          <a:xfrm>
            <a:off x="5735922" y="2204864"/>
            <a:ext cx="2796518" cy="362510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2276872"/>
            <a:ext cx="3312368" cy="2448272"/>
          </a:xfrm>
          <a:prstGeom prst="wedgeEllipseCallout">
            <a:avLst>
              <a:gd name="adj1" fmla="val 131470"/>
              <a:gd name="adj2" fmla="val -1701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NAVYKL JSME SI, ŽE JSME POŘÁD  SPOLU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6444209" y="270808"/>
            <a:ext cx="2016223" cy="1862048"/>
          </a:xfrm>
          <a:prstGeom prst="cloudCallout">
            <a:avLst>
              <a:gd name="adj1" fmla="val 15930"/>
              <a:gd name="adj2" fmla="val 107630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Jsme na sebe zvyklí.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448126"/>
            <a:ext cx="713381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zvyk     zlozvyk     návyk     obvyklý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obvykle     navyknout (si)     odvyknout (si)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6303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6" grpId="0"/>
      <p:bldP spid="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42816"/>
            <a:ext cx="484318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ŽVÝKAT</a:t>
            </a:r>
            <a:endParaRPr lang="cs-CZ" sz="9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724545"/>
            <a:ext cx="82546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žvýkání    žvýkačka    přežvykovat    přežvýkavec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7231" r="84308">
                        <a14:foregroundMark x1="40615" y1="55692" x2="43692" y2="51077"/>
                        <a14:foregroundMark x1="43692" y1="49846" x2="42769" y2="54462"/>
                        <a14:foregroundMark x1="35692" y1="54154" x2="46154" y2="55077"/>
                        <a14:backgroundMark x1="33538" y1="97231" x2="48615" y2="97846"/>
                        <a14:backgroundMark x1="65231" y1="29231" x2="67385" y2="20308"/>
                        <a14:backgroundMark x1="42462" y1="56615" x2="41538" y2="54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464" r="17037"/>
          <a:stretch/>
        </p:blipFill>
        <p:spPr bwMode="auto">
          <a:xfrm>
            <a:off x="7086398" y="2420888"/>
            <a:ext cx="2027582" cy="3095625"/>
          </a:xfrm>
          <a:prstGeom prst="snip1Rect">
            <a:avLst>
              <a:gd name="adj" fmla="val 2385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231" b="97846" l="7385" r="100000">
                        <a14:backgroundMark x1="32923" y1="61538" x2="30154" y2="56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891" r="13451"/>
          <a:stretch/>
        </p:blipFill>
        <p:spPr bwMode="auto">
          <a:xfrm>
            <a:off x="4744278" y="2432161"/>
            <a:ext cx="2342120" cy="3095625"/>
          </a:xfrm>
          <a:prstGeom prst="flowChartPunchedCard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2780928"/>
            <a:ext cx="3312368" cy="1944216"/>
          </a:xfrm>
          <a:prstGeom prst="wedgeEllipseCallout">
            <a:avLst>
              <a:gd name="adj1" fmla="val 107865"/>
              <a:gd name="adj2" fmla="val -13289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Podívej, ta žvýkačka dělá bubliny!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868146" y="270808"/>
            <a:ext cx="2664294" cy="1862048"/>
          </a:xfrm>
          <a:prstGeom prst="cloudCallout">
            <a:avLst>
              <a:gd name="adj1" fmla="val 26375"/>
              <a:gd name="adj2" fmla="val 68487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Nežvýkej, dopadneš jako já.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4767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42816"/>
            <a:ext cx="447590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VYDRA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960" y="5445224"/>
            <a:ext cx="10078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vydří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3231" b="88000" l="0" r="69231">
                        <a14:foregroundMark x1="55385" y1="54462" x2="56308" y2="51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085" t="14575" r="36761" b="12648"/>
          <a:stretch/>
        </p:blipFill>
        <p:spPr bwMode="auto">
          <a:xfrm>
            <a:off x="4139953" y="2636912"/>
            <a:ext cx="2240481" cy="3100699"/>
          </a:xfrm>
          <a:prstGeom prst="round2SameRect">
            <a:avLst>
              <a:gd name="adj1" fmla="val 40625"/>
              <a:gd name="adj2" fmla="val 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8308" b="73231" l="0" r="100000">
                        <a14:foregroundMark x1="27692" y1="48308" x2="33846" y2="41538"/>
                        <a14:foregroundMark x1="43077" y1="36000" x2="48308" y2="33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9355" b="26340"/>
          <a:stretch/>
        </p:blipFill>
        <p:spPr bwMode="auto">
          <a:xfrm>
            <a:off x="5998493" y="4402728"/>
            <a:ext cx="2749972" cy="1323781"/>
          </a:xfrm>
          <a:prstGeom prst="roundRect">
            <a:avLst>
              <a:gd name="adj" fmla="val 500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5724128" y="908720"/>
            <a:ext cx="3024336" cy="1862048"/>
          </a:xfrm>
          <a:prstGeom prst="cloudCallout">
            <a:avLst>
              <a:gd name="adj1" fmla="val -16567"/>
              <a:gd name="adj2" fmla="val 139657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Já nejsem </a:t>
            </a:r>
            <a:r>
              <a:rPr lang="cs-CZ" sz="2800" dirty="0" err="1" smtClean="0">
                <a:solidFill>
                  <a:prstClr val="black"/>
                </a:solidFill>
              </a:rPr>
              <a:t>Vydrýsek</a:t>
            </a:r>
            <a:r>
              <a:rPr lang="cs-CZ" sz="2800" dirty="0" smtClean="0">
                <a:solidFill>
                  <a:prstClr val="black"/>
                </a:solidFill>
              </a:rPr>
              <a:t> já jsem vydra 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611560" y="2780928"/>
            <a:ext cx="2736304" cy="1944216"/>
          </a:xfrm>
          <a:prstGeom prst="wedgeEllipseCallout">
            <a:avLst>
              <a:gd name="adj1" fmla="val 112224"/>
              <a:gd name="adj2" fmla="val -6473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Jééé</a:t>
            </a:r>
            <a:r>
              <a:rPr lang="cs-CZ" sz="3200" dirty="0" smtClean="0">
                <a:solidFill>
                  <a:prstClr val="black"/>
                </a:solidFill>
              </a:rPr>
              <a:t>, to je </a:t>
            </a:r>
            <a:r>
              <a:rPr lang="cs-CZ" sz="3200" dirty="0" err="1" smtClean="0">
                <a:solidFill>
                  <a:prstClr val="black"/>
                </a:solidFill>
              </a:rPr>
              <a:t>Vydrýsek</a:t>
            </a:r>
            <a:r>
              <a:rPr lang="cs-CZ" sz="3200" dirty="0" smtClean="0">
                <a:solidFill>
                  <a:prstClr val="black"/>
                </a:solidFill>
              </a:rPr>
              <a:t>!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5656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70638" y="342816"/>
            <a:ext cx="2653290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VÝR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5412702"/>
            <a:ext cx="796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výří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89846" l="21538" r="81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25" r="19605"/>
          <a:stretch/>
        </p:blipFill>
        <p:spPr bwMode="auto">
          <a:xfrm>
            <a:off x="5247075" y="2305241"/>
            <a:ext cx="3060340" cy="4703131"/>
          </a:xfrm>
          <a:prstGeom prst="roundRect">
            <a:avLst>
              <a:gd name="adj" fmla="val 225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2780928"/>
            <a:ext cx="3456384" cy="1944216"/>
          </a:xfrm>
          <a:prstGeom prst="wedgeEllipseCallout">
            <a:avLst>
              <a:gd name="adj1" fmla="val 112089"/>
              <a:gd name="adj2" fmla="val -6838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JSEM NAŠE NEJVĚTŠÍ SOVA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4565104" y="188640"/>
            <a:ext cx="3528392" cy="1862048"/>
          </a:xfrm>
          <a:prstGeom prst="cloudCallout">
            <a:avLst>
              <a:gd name="adj1" fmla="val 7608"/>
              <a:gd name="adj2" fmla="val 68407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A říká se, že jsem také nejmoudřejší.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62027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30848"/>
            <a:ext cx="3864391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VYŽLE</a:t>
            </a:r>
            <a:endParaRPr lang="cs-CZ" sz="11500" b="1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16923" r="63385">
                        <a14:foregroundMark x1="40615" y1="29231" x2="40615" y2="16000"/>
                        <a14:foregroundMark x1="28000" y1="38769" x2="28000" y2="45846"/>
                        <a14:foregroundMark x1="47385" y1="49538" x2="53231" y2="42769"/>
                        <a14:foregroundMark x1="40923" y1="44923" x2="39385" y2="42154"/>
                        <a14:foregroundMark x1="36615" y1="44000" x2="34769" y2="43385"/>
                        <a14:foregroundMark x1="43385" y1="96923" x2="46462" y2="95385"/>
                        <a14:foregroundMark x1="27692" y1="94154" x2="31077" y2="94154"/>
                        <a14:backgroundMark x1="45538" y1="47385" x2="47692" y2="42769"/>
                        <a14:backgroundMark x1="32000" y1="41846" x2="31692" y2="4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224" r="40225"/>
          <a:stretch/>
        </p:blipFill>
        <p:spPr bwMode="auto">
          <a:xfrm>
            <a:off x="6642909" y="2737087"/>
            <a:ext cx="1745515" cy="3946138"/>
          </a:xfrm>
          <a:prstGeom prst="snip1Rect">
            <a:avLst>
              <a:gd name="adj" fmla="val 29509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27077" r="76615">
                        <a14:foregroundMark x1="57231" y1="43077" x2="56308" y2="39077"/>
                        <a14:foregroundMark x1="57846" y1="51077" x2="56308" y2="45846"/>
                        <a14:foregroundMark x1="54769" y1="17538" x2="57846" y2="8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51" r="24026"/>
          <a:stretch/>
        </p:blipFill>
        <p:spPr bwMode="auto">
          <a:xfrm>
            <a:off x="4932040" y="2737851"/>
            <a:ext cx="1908450" cy="3946138"/>
          </a:xfrm>
          <a:prstGeom prst="flowChartPunchedCard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3284984"/>
            <a:ext cx="3456384" cy="1705889"/>
          </a:xfrm>
          <a:prstGeom prst="wedgeEllipseCallout">
            <a:avLst>
              <a:gd name="adj1" fmla="val 104172"/>
              <a:gd name="adj2" fmla="val -27969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JSI HUBENÁ JAKO VYŽLE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4932040" y="476672"/>
            <a:ext cx="3459594" cy="1872208"/>
          </a:xfrm>
          <a:prstGeom prst="cloudCallout">
            <a:avLst>
              <a:gd name="adj1" fmla="val 21888"/>
              <a:gd name="adj2" fmla="val 71539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Nejsem žádné vyžle, jsem krásně štíhlá.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2683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42816"/>
            <a:ext cx="438658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POVYK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580529"/>
            <a:ext cx="41163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povykovat     s povykem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5846" r="92615">
                        <a14:foregroundMark x1="42154" y1="38462" x2="42462" y2="14769"/>
                        <a14:foregroundMark x1="40923" y1="45231" x2="43077" y2="45846"/>
                        <a14:foregroundMark x1="31385" y1="20000" x2="37231" y2="25231"/>
                        <a14:foregroundMark x1="28000" y1="17231" x2="30462" y2="20000"/>
                        <a14:foregroundMark x1="27385" y1="19077" x2="26462" y2="17231"/>
                        <a14:foregroundMark x1="27385" y1="16000" x2="28308" y2="16923"/>
                        <a14:foregroundMark x1="28923" y1="15692" x2="28923" y2="15692"/>
                        <a14:foregroundMark x1="59385" y1="30769" x2="62769" y2="28308"/>
                        <a14:foregroundMark x1="80000" y1="17231" x2="77538" y2="20615"/>
                        <a14:foregroundMark x1="80615" y1="16615" x2="80615" y2="16615"/>
                        <a14:foregroundMark x1="49846" y1="73846" x2="60615" y2="64308"/>
                        <a14:foregroundMark x1="46769" y1="69538" x2="24308" y2="44615"/>
                        <a14:foregroundMark x1="15077" y1="73538" x2="21846" y2="61846"/>
                        <a14:foregroundMark x1="13846" y1="92000" x2="20308" y2="95385"/>
                        <a14:foregroundMark x1="49538" y1="42769" x2="50462" y2="43385"/>
                        <a14:backgroundMark x1="29231" y1="86154" x2="33231" y2="99692"/>
                        <a14:backgroundMark x1="73538" y1="85231" x2="73538" y2="96000"/>
                        <a14:backgroundMark x1="56615" y1="94462" x2="63692" y2="98462"/>
                        <a14:backgroundMark x1="47077" y1="40615" x2="49231" y2="51692"/>
                        <a14:backgroundMark x1="56308" y1="36615" x2="62154" y2="33231"/>
                        <a14:backgroundMark x1="52615" y1="41538" x2="52615" y2="41538"/>
                        <a14:backgroundMark x1="39385" y1="39077" x2="40000" y2="43385"/>
                        <a14:backgroundMark x1="72923" y1="82462" x2="72923" y2="8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63" r="7619"/>
          <a:stretch/>
        </p:blipFill>
        <p:spPr bwMode="auto">
          <a:xfrm>
            <a:off x="5032109" y="2329995"/>
            <a:ext cx="3530352" cy="4123341"/>
          </a:xfrm>
          <a:prstGeom prst="roundRect">
            <a:avLst>
              <a:gd name="adj" fmla="val 19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2780928"/>
            <a:ext cx="3456384" cy="1944216"/>
          </a:xfrm>
          <a:prstGeom prst="wedgeEllipseCallout">
            <a:avLst>
              <a:gd name="adj1" fmla="val 91520"/>
              <a:gd name="adj2" fmla="val 36468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TI JSOU ALE HLUČNÍ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645224" y="188640"/>
            <a:ext cx="2815208" cy="1862048"/>
          </a:xfrm>
          <a:prstGeom prst="cloudCallout">
            <a:avLst>
              <a:gd name="adj1" fmla="val 7646"/>
              <a:gd name="adj2" fmla="val 72757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Ze školy jdeme vždy s povykem.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4285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58840"/>
            <a:ext cx="444384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VÝHEŇ</a:t>
            </a:r>
            <a:endParaRPr lang="cs-CZ" sz="11500" b="1" dirty="0">
              <a:solidFill>
                <a:prstClr val="black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153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873" y="2571786"/>
            <a:ext cx="3880577" cy="3880577"/>
          </a:xfrm>
          <a:prstGeom prst="roundRect">
            <a:avLst>
              <a:gd name="adj" fmla="val 38499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2924944"/>
            <a:ext cx="3456384" cy="2448272"/>
          </a:xfrm>
          <a:prstGeom prst="wedgeEllipseCallout">
            <a:avLst>
              <a:gd name="adj1" fmla="val 86536"/>
              <a:gd name="adj2" fmla="val -339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ZASE PÍSEMKA, TO NÁM BUDE HORKO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645224" y="620688"/>
            <a:ext cx="2834182" cy="1440160"/>
          </a:xfrm>
          <a:prstGeom prst="cloudCallout">
            <a:avLst>
              <a:gd name="adj1" fmla="val 19803"/>
              <a:gd name="adj2" fmla="val 116006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Cítím se jak ve výhni.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8442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74864"/>
            <a:ext cx="5078634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VY-, VÝ-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60648"/>
            <a:ext cx="47958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prstClr val="black"/>
                </a:solidFill>
              </a:rPr>
              <a:t>Slova s předponou</a:t>
            </a:r>
            <a:endParaRPr lang="cs-CZ" sz="48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53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50" r="3766"/>
          <a:stretch/>
        </p:blipFill>
        <p:spPr bwMode="auto">
          <a:xfrm>
            <a:off x="5678354" y="2492897"/>
            <a:ext cx="3099224" cy="3398870"/>
          </a:xfrm>
          <a:prstGeom prst="roundRect">
            <a:avLst>
              <a:gd name="adj" fmla="val 24179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5645224" y="543600"/>
            <a:ext cx="2959224" cy="1517248"/>
          </a:xfrm>
          <a:prstGeom prst="cloudCallout">
            <a:avLst>
              <a:gd name="adj1" fmla="val 8542"/>
              <a:gd name="adj2" fmla="val 79744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Já už jsem to vymyslel.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618118" y="2780928"/>
            <a:ext cx="3456384" cy="1944216"/>
          </a:xfrm>
          <a:prstGeom prst="wedgeEllipseCallout">
            <a:avLst>
              <a:gd name="adj1" fmla="val 115675"/>
              <a:gd name="adj2" fmla="val 31015"/>
            </a:avLst>
          </a:prstGeom>
          <a:solidFill>
            <a:srgbClr val="FD5C41"/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A TEĎ VYHLEDEJTE NĚCO VY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373216"/>
            <a:ext cx="789209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vystoupit     vybrat     vypustit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vydat     vyběhnout     výběr     východ     výnos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5276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6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Kosoúhelník 45"/>
          <p:cNvSpPr/>
          <p:nvPr/>
        </p:nvSpPr>
        <p:spPr>
          <a:xfrm>
            <a:off x="335682" y="5249213"/>
            <a:ext cx="8484790" cy="1608786"/>
          </a:xfrm>
          <a:prstGeom prst="parallelogram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Veselý obličej 16"/>
          <p:cNvSpPr/>
          <p:nvPr/>
        </p:nvSpPr>
        <p:spPr>
          <a:xfrm rot="1331322">
            <a:off x="6977145" y="1591424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zvykat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6307113" y="2132856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výheň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1475656" y="2236846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výr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 rot="20362244">
            <a:off x="282890" y="1861577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výskat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5364088" y="1628800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vydra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3764948" y="1444758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vyžle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1979712" y="1516766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vy-, vy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 rot="1118152">
            <a:off x="430695" y="2812910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výt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3622053" y="2780928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žvýkat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Veselý obličej 12"/>
          <p:cNvSpPr/>
          <p:nvPr/>
        </p:nvSpPr>
        <p:spPr>
          <a:xfrm>
            <a:off x="3045989" y="2132856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povyk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4630165" y="2236846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1115617" y="4725144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žvýkat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Veselý obličej 22"/>
          <p:cNvSpPr/>
          <p:nvPr/>
        </p:nvSpPr>
        <p:spPr>
          <a:xfrm>
            <a:off x="2843809" y="4725144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vydra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1" name="Veselý obličej 20"/>
          <p:cNvSpPr/>
          <p:nvPr/>
        </p:nvSpPr>
        <p:spPr>
          <a:xfrm>
            <a:off x="4570414" y="4797152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výr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4" name="Veselý obličej 23"/>
          <p:cNvSpPr/>
          <p:nvPr/>
        </p:nvSpPr>
        <p:spPr>
          <a:xfrm>
            <a:off x="6156176" y="4725144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vyžle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8" name="Veselý obličej 27"/>
          <p:cNvSpPr/>
          <p:nvPr/>
        </p:nvSpPr>
        <p:spPr>
          <a:xfrm>
            <a:off x="2051721" y="3929609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povyk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Veselý obličej 28"/>
          <p:cNvSpPr/>
          <p:nvPr/>
        </p:nvSpPr>
        <p:spPr>
          <a:xfrm>
            <a:off x="179512" y="5549214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vy</a:t>
            </a:r>
            <a:endParaRPr lang="cs-CZ" sz="3200" dirty="0">
              <a:solidFill>
                <a:prstClr val="black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2640601" y="171109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eselý obličej 14"/>
          <p:cNvSpPr/>
          <p:nvPr/>
        </p:nvSpPr>
        <p:spPr>
          <a:xfrm rot="20153550">
            <a:off x="7048050" y="2827199"/>
            <a:ext cx="1886051" cy="90412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vysoký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375388" y="143635"/>
            <a:ext cx="65467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prstClr val="black"/>
                </a:solidFill>
              </a:rPr>
              <a:t>p</a:t>
            </a:r>
            <a:r>
              <a:rPr lang="cs-CZ" sz="4800" dirty="0" smtClean="0">
                <a:solidFill>
                  <a:prstClr val="black"/>
                </a:solidFill>
              </a:rPr>
              <a:t>ostav </a:t>
            </a:r>
            <a:r>
              <a:rPr lang="cs-CZ" sz="4800" dirty="0" smtClean="0">
                <a:solidFill>
                  <a:prstClr val="black"/>
                </a:solidFill>
              </a:rPr>
              <a:t>pyramidu </a:t>
            </a:r>
            <a:r>
              <a:rPr lang="cs-CZ" sz="4800" dirty="0" err="1" smtClean="0">
                <a:solidFill>
                  <a:prstClr val="black"/>
                </a:solidFill>
              </a:rPr>
              <a:t>smajlíků</a:t>
            </a:r>
            <a:endParaRPr lang="cs-CZ" sz="4800" dirty="0">
              <a:solidFill>
                <a:prstClr val="black"/>
              </a:solidFill>
            </a:endParaRPr>
          </a:p>
        </p:txBody>
      </p:sp>
      <p:pic>
        <p:nvPicPr>
          <p:cNvPr id="43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910781" cy="91078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332656"/>
            <a:ext cx="910781" cy="91078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Veselý obličej 18"/>
          <p:cNvSpPr/>
          <p:nvPr/>
        </p:nvSpPr>
        <p:spPr>
          <a:xfrm>
            <a:off x="1763689" y="5517232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vysoký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3491881" y="5549214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výt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Veselý obličej 24"/>
          <p:cNvSpPr/>
          <p:nvPr/>
        </p:nvSpPr>
        <p:spPr>
          <a:xfrm>
            <a:off x="5292081" y="5517232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výskat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Veselý obličej 21"/>
          <p:cNvSpPr/>
          <p:nvPr/>
        </p:nvSpPr>
        <p:spPr>
          <a:xfrm>
            <a:off x="6876257" y="5517232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zvykat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Veselý obličej 26"/>
          <p:cNvSpPr/>
          <p:nvPr/>
        </p:nvSpPr>
        <p:spPr>
          <a:xfrm>
            <a:off x="3707905" y="3965038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výheň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Veselý obličej 25"/>
          <p:cNvSpPr/>
          <p:nvPr/>
        </p:nvSpPr>
        <p:spPr>
          <a:xfrm>
            <a:off x="5292080" y="3965038"/>
            <a:ext cx="1944215" cy="90412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vy-, </a:t>
            </a:r>
            <a:r>
              <a:rPr lang="cs-CZ" sz="3200" dirty="0" err="1" smtClean="0">
                <a:solidFill>
                  <a:prstClr val="black"/>
                </a:solidFill>
              </a:rPr>
              <a:t>vý</a:t>
            </a:r>
            <a:r>
              <a:rPr lang="cs-CZ" sz="3200" dirty="0" smtClean="0">
                <a:solidFill>
                  <a:prstClr val="black"/>
                </a:solidFill>
              </a:rPr>
              <a:t>-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15916" y="908720"/>
            <a:ext cx="21071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(klikni na </a:t>
            </a:r>
            <a:r>
              <a:rPr lang="cs-CZ" sz="2000" dirty="0" err="1" smtClean="0">
                <a:solidFill>
                  <a:prstClr val="black"/>
                </a:solidFill>
              </a:rPr>
              <a:t>smajlíka</a:t>
            </a:r>
            <a:r>
              <a:rPr lang="cs-CZ" sz="2000" dirty="0" smtClean="0">
                <a:solidFill>
                  <a:prstClr val="black"/>
                </a:solidFill>
              </a:rPr>
              <a:t>)</a:t>
            </a:r>
            <a:endParaRPr lang="cs-CZ" sz="2000" dirty="0">
              <a:solidFill>
                <a:prstClr val="black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2235966" y="1412776"/>
            <a:ext cx="6127134" cy="2160240"/>
            <a:chOff x="2235966" y="1412776"/>
            <a:chExt cx="6127134" cy="2160240"/>
          </a:xfrm>
        </p:grpSpPr>
        <p:pic>
          <p:nvPicPr>
            <p:cNvPr id="5122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057" t="9108" b="4747"/>
            <a:stretch/>
          </p:blipFill>
          <p:spPr bwMode="auto">
            <a:xfrm>
              <a:off x="2235966" y="1619333"/>
              <a:ext cx="1930374" cy="1953683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7" name="Obláček 46"/>
            <p:cNvSpPr/>
            <p:nvPr/>
          </p:nvSpPr>
          <p:spPr>
            <a:xfrm>
              <a:off x="4427984" y="1412776"/>
              <a:ext cx="3935116" cy="1264163"/>
            </a:xfrm>
            <a:prstGeom prst="cloudCallout">
              <a:avLst>
                <a:gd name="adj1" fmla="val -59561"/>
                <a:gd name="adj2" fmla="val -21364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Ti </a:t>
              </a:r>
              <a:r>
                <a:rPr lang="cs-CZ" sz="3200" dirty="0" err="1" smtClean="0">
                  <a:solidFill>
                    <a:prstClr val="black"/>
                  </a:solidFill>
                </a:rPr>
                <a:t>smajlíci</a:t>
              </a:r>
              <a:r>
                <a:rPr lang="cs-CZ" sz="3200" dirty="0" smtClean="0">
                  <a:solidFill>
                    <a:prstClr val="black"/>
                  </a:solidFill>
                </a:rPr>
                <a:t> jsou divní???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55849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2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2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500"/>
                            </p:stCondLst>
                            <p:childTnLst>
                              <p:par>
                                <p:cTn id="159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2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0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500"/>
                            </p:stCondLst>
                            <p:childTnLst>
                              <p:par>
                                <p:cTn id="177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2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2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500"/>
                            </p:stCondLst>
                            <p:childTnLst>
                              <p:par>
                                <p:cTn id="19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2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2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6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0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500"/>
                            </p:stCondLst>
                            <p:childTnLst>
                              <p:par>
                                <p:cTn id="213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2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2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4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3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200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8" dur="50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0" fill="hold">
                            <p:stCondLst>
                              <p:cond delay="500"/>
                            </p:stCondLst>
                            <p:childTnLst>
                              <p:par>
                                <p:cTn id="231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2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2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7" grpId="0" animBg="1"/>
      <p:bldP spid="16" grpId="0" animBg="1"/>
      <p:bldP spid="10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8" grpId="0" animBg="1"/>
      <p:bldP spid="23" grpId="0" animBg="1"/>
      <p:bldP spid="21" grpId="0" animBg="1"/>
      <p:bldP spid="24" grpId="0" animBg="1"/>
      <p:bldP spid="28" grpId="0" animBg="1"/>
      <p:bldP spid="29" grpId="0" animBg="1"/>
      <p:bldP spid="15" grpId="0" animBg="1"/>
      <p:bldP spid="19" grpId="0" animBg="1"/>
      <p:bldP spid="20" grpId="0" animBg="1"/>
      <p:bldP spid="25" grpId="0" animBg="1"/>
      <p:bldP spid="22" grpId="0" animBg="1"/>
      <p:bldP spid="27" grpId="0" animBg="1"/>
      <p:bldP spid="2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Skupina 67"/>
          <p:cNvGrpSpPr/>
          <p:nvPr/>
        </p:nvGrpSpPr>
        <p:grpSpPr>
          <a:xfrm rot="20746999">
            <a:off x="6830644" y="2714948"/>
            <a:ext cx="2180188" cy="407572"/>
            <a:chOff x="2706713" y="836712"/>
            <a:chExt cx="3070962" cy="407572"/>
          </a:xfrm>
        </p:grpSpPr>
        <p:sp>
          <p:nvSpPr>
            <p:cNvPr id="69" name="Rovnoramenný trojúhelník 6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zvykat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71" name="Přímá spojnice 7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 rot="1063542">
            <a:off x="6084567" y="2131899"/>
            <a:ext cx="2180188" cy="407572"/>
            <a:chOff x="2706713" y="836712"/>
            <a:chExt cx="3070962" cy="407572"/>
          </a:xfrm>
        </p:grpSpPr>
        <p:sp>
          <p:nvSpPr>
            <p:cNvPr id="65" name="Rovnoramenný trojúhelník 6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vy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67" name="Přímá spojnice 6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6" name="Skupina 55"/>
          <p:cNvGrpSpPr/>
          <p:nvPr/>
        </p:nvGrpSpPr>
        <p:grpSpPr>
          <a:xfrm>
            <a:off x="5067055" y="2661388"/>
            <a:ext cx="2180188" cy="407572"/>
            <a:chOff x="2706713" y="836712"/>
            <a:chExt cx="3070962" cy="407572"/>
          </a:xfrm>
        </p:grpSpPr>
        <p:sp>
          <p:nvSpPr>
            <p:cNvPr id="57" name="Rovnoramenný trojúhelník 5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vydra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59" name="Přímá spojnice 5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Skupina 39"/>
          <p:cNvGrpSpPr/>
          <p:nvPr/>
        </p:nvGrpSpPr>
        <p:grpSpPr>
          <a:xfrm rot="21058700">
            <a:off x="4402007" y="2202260"/>
            <a:ext cx="2180188" cy="407572"/>
            <a:chOff x="2706713" y="836712"/>
            <a:chExt cx="3070962" cy="407572"/>
          </a:xfrm>
        </p:grpSpPr>
        <p:sp>
          <p:nvSpPr>
            <p:cNvPr id="41" name="Rovnoramenný trojúhelník 4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výheň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43" name="Přímá spojnice 4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Krychle 10"/>
          <p:cNvSpPr/>
          <p:nvPr/>
        </p:nvSpPr>
        <p:spPr>
          <a:xfrm>
            <a:off x="627638" y="5318193"/>
            <a:ext cx="7888725" cy="1216152"/>
          </a:xfrm>
          <a:prstGeom prst="cube">
            <a:avLst>
              <a:gd name="adj" fmla="val 11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 rot="16200000">
            <a:off x="-16587" y="4135288"/>
            <a:ext cx="2180188" cy="407572"/>
            <a:chOff x="2706713" y="836712"/>
            <a:chExt cx="3070962" cy="407572"/>
          </a:xfrm>
        </p:grpSpPr>
        <p:sp>
          <p:nvSpPr>
            <p:cNvPr id="4" name="Rovnoramenný trojúhelník 3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vy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 rot="1363847">
            <a:off x="3396493" y="1674147"/>
            <a:ext cx="2180188" cy="407572"/>
            <a:chOff x="2706713" y="836712"/>
            <a:chExt cx="3070962" cy="407572"/>
          </a:xfrm>
        </p:grpSpPr>
        <p:sp>
          <p:nvSpPr>
            <p:cNvPr id="29" name="Rovnoramenný trojúhelník 2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vysoký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31" name="Přímá spojnice 3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 rot="1036279">
            <a:off x="2695496" y="2526951"/>
            <a:ext cx="2180188" cy="407572"/>
            <a:chOff x="2706713" y="836712"/>
            <a:chExt cx="3070962" cy="407572"/>
          </a:xfrm>
        </p:grpSpPr>
        <p:sp>
          <p:nvSpPr>
            <p:cNvPr id="33" name="Rovnoramenný trojúhelník 3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vy-, </a:t>
              </a:r>
              <a:r>
                <a:rPr lang="cs-CZ" sz="3200" dirty="0" err="1" smtClean="0">
                  <a:solidFill>
                    <a:prstClr val="black"/>
                  </a:solidFill>
                </a:rPr>
                <a:t>vý</a:t>
              </a:r>
              <a:r>
                <a:rPr lang="cs-CZ" sz="3200" dirty="0" smtClean="0">
                  <a:solidFill>
                    <a:prstClr val="black"/>
                  </a:solidFill>
                </a:rPr>
                <a:t>-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35" name="Přímá spojnice 3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 rot="376323">
            <a:off x="2268610" y="1862596"/>
            <a:ext cx="2180189" cy="407572"/>
            <a:chOff x="2706712" y="836712"/>
            <a:chExt cx="3070963" cy="407572"/>
          </a:xfrm>
        </p:grpSpPr>
        <p:sp>
          <p:nvSpPr>
            <p:cNvPr id="37" name="Rovnoramenný trojúhelník 3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706712" y="836712"/>
              <a:ext cx="2522405" cy="407572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výr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39" name="Přímá spojnice 3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Skupina 43"/>
          <p:cNvGrpSpPr/>
          <p:nvPr/>
        </p:nvGrpSpPr>
        <p:grpSpPr>
          <a:xfrm rot="20892152">
            <a:off x="1428069" y="1262304"/>
            <a:ext cx="2180188" cy="407572"/>
            <a:chOff x="2706713" y="836712"/>
            <a:chExt cx="3070962" cy="407572"/>
          </a:xfrm>
        </p:grpSpPr>
        <p:sp>
          <p:nvSpPr>
            <p:cNvPr id="45" name="Rovnoramenný trojúhelník 4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   povyk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47" name="Přímá spojnice 4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0" name="Skupina 59"/>
          <p:cNvGrpSpPr/>
          <p:nvPr/>
        </p:nvGrpSpPr>
        <p:grpSpPr>
          <a:xfrm rot="178869">
            <a:off x="6487267" y="1460193"/>
            <a:ext cx="2180188" cy="407572"/>
            <a:chOff x="2706713" y="836712"/>
            <a:chExt cx="3070962" cy="407572"/>
          </a:xfrm>
        </p:grpSpPr>
        <p:sp>
          <p:nvSpPr>
            <p:cNvPr id="61" name="Rovnoramenný trojúhelník 6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výt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63" name="Přímá spojnice 6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 rot="21309884">
            <a:off x="4517998" y="1179901"/>
            <a:ext cx="2180188" cy="407572"/>
            <a:chOff x="2706713" y="836712"/>
            <a:chExt cx="3070962" cy="407572"/>
          </a:xfrm>
        </p:grpSpPr>
        <p:sp>
          <p:nvSpPr>
            <p:cNvPr id="49" name="Rovnoramenný trojúhelník 4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E72C07"/>
            </a:solidFill>
            <a:ln>
              <a:solidFill>
                <a:srgbClr val="E72C0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vyžle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51" name="Přímá spojnice 5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E72C0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 rot="16200000">
            <a:off x="614562" y="4135288"/>
            <a:ext cx="2180188" cy="407572"/>
            <a:chOff x="2706713" y="836712"/>
            <a:chExt cx="3070962" cy="407572"/>
          </a:xfrm>
        </p:grpSpPr>
        <p:sp>
          <p:nvSpPr>
            <p:cNvPr id="73" name="Rovnoramenný trojúhelník 7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vysoký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75" name="Přímá spojnice 7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 rot="16200000">
            <a:off x="1245711" y="4135288"/>
            <a:ext cx="2180188" cy="407572"/>
            <a:chOff x="2706713" y="836712"/>
            <a:chExt cx="3070962" cy="407572"/>
          </a:xfrm>
        </p:grpSpPr>
        <p:sp>
          <p:nvSpPr>
            <p:cNvPr id="77" name="Rovnoramenný trojúhelník 7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výt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79" name="Přímá spojnice 7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0" name="Skupina 79"/>
          <p:cNvGrpSpPr/>
          <p:nvPr/>
        </p:nvGrpSpPr>
        <p:grpSpPr>
          <a:xfrm rot="16200000">
            <a:off x="1876860" y="4135288"/>
            <a:ext cx="2180188" cy="407572"/>
            <a:chOff x="2706713" y="836712"/>
            <a:chExt cx="3070962" cy="407572"/>
          </a:xfrm>
        </p:grpSpPr>
        <p:sp>
          <p:nvSpPr>
            <p:cNvPr id="81" name="Rovnoramenný trojúhelník 8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výskat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83" name="Přímá spojnice 8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 rot="16200000">
            <a:off x="2508009" y="4135288"/>
            <a:ext cx="2180188" cy="407572"/>
            <a:chOff x="2706713" y="836712"/>
            <a:chExt cx="3070962" cy="407572"/>
          </a:xfrm>
        </p:grpSpPr>
        <p:sp>
          <p:nvSpPr>
            <p:cNvPr id="85" name="Rovnoramenný trojúhelník 8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zvykat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87" name="Přímá spojnice 8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8" name="Skupina 87"/>
          <p:cNvGrpSpPr/>
          <p:nvPr/>
        </p:nvGrpSpPr>
        <p:grpSpPr>
          <a:xfrm rot="16200000">
            <a:off x="3139158" y="4135288"/>
            <a:ext cx="2180188" cy="407572"/>
            <a:chOff x="2706713" y="836712"/>
            <a:chExt cx="3070962" cy="407572"/>
          </a:xfrm>
        </p:grpSpPr>
        <p:sp>
          <p:nvSpPr>
            <p:cNvPr id="89" name="Rovnoramenný trojúhelník 8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žvýkat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91" name="Přímá spojnice 9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2" name="Skupina 91"/>
          <p:cNvGrpSpPr/>
          <p:nvPr/>
        </p:nvGrpSpPr>
        <p:grpSpPr>
          <a:xfrm rot="16200000">
            <a:off x="3770307" y="4135288"/>
            <a:ext cx="2180188" cy="407572"/>
            <a:chOff x="2706713" y="836712"/>
            <a:chExt cx="3070962" cy="407572"/>
          </a:xfrm>
        </p:grpSpPr>
        <p:sp>
          <p:nvSpPr>
            <p:cNvPr id="93" name="Rovnoramenný trojúhelník 9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vydra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95" name="Přímá spojnice 9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 rot="16200000">
            <a:off x="4401456" y="4135288"/>
            <a:ext cx="2180188" cy="407572"/>
            <a:chOff x="2706713" y="836712"/>
            <a:chExt cx="3070962" cy="407572"/>
          </a:xfrm>
        </p:grpSpPr>
        <p:sp>
          <p:nvSpPr>
            <p:cNvPr id="97" name="Rovnoramenný trojúhelník 9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výr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99" name="Přímá spojnice 9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Skupina 99"/>
          <p:cNvGrpSpPr/>
          <p:nvPr/>
        </p:nvGrpSpPr>
        <p:grpSpPr>
          <a:xfrm rot="16200000">
            <a:off x="5032605" y="4135288"/>
            <a:ext cx="2180188" cy="407572"/>
            <a:chOff x="2706713" y="836712"/>
            <a:chExt cx="3070962" cy="407572"/>
          </a:xfrm>
        </p:grpSpPr>
        <p:sp>
          <p:nvSpPr>
            <p:cNvPr id="101" name="Rovnoramenný trojúhelník 10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E72C07"/>
            </a:solidFill>
            <a:ln>
              <a:solidFill>
                <a:srgbClr val="E72C0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vyžle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103" name="Přímá spojnice 10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" name="Skupina 103"/>
          <p:cNvGrpSpPr/>
          <p:nvPr/>
        </p:nvGrpSpPr>
        <p:grpSpPr>
          <a:xfrm rot="16200000">
            <a:off x="5663754" y="4135288"/>
            <a:ext cx="2180188" cy="407572"/>
            <a:chOff x="2706713" y="836712"/>
            <a:chExt cx="3070962" cy="407572"/>
          </a:xfrm>
        </p:grpSpPr>
        <p:sp>
          <p:nvSpPr>
            <p:cNvPr id="105" name="Rovnoramenný trojúhelník 10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6" name="Obdélník 10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povyk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107" name="Přímá spojnice 10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/>
          <p:cNvGrpSpPr/>
          <p:nvPr/>
        </p:nvGrpSpPr>
        <p:grpSpPr>
          <a:xfrm rot="16200000">
            <a:off x="6294903" y="4135289"/>
            <a:ext cx="2180188" cy="407572"/>
            <a:chOff x="2706713" y="836712"/>
            <a:chExt cx="3070962" cy="407572"/>
          </a:xfrm>
        </p:grpSpPr>
        <p:sp>
          <p:nvSpPr>
            <p:cNvPr id="109" name="Rovnoramenný trojúhelník 10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" name="Obdélník 10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výheň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111" name="Přímá spojnice 11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" name="Skupina 111"/>
          <p:cNvGrpSpPr/>
          <p:nvPr/>
        </p:nvGrpSpPr>
        <p:grpSpPr>
          <a:xfrm rot="16200000">
            <a:off x="6926052" y="4135288"/>
            <a:ext cx="2180188" cy="407572"/>
            <a:chOff x="2706713" y="836712"/>
            <a:chExt cx="3070962" cy="407572"/>
          </a:xfrm>
        </p:grpSpPr>
        <p:sp>
          <p:nvSpPr>
            <p:cNvPr id="113" name="Rovnoramenný trojúhelník 11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vy-, </a:t>
              </a:r>
              <a:r>
                <a:rPr lang="cs-CZ" sz="3200" dirty="0" err="1" smtClean="0">
                  <a:solidFill>
                    <a:prstClr val="black"/>
                  </a:solidFill>
                </a:rPr>
                <a:t>vý</a:t>
              </a:r>
              <a:r>
                <a:rPr lang="cs-CZ" sz="3200" dirty="0" smtClean="0">
                  <a:solidFill>
                    <a:prstClr val="black"/>
                  </a:solidFill>
                </a:rPr>
                <a:t>-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115" name="Přímá spojnice 11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494419" y="2501220"/>
            <a:ext cx="2180188" cy="407572"/>
            <a:chOff x="2706713" y="836712"/>
            <a:chExt cx="3070962" cy="407572"/>
          </a:xfrm>
        </p:grpSpPr>
        <p:sp>
          <p:nvSpPr>
            <p:cNvPr id="25" name="Rovnoramenný trojúhelník 2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žvýkat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27" name="Přímá spojnice 2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2" name="Skupina 51"/>
          <p:cNvGrpSpPr/>
          <p:nvPr/>
        </p:nvGrpSpPr>
        <p:grpSpPr>
          <a:xfrm rot="1137274">
            <a:off x="494517" y="1958315"/>
            <a:ext cx="2180188" cy="407572"/>
            <a:chOff x="2706713" y="836712"/>
            <a:chExt cx="3070962" cy="407572"/>
          </a:xfrm>
        </p:grpSpPr>
        <p:sp>
          <p:nvSpPr>
            <p:cNvPr id="53" name="Rovnoramenný trojúhelník 5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prstClr val="black"/>
                  </a:solidFill>
                </a:rPr>
                <a:t>výskat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55" name="Přímá spojnice 5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ovéPole 5"/>
          <p:cNvSpPr txBox="1"/>
          <p:nvPr/>
        </p:nvSpPr>
        <p:spPr>
          <a:xfrm>
            <a:off x="1561977" y="143635"/>
            <a:ext cx="6020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Poskládej pastelky do krabičky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116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910781" cy="91078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689" y="323655"/>
            <a:ext cx="910781" cy="91078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2321269" y="904850"/>
            <a:ext cx="5311071" cy="2535120"/>
            <a:chOff x="2321269" y="904850"/>
            <a:chExt cx="5311071" cy="2535120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8154" l="8615" r="100000">
                          <a14:foregroundMark x1="36000" y1="89231" x2="56000" y2="92000"/>
                          <a14:foregroundMark x1="44615" y1="92923" x2="49538" y2="94154"/>
                          <a14:foregroundMark x1="34462" y1="88615" x2="45846" y2="85231"/>
                          <a14:foregroundMark x1="40615" y1="94769" x2="50769" y2="95692"/>
                          <a14:foregroundMark x1="56000" y1="92923" x2="53231" y2="96923"/>
                          <a14:foregroundMark x1="53231" y1="91385" x2="56923" y2="85231"/>
                          <a14:foregroundMark x1="50769" y1="64615" x2="64615" y2="62462"/>
                          <a14:foregroundMark x1="50154" y1="53538" x2="56615" y2="40923"/>
                          <a14:foregroundMark x1="46769" y1="51385" x2="54462" y2="38462"/>
                          <a14:foregroundMark x1="68615" y1="51385" x2="74462" y2="52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155" r="5084"/>
            <a:stretch/>
          </p:blipFill>
          <p:spPr bwMode="auto">
            <a:xfrm rot="20991197">
              <a:off x="2321269" y="904850"/>
              <a:ext cx="2224844" cy="2535120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8" name="Obláček 117"/>
            <p:cNvSpPr/>
            <p:nvPr/>
          </p:nvSpPr>
          <p:spPr>
            <a:xfrm>
              <a:off x="4898708" y="953725"/>
              <a:ext cx="2733632" cy="1353059"/>
            </a:xfrm>
            <a:prstGeom prst="cloudCallout">
              <a:avLst>
                <a:gd name="adj1" fmla="val -64463"/>
                <a:gd name="adj2" fmla="val 16467"/>
              </a:avLst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A můžeme si malovat.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503086" y="683695"/>
            <a:ext cx="21378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(klikni na pastelku)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630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2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3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5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6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75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8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8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9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11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1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12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000"/>
                            </p:stCondLst>
                            <p:childTnLst>
                              <p:par>
                                <p:cTn id="127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135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1000"/>
                            </p:stCondLst>
                            <p:childTnLst>
                              <p:par>
                                <p:cTn id="13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14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1000"/>
                            </p:stCondLst>
                            <p:childTnLst>
                              <p:par>
                                <p:cTn id="15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15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1000"/>
                            </p:stCondLst>
                            <p:childTnLst>
                              <p:par>
                                <p:cTn id="16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Veselý obličej 17"/>
          <p:cNvSpPr/>
          <p:nvPr/>
        </p:nvSpPr>
        <p:spPr>
          <a:xfrm>
            <a:off x="1061610" y="4725144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3" name="Veselý obličej 22"/>
          <p:cNvSpPr/>
          <p:nvPr/>
        </p:nvSpPr>
        <p:spPr>
          <a:xfrm>
            <a:off x="2771800" y="4725144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1" name="Veselý obličej 20"/>
          <p:cNvSpPr/>
          <p:nvPr/>
        </p:nvSpPr>
        <p:spPr>
          <a:xfrm>
            <a:off x="4436985" y="4734145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4" name="Veselý obličej 23"/>
          <p:cNvSpPr/>
          <p:nvPr/>
        </p:nvSpPr>
        <p:spPr>
          <a:xfrm>
            <a:off x="6156176" y="4725144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8" name="Veselý obličej 27"/>
          <p:cNvSpPr/>
          <p:nvPr/>
        </p:nvSpPr>
        <p:spPr>
          <a:xfrm>
            <a:off x="1952710" y="3920033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9" name="Veselý obličej 28"/>
          <p:cNvSpPr/>
          <p:nvPr/>
        </p:nvSpPr>
        <p:spPr>
          <a:xfrm>
            <a:off x="332530" y="5549214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2640601" y="171109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375388" y="476672"/>
            <a:ext cx="65280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smtClean="0">
                <a:solidFill>
                  <a:schemeClr val="bg1"/>
                </a:solidFill>
              </a:rPr>
              <a:t>Postav pyramidu </a:t>
            </a:r>
            <a:r>
              <a:rPr lang="cs-CZ" sz="4800" dirty="0" err="1" smtClean="0">
                <a:solidFill>
                  <a:schemeClr val="bg1"/>
                </a:solidFill>
              </a:rPr>
              <a:t>smajlíků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1997715" y="5540213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3662900" y="5549214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5" name="Veselý obličej 24"/>
          <p:cNvSpPr/>
          <p:nvPr/>
        </p:nvSpPr>
        <p:spPr>
          <a:xfrm>
            <a:off x="5292081" y="5540213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2" name="Veselý obličej 21"/>
          <p:cNvSpPr/>
          <p:nvPr/>
        </p:nvSpPr>
        <p:spPr>
          <a:xfrm>
            <a:off x="6948265" y="5540213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7" name="Veselý obličej 26"/>
          <p:cNvSpPr/>
          <p:nvPr/>
        </p:nvSpPr>
        <p:spPr>
          <a:xfrm>
            <a:off x="3626895" y="3924055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6" name="Veselý obličej 25"/>
          <p:cNvSpPr/>
          <p:nvPr/>
        </p:nvSpPr>
        <p:spPr>
          <a:xfrm>
            <a:off x="5292080" y="3924055"/>
            <a:ext cx="1944215" cy="904122"/>
          </a:xfrm>
          <a:prstGeom prst="smileyFace">
            <a:avLst>
              <a:gd name="adj" fmla="val 4653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1153" y="23364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18135" y="8933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 rot="1261232">
            <a:off x="1513326" y="2529420"/>
            <a:ext cx="6988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výt</a:t>
            </a:r>
          </a:p>
        </p:txBody>
      </p:sp>
      <p:sp>
        <p:nvSpPr>
          <p:cNvPr id="31" name="Obdélník 30"/>
          <p:cNvSpPr/>
          <p:nvPr/>
        </p:nvSpPr>
        <p:spPr>
          <a:xfrm rot="20358083">
            <a:off x="1627849" y="3205144"/>
            <a:ext cx="7016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výr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1919081" y="2033844"/>
            <a:ext cx="12257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výskat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 rot="20029321">
            <a:off x="3918135" y="2912758"/>
            <a:ext cx="12275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žvýkat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2531941" y="2912757"/>
            <a:ext cx="11759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povyk</a:t>
            </a:r>
          </a:p>
        </p:txBody>
      </p:sp>
      <p:sp>
        <p:nvSpPr>
          <p:cNvPr id="36" name="Obdélník 35"/>
          <p:cNvSpPr/>
          <p:nvPr/>
        </p:nvSpPr>
        <p:spPr>
          <a:xfrm rot="19327709">
            <a:off x="2967048" y="2033843"/>
            <a:ext cx="13789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vy-, </a:t>
            </a:r>
            <a:r>
              <a:rPr lang="cs-CZ" sz="3200" dirty="0" smtClean="0">
                <a:solidFill>
                  <a:prstClr val="black"/>
                </a:solidFill>
              </a:rPr>
              <a:t>vy-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772361" y="2371527"/>
            <a:ext cx="10156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vyžle</a:t>
            </a:r>
          </a:p>
        </p:txBody>
      </p:sp>
      <p:sp>
        <p:nvSpPr>
          <p:cNvPr id="39" name="Obdélník 38"/>
          <p:cNvSpPr/>
          <p:nvPr/>
        </p:nvSpPr>
        <p:spPr>
          <a:xfrm rot="1168110">
            <a:off x="4476330" y="1858153"/>
            <a:ext cx="11020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vydra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6956796" y="3121950"/>
            <a:ext cx="5589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vy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5682761" y="2079140"/>
            <a:ext cx="11953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výheň</a:t>
            </a:r>
          </a:p>
        </p:txBody>
      </p:sp>
      <p:sp>
        <p:nvSpPr>
          <p:cNvPr id="45" name="Obdélník 44"/>
          <p:cNvSpPr/>
          <p:nvPr/>
        </p:nvSpPr>
        <p:spPr>
          <a:xfrm rot="1297749">
            <a:off x="5436096" y="2829563"/>
            <a:ext cx="13038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vysoký</a:t>
            </a:r>
          </a:p>
        </p:txBody>
      </p:sp>
      <p:sp>
        <p:nvSpPr>
          <p:cNvPr id="49" name="Obdélník 48"/>
          <p:cNvSpPr/>
          <p:nvPr/>
        </p:nvSpPr>
        <p:spPr>
          <a:xfrm rot="20472128">
            <a:off x="6425798" y="2424251"/>
            <a:ext cx="12275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zvykat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3392350" y="1178750"/>
            <a:ext cx="23593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můžeš je vybarvit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32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Skupina 67"/>
          <p:cNvGrpSpPr/>
          <p:nvPr/>
        </p:nvGrpSpPr>
        <p:grpSpPr>
          <a:xfrm rot="20543616">
            <a:off x="6779857" y="2515597"/>
            <a:ext cx="2180188" cy="407572"/>
            <a:chOff x="2706713" y="836712"/>
            <a:chExt cx="3070962" cy="407572"/>
          </a:xfrm>
          <a:noFill/>
        </p:grpSpPr>
        <p:sp>
          <p:nvSpPr>
            <p:cNvPr id="69" name="Rovnoramenný trojúhelník 6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zvykat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71" name="Přímá spojnice 7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 rot="737610">
            <a:off x="6053259" y="1983792"/>
            <a:ext cx="2180188" cy="407572"/>
            <a:chOff x="2706713" y="836712"/>
            <a:chExt cx="3070962" cy="407572"/>
          </a:xfrm>
          <a:noFill/>
        </p:grpSpPr>
        <p:sp>
          <p:nvSpPr>
            <p:cNvPr id="65" name="Rovnoramenný trojúhelník 6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vy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67" name="Přímá spojnice 6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6" name="Skupina 55"/>
          <p:cNvGrpSpPr/>
          <p:nvPr/>
        </p:nvGrpSpPr>
        <p:grpSpPr>
          <a:xfrm>
            <a:off x="4872335" y="2700005"/>
            <a:ext cx="2180188" cy="407572"/>
            <a:chOff x="2706713" y="836712"/>
            <a:chExt cx="3070962" cy="407572"/>
          </a:xfrm>
          <a:noFill/>
        </p:grpSpPr>
        <p:sp>
          <p:nvSpPr>
            <p:cNvPr id="57" name="Rovnoramenný trojúhelník 5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vydra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59" name="Přímá spojnice 5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Skupina 39"/>
          <p:cNvGrpSpPr/>
          <p:nvPr/>
        </p:nvGrpSpPr>
        <p:grpSpPr>
          <a:xfrm rot="21058700">
            <a:off x="4323971" y="2213524"/>
            <a:ext cx="2180188" cy="407572"/>
            <a:chOff x="2706713" y="836712"/>
            <a:chExt cx="3070962" cy="407572"/>
          </a:xfrm>
          <a:noFill/>
        </p:grpSpPr>
        <p:sp>
          <p:nvSpPr>
            <p:cNvPr id="41" name="Rovnoramenný trojúhelník 4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výheň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43" name="Přímá spojnice 4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Krychle 10"/>
          <p:cNvSpPr/>
          <p:nvPr/>
        </p:nvSpPr>
        <p:spPr>
          <a:xfrm>
            <a:off x="627638" y="5318193"/>
            <a:ext cx="7888725" cy="1216152"/>
          </a:xfrm>
          <a:prstGeom prst="cube">
            <a:avLst>
              <a:gd name="adj" fmla="val 11924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 rot="16200000">
            <a:off x="-16587" y="4160344"/>
            <a:ext cx="2180188" cy="407572"/>
            <a:chOff x="2706713" y="836712"/>
            <a:chExt cx="3070962" cy="407572"/>
          </a:xfrm>
          <a:noFill/>
        </p:grpSpPr>
        <p:sp>
          <p:nvSpPr>
            <p:cNvPr id="4" name="Rovnoramenný trojúhelník 3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 rot="1363847">
            <a:off x="3396493" y="1674147"/>
            <a:ext cx="2180188" cy="407572"/>
            <a:chOff x="2706713" y="836712"/>
            <a:chExt cx="3070962" cy="407572"/>
          </a:xfrm>
          <a:noFill/>
        </p:grpSpPr>
        <p:sp>
          <p:nvSpPr>
            <p:cNvPr id="29" name="Rovnoramenný trojúhelník 2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vysoký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31" name="Přímá spojnice 3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 rot="1036279">
            <a:off x="2757677" y="2539333"/>
            <a:ext cx="2180188" cy="407572"/>
            <a:chOff x="2706713" y="836712"/>
            <a:chExt cx="3070962" cy="407572"/>
          </a:xfrm>
          <a:noFill/>
        </p:grpSpPr>
        <p:sp>
          <p:nvSpPr>
            <p:cNvPr id="33" name="Rovnoramenný trojúhelník 3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vy-, </a:t>
              </a:r>
              <a:r>
                <a:rPr lang="cs-CZ" sz="3200" dirty="0" err="1" smtClean="0">
                  <a:solidFill>
                    <a:schemeClr val="bg1"/>
                  </a:solidFill>
                </a:rPr>
                <a:t>vý</a:t>
              </a:r>
              <a:r>
                <a:rPr lang="cs-CZ" sz="3200" dirty="0" smtClean="0">
                  <a:solidFill>
                    <a:schemeClr val="bg1"/>
                  </a:solidFill>
                </a:rPr>
                <a:t>-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35" name="Přímá spojnice 3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 rot="376323">
            <a:off x="2268610" y="1862596"/>
            <a:ext cx="2180189" cy="407572"/>
            <a:chOff x="2706712" y="836712"/>
            <a:chExt cx="3070963" cy="407572"/>
          </a:xfrm>
          <a:noFill/>
        </p:grpSpPr>
        <p:sp>
          <p:nvSpPr>
            <p:cNvPr id="37" name="Rovnoramenný trojúhelník 3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706712" y="836712"/>
              <a:ext cx="2522405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výr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39" name="Přímá spojnice 3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Skupina 43"/>
          <p:cNvGrpSpPr/>
          <p:nvPr/>
        </p:nvGrpSpPr>
        <p:grpSpPr>
          <a:xfrm rot="20892152">
            <a:off x="1336316" y="1352313"/>
            <a:ext cx="2180188" cy="407572"/>
            <a:chOff x="2706713" y="836712"/>
            <a:chExt cx="3070962" cy="407572"/>
          </a:xfrm>
          <a:noFill/>
        </p:grpSpPr>
        <p:sp>
          <p:nvSpPr>
            <p:cNvPr id="45" name="Rovnoramenný trojúhelník 4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   povyk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47" name="Přímá spojnice 4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0" name="Skupina 59"/>
          <p:cNvGrpSpPr/>
          <p:nvPr/>
        </p:nvGrpSpPr>
        <p:grpSpPr>
          <a:xfrm rot="178869">
            <a:off x="6588780" y="1599997"/>
            <a:ext cx="2180188" cy="407572"/>
            <a:chOff x="2706713" y="836712"/>
            <a:chExt cx="3070962" cy="407572"/>
          </a:xfrm>
          <a:noFill/>
        </p:grpSpPr>
        <p:sp>
          <p:nvSpPr>
            <p:cNvPr id="61" name="Rovnoramenný trojúhelník 6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výt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63" name="Přímá spojnice 6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 rot="21309884">
            <a:off x="4738956" y="1279939"/>
            <a:ext cx="2180188" cy="407572"/>
            <a:chOff x="2706713" y="836712"/>
            <a:chExt cx="3070962" cy="407572"/>
          </a:xfrm>
          <a:noFill/>
        </p:grpSpPr>
        <p:sp>
          <p:nvSpPr>
            <p:cNvPr id="49" name="Rovnoramenný trojúhelník 4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vyžle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51" name="Přímá spojnice 5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 rot="16200000">
            <a:off x="614562" y="4160344"/>
            <a:ext cx="2180188" cy="407572"/>
            <a:chOff x="2706713" y="836712"/>
            <a:chExt cx="3070962" cy="407572"/>
          </a:xfrm>
          <a:noFill/>
        </p:grpSpPr>
        <p:sp>
          <p:nvSpPr>
            <p:cNvPr id="73" name="Rovnoramenný trojúhelník 7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75" name="Přímá spojnice 7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 rot="16200000">
            <a:off x="1245711" y="4160344"/>
            <a:ext cx="2180188" cy="407572"/>
            <a:chOff x="2706713" y="836712"/>
            <a:chExt cx="3070962" cy="407572"/>
          </a:xfrm>
          <a:noFill/>
        </p:grpSpPr>
        <p:sp>
          <p:nvSpPr>
            <p:cNvPr id="77" name="Rovnoramenný trojúhelník 7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79" name="Přímá spojnice 7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0" name="Skupina 79"/>
          <p:cNvGrpSpPr/>
          <p:nvPr/>
        </p:nvGrpSpPr>
        <p:grpSpPr>
          <a:xfrm rot="16200000">
            <a:off x="1876860" y="4160344"/>
            <a:ext cx="2180188" cy="407572"/>
            <a:chOff x="2706713" y="836712"/>
            <a:chExt cx="3070962" cy="407572"/>
          </a:xfrm>
          <a:noFill/>
        </p:grpSpPr>
        <p:sp>
          <p:nvSpPr>
            <p:cNvPr id="81" name="Rovnoramenný trojúhelník 8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83" name="Přímá spojnice 8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 rot="16200000">
            <a:off x="2508009" y="4160344"/>
            <a:ext cx="2180188" cy="407572"/>
            <a:chOff x="2706713" y="836712"/>
            <a:chExt cx="3070962" cy="407572"/>
          </a:xfrm>
          <a:noFill/>
        </p:grpSpPr>
        <p:sp>
          <p:nvSpPr>
            <p:cNvPr id="85" name="Rovnoramenný trojúhelník 8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87" name="Přímá spojnice 8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8" name="Skupina 87"/>
          <p:cNvGrpSpPr/>
          <p:nvPr/>
        </p:nvGrpSpPr>
        <p:grpSpPr>
          <a:xfrm rot="16200000">
            <a:off x="3139158" y="4160344"/>
            <a:ext cx="2180188" cy="407572"/>
            <a:chOff x="2706713" y="836712"/>
            <a:chExt cx="3070962" cy="407572"/>
          </a:xfrm>
          <a:noFill/>
        </p:grpSpPr>
        <p:sp>
          <p:nvSpPr>
            <p:cNvPr id="89" name="Rovnoramenný trojúhelník 8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91" name="Přímá spojnice 9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2" name="Skupina 91"/>
          <p:cNvGrpSpPr/>
          <p:nvPr/>
        </p:nvGrpSpPr>
        <p:grpSpPr>
          <a:xfrm rot="16200000">
            <a:off x="3770307" y="4160344"/>
            <a:ext cx="2180188" cy="407572"/>
            <a:chOff x="2706713" y="836712"/>
            <a:chExt cx="3070962" cy="407572"/>
          </a:xfrm>
          <a:noFill/>
        </p:grpSpPr>
        <p:sp>
          <p:nvSpPr>
            <p:cNvPr id="93" name="Rovnoramenný trojúhelník 9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95" name="Přímá spojnice 9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 rot="16200000">
            <a:off x="4401456" y="4160344"/>
            <a:ext cx="2180188" cy="407572"/>
            <a:chOff x="2706713" y="836712"/>
            <a:chExt cx="3070962" cy="407572"/>
          </a:xfrm>
          <a:noFill/>
        </p:grpSpPr>
        <p:sp>
          <p:nvSpPr>
            <p:cNvPr id="97" name="Rovnoramenný trojúhelník 9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99" name="Přímá spojnice 9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Skupina 99"/>
          <p:cNvGrpSpPr/>
          <p:nvPr/>
        </p:nvGrpSpPr>
        <p:grpSpPr>
          <a:xfrm rot="16200000">
            <a:off x="5032605" y="4160344"/>
            <a:ext cx="2180188" cy="407572"/>
            <a:chOff x="2706713" y="836712"/>
            <a:chExt cx="3070962" cy="407572"/>
          </a:xfrm>
          <a:noFill/>
        </p:grpSpPr>
        <p:sp>
          <p:nvSpPr>
            <p:cNvPr id="101" name="Rovnoramenný trojúhelník 10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103" name="Přímá spojnice 10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" name="Skupina 103"/>
          <p:cNvGrpSpPr/>
          <p:nvPr/>
        </p:nvGrpSpPr>
        <p:grpSpPr>
          <a:xfrm rot="16200000">
            <a:off x="5663754" y="4160344"/>
            <a:ext cx="2180188" cy="407572"/>
            <a:chOff x="2706713" y="836712"/>
            <a:chExt cx="3070962" cy="407572"/>
          </a:xfrm>
          <a:noFill/>
        </p:grpSpPr>
        <p:sp>
          <p:nvSpPr>
            <p:cNvPr id="105" name="Rovnoramenný trojúhelník 10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Obdélník 10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107" name="Přímá spojnice 10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/>
          <p:cNvGrpSpPr/>
          <p:nvPr/>
        </p:nvGrpSpPr>
        <p:grpSpPr>
          <a:xfrm rot="16200000">
            <a:off x="6294903" y="4160345"/>
            <a:ext cx="2180188" cy="407572"/>
            <a:chOff x="2706713" y="836712"/>
            <a:chExt cx="3070962" cy="407572"/>
          </a:xfrm>
          <a:noFill/>
        </p:grpSpPr>
        <p:sp>
          <p:nvSpPr>
            <p:cNvPr id="109" name="Rovnoramenný trojúhelník 10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bdélník 10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111" name="Přímá spojnice 11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" name="Skupina 111"/>
          <p:cNvGrpSpPr/>
          <p:nvPr/>
        </p:nvGrpSpPr>
        <p:grpSpPr>
          <a:xfrm rot="16200000">
            <a:off x="6926052" y="4160344"/>
            <a:ext cx="2180188" cy="407572"/>
            <a:chOff x="2706713" y="836712"/>
            <a:chExt cx="3070962" cy="407572"/>
          </a:xfrm>
          <a:noFill/>
        </p:grpSpPr>
        <p:sp>
          <p:nvSpPr>
            <p:cNvPr id="113" name="Rovnoramenný trojúhelník 11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115" name="Přímá spojnice 11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 rot="21111458">
            <a:off x="741020" y="2609947"/>
            <a:ext cx="2180188" cy="407572"/>
            <a:chOff x="2706713" y="836712"/>
            <a:chExt cx="3070962" cy="407572"/>
          </a:xfrm>
          <a:noFill/>
        </p:grpSpPr>
        <p:sp>
          <p:nvSpPr>
            <p:cNvPr id="25" name="Rovnoramenný trojúhelník 2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žvýkat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27" name="Přímá spojnice 2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2" name="Skupina 51"/>
          <p:cNvGrpSpPr/>
          <p:nvPr/>
        </p:nvGrpSpPr>
        <p:grpSpPr>
          <a:xfrm rot="596339">
            <a:off x="415085" y="2042366"/>
            <a:ext cx="2180188" cy="407572"/>
            <a:chOff x="2706713" y="836712"/>
            <a:chExt cx="3070962" cy="407572"/>
          </a:xfrm>
          <a:noFill/>
        </p:grpSpPr>
        <p:sp>
          <p:nvSpPr>
            <p:cNvPr id="53" name="Rovnoramenný trojúhelník 5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</a:rPr>
                <a:t>výskat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55" name="Přímá spojnice 5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ovéPole 5"/>
          <p:cNvSpPr txBox="1"/>
          <p:nvPr/>
        </p:nvSpPr>
        <p:spPr>
          <a:xfrm>
            <a:off x="1561977" y="278650"/>
            <a:ext cx="6020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Poskládej pastelky do krabičky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18135" y="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87037" y="733635"/>
            <a:ext cx="13699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a</a:t>
            </a:r>
            <a:r>
              <a:rPr lang="cs-CZ" sz="2000" dirty="0" smtClean="0">
                <a:solidFill>
                  <a:schemeClr val="bg1"/>
                </a:solidFill>
              </a:rPr>
              <a:t> vybarvi je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88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940</TotalTime>
  <Words>586</Words>
  <Application>Microsoft Office PowerPoint</Application>
  <PresentationFormat>Předvádění na obrazovce (4:3)</PresentationFormat>
  <Paragraphs>157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Motiv systému Office</vt:lpstr>
      <vt:lpstr>Kapsle</vt:lpstr>
      <vt:lpstr>1_Motiv systému Office</vt:lpstr>
      <vt:lpstr>2_Motiv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jitka</cp:lastModifiedBy>
  <cp:revision>68</cp:revision>
  <dcterms:created xsi:type="dcterms:W3CDTF">2011-12-14T10:41:58Z</dcterms:created>
  <dcterms:modified xsi:type="dcterms:W3CDTF">2014-01-18T17:56:43Z</dcterms:modified>
</cp:coreProperties>
</file>