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notesMasterIdLst>
    <p:notesMasterId r:id="rId14"/>
  </p:notesMasterIdLst>
  <p:sldIdLst>
    <p:sldId id="266" r:id="rId4"/>
    <p:sldId id="267" r:id="rId5"/>
    <p:sldId id="268" r:id="rId6"/>
    <p:sldId id="269" r:id="rId7"/>
    <p:sldId id="270" r:id="rId8"/>
    <p:sldId id="271" r:id="rId9"/>
    <p:sldId id="272" r:id="rId10"/>
    <p:sldId id="263" r:id="rId11"/>
    <p:sldId id="264" r:id="rId12"/>
    <p:sldId id="26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presProps" Target="presProp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7CBF39D-80C6-4FAF-809B-B7391A1FE76B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5DAB1D-692C-4E98-A506-A30AD13800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80940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38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1638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204AF312-C406-4150-8711-18D4E4189A82}" type="slidenum">
              <a:rPr lang="cs-CZ">
                <a:solidFill>
                  <a:prstClr val="black"/>
                </a:solidFill>
              </a:rPr>
              <a:pPr eaLnBrk="1" hangingPunct="1"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69C81-7F0C-4A04-898B-1E05923A36C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0C28E1-E76E-40E7-B724-8B68C177FF81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27293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69C81-7F0C-4A04-898B-1E05923A36C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0C28E1-E76E-40E7-B724-8B68C177FF81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40041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69C81-7F0C-4A04-898B-1E05923A36C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0C28E1-E76E-40E7-B724-8B68C177FF81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22992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69C81-7F0C-4A04-898B-1E05923A36C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0C28E1-E76E-40E7-B724-8B68C177FF81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45507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69C81-7F0C-4A04-898B-1E05923A36C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0C28E1-E76E-40E7-B724-8B68C177FF81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35131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69C81-7F0C-4A04-898B-1E05923A36C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0C28E1-E76E-40E7-B724-8B68C177FF81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20048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69C81-7F0C-4A04-898B-1E05923A36C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0C28E1-E76E-40E7-B724-8B68C177FF81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81750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69C81-7F0C-4A04-898B-1E05923A36C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0C28E1-E76E-40E7-B724-8B68C177FF81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16387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69C81-7F0C-4A04-898B-1E05923A36C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0C28E1-E76E-40E7-B724-8B68C177FF81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89224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69C81-7F0C-4A04-898B-1E05923A36C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0C28E1-E76E-40E7-B724-8B68C177FF81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7231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69C81-7F0C-4A04-898B-1E05923A36C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0C28E1-E76E-40E7-B724-8B68C177FF81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656292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5867400" cy="6858000"/>
            <a:chOff x="0" y="0"/>
            <a:chExt cx="3696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2880" cy="432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kumimoji="1" lang="cs-CZ" sz="2400" smtClean="0">
                <a:solidFill>
                  <a:srgbClr val="003366"/>
                </a:solidFill>
                <a:latin typeface="Times New Roman" pitchFamily="18" charset="0"/>
              </a:endParaRPr>
            </a:p>
          </p:txBody>
        </p:sp>
        <p:sp>
          <p:nvSpPr>
            <p:cNvPr id="6" name="AutoShape 4"/>
            <p:cNvSpPr>
              <a:spLocks noChangeArrowheads="1"/>
            </p:cNvSpPr>
            <p:nvPr/>
          </p:nvSpPr>
          <p:spPr bwMode="white">
            <a:xfrm>
              <a:off x="432" y="624"/>
              <a:ext cx="3264" cy="1200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kumimoji="1" lang="cs-CZ" sz="2400" smtClean="0">
                <a:solidFill>
                  <a:srgbClr val="003366"/>
                </a:solidFill>
                <a:latin typeface="Times New Roman" pitchFamily="18" charset="0"/>
              </a:endParaRPr>
            </a:p>
          </p:txBody>
        </p:sp>
      </p:grpSp>
      <p:grpSp>
        <p:nvGrpSpPr>
          <p:cNvPr id="7" name="Group 5"/>
          <p:cNvGrpSpPr>
            <a:grpSpLocks/>
          </p:cNvGrpSpPr>
          <p:nvPr/>
        </p:nvGrpSpPr>
        <p:grpSpPr bwMode="auto">
          <a:xfrm>
            <a:off x="3632200" y="4889500"/>
            <a:ext cx="4876800" cy="319088"/>
            <a:chOff x="2288" y="3080"/>
            <a:chExt cx="3072" cy="201"/>
          </a:xfrm>
        </p:grpSpPr>
        <p:sp>
          <p:nvSpPr>
            <p:cNvPr id="8" name="AutoShape 6"/>
            <p:cNvSpPr>
              <a:spLocks noChangeArrowheads="1"/>
            </p:cNvSpPr>
            <p:nvPr/>
          </p:nvSpPr>
          <p:spPr bwMode="auto">
            <a:xfrm flipH="1">
              <a:off x="2288" y="3080"/>
              <a:ext cx="2914" cy="200"/>
            </a:xfrm>
            <a:prstGeom prst="roundRect">
              <a:avLst>
                <a:gd name="adj" fmla="val 0"/>
              </a:avLst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srgbClr val="003366"/>
                </a:solidFill>
              </a:endParaRPr>
            </a:p>
          </p:txBody>
        </p:sp>
        <p:sp>
          <p:nvSpPr>
            <p:cNvPr id="9" name="AutoShape 7"/>
            <p:cNvSpPr>
              <a:spLocks noChangeArrowheads="1"/>
            </p:cNvSpPr>
            <p:nvPr/>
          </p:nvSpPr>
          <p:spPr bwMode="auto">
            <a:xfrm>
              <a:off x="5196" y="3080"/>
              <a:ext cx="164" cy="201"/>
            </a:xfrm>
            <a:prstGeom prst="flowChartDelay">
              <a:avLst/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srgbClr val="003366"/>
                </a:solidFill>
              </a:endParaRPr>
            </a:p>
          </p:txBody>
        </p:sp>
      </p:grpSp>
      <p:sp>
        <p:nvSpPr>
          <p:cNvPr id="13320" name="Rectangle 8"/>
          <p:cNvSpPr>
            <a:spLocks noGrp="1" noChangeArrowheads="1"/>
          </p:cNvSpPr>
          <p:nvPr>
            <p:ph type="subTitle" idx="1"/>
          </p:nvPr>
        </p:nvSpPr>
        <p:spPr>
          <a:xfrm>
            <a:off x="4673600" y="2927350"/>
            <a:ext cx="4013200" cy="1822450"/>
          </a:xfrm>
        </p:spPr>
        <p:txBody>
          <a:bodyPr anchor="b"/>
          <a:lstStyle>
            <a:lvl1pPr marL="0" indent="0">
              <a:buFont typeface="Wingdings" pitchFamily="2" charset="2"/>
              <a:buNone/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3324" name="AutoShape 1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990600"/>
            <a:ext cx="8229600" cy="1905000"/>
          </a:xfrm>
          <a:prstGeom prst="roundRect">
            <a:avLst>
              <a:gd name="adj" fmla="val 50000"/>
            </a:avLst>
          </a:prstGeo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0" name="Rectangle 9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11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" name="Rectangle 11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76200" y="6248400"/>
            <a:ext cx="587375" cy="488950"/>
          </a:xfrm>
        </p:spPr>
        <p:txBody>
          <a:bodyPr anchorCtr="0"/>
          <a:lstStyle>
            <a:lvl1pPr>
              <a:defRPr/>
            </a:lvl1pPr>
          </a:lstStyle>
          <a:p>
            <a:pPr>
              <a:defRPr/>
            </a:pPr>
            <a:fld id="{4109EB57-CF1C-4C83-AA4E-DE97A4FAB7C3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435304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AC1ED0-8E13-41A8-8FBD-DDB00257717F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326417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E4E7194-FE50-44D0-ABA8-653B035683CC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351361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2362200"/>
            <a:ext cx="3770313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60913" y="2362200"/>
            <a:ext cx="3770312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C963B8-85A5-4B7D-B1FD-76D75D66EE94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033832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415BBBC-2A0E-4FF8-BA13-5ACC4337EDE8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791136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5C5BC88-5E79-4D2F-98FE-88914E682861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917762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E48EAD2-44B2-4722-BBA6-48846432B5C6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202383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AD6B35F-66DF-40BA-BF2C-B1B28086A48B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226897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9DC44AF-78BF-4824-82B4-75B045D22B7D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563670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C81BEF8-A8D4-4424-84D8-FFD3DFA07E9A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348649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05600" y="762000"/>
            <a:ext cx="1981200" cy="532447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762000" y="762000"/>
            <a:ext cx="5791200" cy="53244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AF97BC9-1715-44C0-8A00-7B5F907D295C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161274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5D6D61-5A14-4430-8831-D1A0C5E7F82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444878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EDA3A9-CBF0-4123-9A34-503D391B256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351495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76AE8B-82C8-4C59-A57F-1EFEB02A53F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206573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856F51-EF29-4E69-A718-5310C2E61F7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850313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5856AD-EFA1-422D-AAD4-7DCBC984F45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095989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92E1E7-6EB6-49B0-A77B-00F3303D547C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157359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6ABC4F-A399-4AF8-AB59-F4AF12A8095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7641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177547-D3A5-4B2B-8BD4-1817B682991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938819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301510-0841-44B4-B338-5F33E8BFD59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404702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5E5A6B-6F6F-4E6D-A4BC-7E775FFF3F3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969960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C5E75B-A23A-4F5F-8201-076D46CD13BC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01422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DEBCF">
                <a:lumMod val="91000"/>
              </a:srgbClr>
            </a:gs>
            <a:gs pos="74000">
              <a:srgbClr val="92D050">
                <a:lumMod val="100000"/>
              </a:srgbClr>
            </a:gs>
            <a:gs pos="100000">
              <a:srgbClr val="156B13"/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A69C81-7F0C-4A04-898B-1E05923A36C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0C28E1-E76E-40E7-B724-8B68C177FF81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945539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7620000" cy="6858000"/>
            <a:chOff x="0" y="0"/>
            <a:chExt cx="4800" cy="4320"/>
          </a:xfrm>
        </p:grpSpPr>
        <p:grpSp>
          <p:nvGrpSpPr>
            <p:cNvPr id="1032" name="Group 3"/>
            <p:cNvGrpSpPr>
              <a:grpSpLocks/>
            </p:cNvGrpSpPr>
            <p:nvPr userDrawn="1"/>
          </p:nvGrpSpPr>
          <p:grpSpPr bwMode="auto">
            <a:xfrm>
              <a:off x="0" y="0"/>
              <a:ext cx="2016" cy="4320"/>
              <a:chOff x="0" y="0"/>
              <a:chExt cx="2016" cy="4320"/>
            </a:xfrm>
          </p:grpSpPr>
          <p:sp>
            <p:nvSpPr>
              <p:cNvPr id="1036" name="Rectangle 4"/>
              <p:cNvSpPr>
                <a:spLocks noChangeArrowheads="1"/>
              </p:cNvSpPr>
              <p:nvPr userDrawn="1"/>
            </p:nvSpPr>
            <p:spPr bwMode="auto">
              <a:xfrm>
                <a:off x="0" y="0"/>
                <a:ext cx="480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  <p:sp>
            <p:nvSpPr>
              <p:cNvPr id="1037" name="Freeform 5"/>
              <p:cNvSpPr>
                <a:spLocks/>
              </p:cNvSpPr>
              <p:nvPr userDrawn="1"/>
            </p:nvSpPr>
            <p:spPr bwMode="auto">
              <a:xfrm>
                <a:off x="288" y="0"/>
                <a:ext cx="1728" cy="735"/>
              </a:xfrm>
              <a:custGeom>
                <a:avLst/>
                <a:gdLst>
                  <a:gd name="T0" fmla="*/ 1728 w 1728"/>
                  <a:gd name="T1" fmla="*/ 0 h 735"/>
                  <a:gd name="T2" fmla="*/ 1728 w 1728"/>
                  <a:gd name="T3" fmla="*/ 480 h 735"/>
                  <a:gd name="T4" fmla="*/ 380 w 1728"/>
                  <a:gd name="T5" fmla="*/ 482 h 735"/>
                  <a:gd name="T6" fmla="*/ 354 w 1728"/>
                  <a:gd name="T7" fmla="*/ 480 h 735"/>
                  <a:gd name="T8" fmla="*/ 308 w 1728"/>
                  <a:gd name="T9" fmla="*/ 489 h 735"/>
                  <a:gd name="T10" fmla="*/ 246 w 1728"/>
                  <a:gd name="T11" fmla="*/ 531 h 735"/>
                  <a:gd name="T12" fmla="*/ 206 w 1728"/>
                  <a:gd name="T13" fmla="*/ 597 h 735"/>
                  <a:gd name="T14" fmla="*/ 192 w 1728"/>
                  <a:gd name="T15" fmla="*/ 666 h 735"/>
                  <a:gd name="T16" fmla="*/ 192 w 1728"/>
                  <a:gd name="T17" fmla="*/ 735 h 735"/>
                  <a:gd name="T18" fmla="*/ 0 w 1728"/>
                  <a:gd name="T19" fmla="*/ 735 h 735"/>
                  <a:gd name="T20" fmla="*/ 0 w 1728"/>
                  <a:gd name="T21" fmla="*/ 480 h 735"/>
                  <a:gd name="T22" fmla="*/ 0 w 1728"/>
                  <a:gd name="T23" fmla="*/ 0 h 735"/>
                  <a:gd name="T24" fmla="*/ 1728 w 1728"/>
                  <a:gd name="T25" fmla="*/ 0 h 735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1728" h="735">
                    <a:moveTo>
                      <a:pt x="1728" y="0"/>
                    </a:moveTo>
                    <a:lnTo>
                      <a:pt x="1728" y="480"/>
                    </a:lnTo>
                    <a:lnTo>
                      <a:pt x="380" y="482"/>
                    </a:lnTo>
                    <a:lnTo>
                      <a:pt x="354" y="480"/>
                    </a:lnTo>
                    <a:lnTo>
                      <a:pt x="308" y="489"/>
                    </a:lnTo>
                    <a:cubicBezTo>
                      <a:pt x="290" y="498"/>
                      <a:pt x="263" y="513"/>
                      <a:pt x="246" y="531"/>
                    </a:cubicBezTo>
                    <a:cubicBezTo>
                      <a:pt x="229" y="549"/>
                      <a:pt x="215" y="574"/>
                      <a:pt x="206" y="597"/>
                    </a:cubicBezTo>
                    <a:cubicBezTo>
                      <a:pt x="197" y="620"/>
                      <a:pt x="194" y="643"/>
                      <a:pt x="192" y="666"/>
                    </a:cubicBezTo>
                    <a:lnTo>
                      <a:pt x="192" y="735"/>
                    </a:lnTo>
                    <a:lnTo>
                      <a:pt x="0" y="735"/>
                    </a:lnTo>
                    <a:lnTo>
                      <a:pt x="0" y="480"/>
                    </a:lnTo>
                    <a:lnTo>
                      <a:pt x="0" y="0"/>
                    </a:lnTo>
                    <a:lnTo>
                      <a:pt x="1728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 cap="flat" cmpd="sng">
                    <a:solidFill>
                      <a:schemeClr val="tx1"/>
                    </a:solidFill>
                    <a:prstDash val="solid"/>
                    <a:miter lim="800000"/>
                    <a:headEnd type="none" w="med" len="med"/>
                    <a:tailEnd type="none" w="med" len="med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</p:grpSp>
        <p:grpSp>
          <p:nvGrpSpPr>
            <p:cNvPr id="1033" name="Group 6"/>
            <p:cNvGrpSpPr>
              <a:grpSpLocks/>
            </p:cNvGrpSpPr>
            <p:nvPr/>
          </p:nvGrpSpPr>
          <p:grpSpPr bwMode="auto">
            <a:xfrm>
              <a:off x="144" y="1248"/>
              <a:ext cx="4656" cy="201"/>
              <a:chOff x="144" y="1248"/>
              <a:chExt cx="4656" cy="201"/>
            </a:xfrm>
          </p:grpSpPr>
          <p:sp>
            <p:nvSpPr>
              <p:cNvPr id="1034" name="AutoShape 7"/>
              <p:cNvSpPr>
                <a:spLocks noChangeArrowheads="1"/>
              </p:cNvSpPr>
              <p:nvPr/>
            </p:nvSpPr>
            <p:spPr bwMode="auto">
              <a:xfrm>
                <a:off x="384" y="1248"/>
                <a:ext cx="4416" cy="200"/>
              </a:xfrm>
              <a:prstGeom prst="roundRect">
                <a:avLst>
                  <a:gd name="adj" fmla="val 0"/>
                </a:avLst>
              </a:prstGeom>
              <a:solidFill>
                <a:schemeClr val="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  <p:sp>
            <p:nvSpPr>
              <p:cNvPr id="1035" name="AutoShape 8"/>
              <p:cNvSpPr>
                <a:spLocks noChangeArrowheads="1"/>
              </p:cNvSpPr>
              <p:nvPr/>
            </p:nvSpPr>
            <p:spPr bwMode="auto">
              <a:xfrm flipH="1">
                <a:off x="144" y="1248"/>
                <a:ext cx="248" cy="201"/>
              </a:xfrm>
              <a:prstGeom prst="flowChartDelay">
                <a:avLst/>
              </a:prstGeom>
              <a:solidFill>
                <a:schemeClr val="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</p:grpSp>
      </p:grpSp>
      <p:sp>
        <p:nvSpPr>
          <p:cNvPr id="1027" name="AutoShape 9"/>
          <p:cNvSpPr>
            <a:spLocks noGrp="1" noChangeArrowheads="1"/>
          </p:cNvSpPr>
          <p:nvPr>
            <p:ph type="title"/>
          </p:nvPr>
        </p:nvSpPr>
        <p:spPr bwMode="auto">
          <a:xfrm>
            <a:off x="762000" y="762000"/>
            <a:ext cx="7924800" cy="1143000"/>
          </a:xfrm>
          <a:prstGeom prst="roundRect">
            <a:avLst>
              <a:gd name="adj" fmla="val 21667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8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2362200"/>
            <a:ext cx="7693025" cy="3724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2299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438400" y="6248400"/>
            <a:ext cx="2130425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300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5791200" y="6248400"/>
            <a:ext cx="2897188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301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4138" y="6242050"/>
            <a:ext cx="587375" cy="48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>
              <a:defRPr sz="2600" b="1">
                <a:solidFill>
                  <a:schemeClr val="bg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0F0F6926-2FB0-408D-B378-77CBB9491856}" type="slidenum">
              <a:rPr lang="cs-CZ">
                <a:solidFill>
                  <a:srgbClr val="FFFFFF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48753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80000"/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B285244-B8FB-45DF-A2FE-CB0244CF90C4}" type="slidenum">
              <a:rPr lang="cs-CZ">
                <a:solidFill>
                  <a:prstClr val="black">
                    <a:tint val="75000"/>
                  </a:prstClr>
                </a:solidFill>
                <a:latin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099991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rft.com/" TargetMode="External"/><Relationship Id="rId1" Type="http://schemas.openxmlformats.org/officeDocument/2006/relationships/slideLayout" Target="../slideLayouts/slideLayout2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.jpeg"/><Relationship Id="rId4" Type="http://schemas.openxmlformats.org/officeDocument/2006/relationships/audio" Target="../media/audio3.wav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.jpeg"/><Relationship Id="rId4" Type="http://schemas.openxmlformats.org/officeDocument/2006/relationships/audio" Target="../media/audio3.wav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.jpeg"/><Relationship Id="rId4" Type="http://schemas.openxmlformats.org/officeDocument/2006/relationships/audio" Target="../media/audio3.wav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4"/>
          <p:cNvPicPr>
            <a:picLocks noGrp="1" noChangeAspect="1" noChangeArrowheads="1"/>
          </p:cNvPicPr>
          <p:nvPr>
            <p:ph type="ctrTitle"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258888" y="620713"/>
            <a:ext cx="7642225" cy="1466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3075" name="Text Box 5"/>
          <p:cNvSpPr txBox="1">
            <a:spLocks noChangeArrowheads="1"/>
          </p:cNvSpPr>
          <p:nvPr/>
        </p:nvSpPr>
        <p:spPr bwMode="auto">
          <a:xfrm>
            <a:off x="468313" y="2532063"/>
            <a:ext cx="8207375" cy="3324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003366"/>
              </a:solidFill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OZNAČENÍ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 VY_32_INOVACE_197_ČJ3</a:t>
            </a:r>
            <a:endParaRPr lang="cs-CZ" sz="1200" dirty="0" smtClean="0">
              <a:solidFill>
                <a:srgbClr val="FF0000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NÁZEV VZDĚLÁVACÍHO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Rozlišujeme - příbuzná slova po V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003366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NÁZEV ŠKOLY: Základní škola a Mateřská škola, Hevlín, příspěvková organizace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CÍSLO PROJEKTU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CZ.1.07/1.4.00/21.2193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KLÍČOVÁ AKTIVITA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III/2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003366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TÉMA HODINY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Rozlišujeme význam slov příbuzných po V ve větách   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ROČNÍK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3.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PŘEDMĚT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Český jazyk</a:t>
            </a:r>
            <a:endParaRPr lang="cs-CZ" sz="1200" dirty="0" smtClean="0">
              <a:solidFill>
                <a:srgbClr val="FF0000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AUTOR 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Mgr. Marie Jelínková</a:t>
            </a:r>
            <a:endParaRPr lang="cs-CZ" sz="1200" dirty="0" smtClean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4100" name="Text Box 6"/>
          <p:cNvSpPr txBox="1">
            <a:spLocks noChangeArrowheads="1"/>
          </p:cNvSpPr>
          <p:nvPr/>
        </p:nvSpPr>
        <p:spPr bwMode="auto">
          <a:xfrm>
            <a:off x="1258888" y="5589588"/>
            <a:ext cx="7200900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</a:pPr>
            <a:endParaRPr lang="cs-CZ" sz="1200" i="1" smtClean="0">
              <a:solidFill>
                <a:srgbClr val="003366"/>
              </a:solidFill>
            </a:endParaRPr>
          </a:p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endParaRPr lang="cs-CZ" sz="1200" smtClean="0">
              <a:solidFill>
                <a:srgbClr val="0033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6492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AutoShape 2"/>
          <p:cNvSpPr>
            <a:spLocks noGrp="1" noChangeArrowheads="1"/>
          </p:cNvSpPr>
          <p:nvPr>
            <p:ph type="title"/>
          </p:nvPr>
        </p:nvSpPr>
        <p:spPr>
          <a:xfrm>
            <a:off x="762000" y="762000"/>
            <a:ext cx="7924800" cy="866775"/>
          </a:xfrm>
        </p:spPr>
        <p:txBody>
          <a:bodyPr/>
          <a:lstStyle/>
          <a:p>
            <a:pPr eaLnBrk="1" hangingPunct="1"/>
            <a:r>
              <a:rPr lang="cs-CZ" sz="2800" smtClean="0">
                <a:latin typeface="Arial" charset="0"/>
                <a:cs typeface="Arial" charset="0"/>
              </a:rPr>
              <a:t>POPIS MATERIÁLU</a:t>
            </a:r>
            <a:endParaRPr lang="cs-CZ" smtClean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900113" y="1628775"/>
            <a:ext cx="7693025" cy="3941763"/>
          </a:xfrm>
        </p:spPr>
        <p:txBody>
          <a:bodyPr/>
          <a:lstStyle/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DRUH UČEBNÍHO MATERIÁLU</a:t>
            </a:r>
            <a:r>
              <a:rPr lang="cs-CZ" sz="1400" dirty="0" smtClean="0">
                <a:latin typeface="Arial" charset="0"/>
                <a:cs typeface="Arial" charset="0"/>
              </a:rPr>
              <a:t>: prezentace v PowerPointu</a:t>
            </a:r>
          </a:p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MEZIPŘEDMĚTOVÉ VZTAHY</a:t>
            </a:r>
            <a:r>
              <a:rPr lang="cs-CZ" sz="1400" dirty="0" smtClean="0">
                <a:latin typeface="Arial" charset="0"/>
                <a:cs typeface="Arial" charset="0"/>
              </a:rPr>
              <a:t>:  </a:t>
            </a:r>
            <a:r>
              <a:rPr lang="cs-CZ" sz="1400" dirty="0" err="1" smtClean="0">
                <a:latin typeface="Arial" charset="0"/>
                <a:cs typeface="Arial" charset="0"/>
              </a:rPr>
              <a:t>Prv</a:t>
            </a:r>
            <a:endParaRPr lang="cs-CZ" sz="1400" dirty="0" smtClean="0">
              <a:latin typeface="Arial" charset="0"/>
              <a:cs typeface="Arial" charset="0"/>
            </a:endParaRPr>
          </a:p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POPIS PRÁCE S MATERIÁLEM</a:t>
            </a:r>
            <a:r>
              <a:rPr lang="cs-CZ" sz="1400" dirty="0" smtClean="0">
                <a:latin typeface="Arial" charset="0"/>
                <a:cs typeface="Arial" charset="0"/>
              </a:rPr>
              <a:t>: List </a:t>
            </a:r>
            <a:r>
              <a:rPr lang="cs-CZ" sz="1400" dirty="0" smtClean="0">
                <a:latin typeface="Arial" charset="0"/>
                <a:cs typeface="Arial" charset="0"/>
              </a:rPr>
              <a:t>č.4 slouží k prezentaci a vysvětlení významu stejných slov za pomocí daných vět</a:t>
            </a:r>
            <a:r>
              <a:rPr lang="cs-CZ" sz="1400" dirty="0" smtClean="0">
                <a:latin typeface="Arial" charset="0"/>
                <a:cs typeface="Arial" charset="0"/>
              </a:rPr>
              <a:t>. List </a:t>
            </a:r>
            <a:r>
              <a:rPr lang="cs-CZ" sz="1400" dirty="0" smtClean="0">
                <a:latin typeface="Arial" charset="0"/>
                <a:cs typeface="Arial" charset="0"/>
              </a:rPr>
              <a:t>č. 5 – č. 7 slouží  k procvičení příbuzných slov ve větách, žáci čtou postupně jednotlivé věty a předříkávají, jaké „ i</a:t>
            </a:r>
            <a:r>
              <a:rPr lang="cs-CZ" sz="1400" dirty="0" smtClean="0">
                <a:latin typeface="Arial" charset="0"/>
                <a:cs typeface="Arial" charset="0"/>
              </a:rPr>
              <a:t>, y</a:t>
            </a:r>
            <a:r>
              <a:rPr lang="cs-CZ" sz="1400" dirty="0" smtClean="0">
                <a:latin typeface="Arial" charset="0"/>
                <a:cs typeface="Arial" charset="0"/>
              </a:rPr>
              <a:t>“ tam patří, zdůvodňují svoje rozhodnutí  – po kliknutí následuje kontrola. List č. 8 – č.10 slouží jako pracovní list pro samostatnou práci. Řešení je přímo v prezentaci.</a:t>
            </a:r>
          </a:p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OČEKÁVANÝ VÝSTUP</a:t>
            </a:r>
            <a:r>
              <a:rPr lang="cs-CZ" sz="1400" dirty="0" smtClean="0">
                <a:latin typeface="Arial" charset="0"/>
                <a:cs typeface="Arial" charset="0"/>
              </a:rPr>
              <a:t>: Žáci si procvičí  význam příbuzných slov a jejich důležitost při doplňování i/y po V.</a:t>
            </a:r>
          </a:p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ZKUŠENOST S PILOTÁŽÍ: </a:t>
            </a:r>
            <a:r>
              <a:rPr lang="cs-CZ" sz="1400" dirty="0" smtClean="0">
                <a:latin typeface="Arial" charset="0"/>
                <a:cs typeface="Arial" charset="0"/>
              </a:rPr>
              <a:t>Práce s prezentací byla rozdělena na dvě vyučovací hodiny, v první jsem </a:t>
            </a:r>
            <a:r>
              <a:rPr lang="cs-CZ" sz="1400" dirty="0" err="1" smtClean="0">
                <a:latin typeface="Arial" charset="0"/>
                <a:cs typeface="Arial" charset="0"/>
              </a:rPr>
              <a:t>odprezentovala</a:t>
            </a:r>
            <a:r>
              <a:rPr lang="cs-CZ" sz="1400" dirty="0" smtClean="0">
                <a:latin typeface="Arial" charset="0"/>
                <a:cs typeface="Arial" charset="0"/>
              </a:rPr>
              <a:t> výjimky u vyjmenovaných slov – list č. 4, další hodinu následovalo procvičení výjimek ve větách – list č. 5 – 7, nejdříve na interaktivní tabuli, kde žáci předříkávali , jaké i-y napíší do vět, pak následovala kontrola v prezentaci a na závěr pracovali samostatně v pracovních listech č. 8 - 10, často chybovali – zejména ti, co předtím nesledovali společnou prezentaci.</a:t>
            </a:r>
            <a:endParaRPr lang="cs-CZ" sz="1400" b="1" dirty="0" smtClean="0">
              <a:latin typeface="Arial" charset="0"/>
              <a:cs typeface="Arial" charset="0"/>
            </a:endParaRPr>
          </a:p>
          <a:p>
            <a:pPr eaLnBrk="1" hangingPunct="1"/>
            <a:r>
              <a:rPr lang="cs-CZ" sz="1400" b="1" i="1" dirty="0" smtClean="0">
                <a:latin typeface="Arial" charset="0"/>
                <a:cs typeface="Arial" charset="0"/>
              </a:rPr>
              <a:t>ZDROJ</a:t>
            </a:r>
            <a:r>
              <a:rPr lang="cs-CZ" sz="1400" dirty="0" smtClean="0">
                <a:latin typeface="Arial" charset="0"/>
                <a:cs typeface="Arial" charset="0"/>
              </a:rPr>
              <a:t>: </a:t>
            </a:r>
            <a:r>
              <a:rPr lang="cs-CZ" sz="1400" b="1" dirty="0" smtClean="0"/>
              <a:t>Ilustrace </a:t>
            </a:r>
            <a:r>
              <a:rPr lang="cs-CZ" sz="1400" b="1" u="sng" dirty="0" smtClean="0">
                <a:hlinkClick r:id="rId2"/>
              </a:rPr>
              <a:t>www.office.microsorft.com</a:t>
            </a:r>
            <a:endParaRPr lang="cs-CZ" sz="1400" dirty="0" smtClean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pPr eaLnBrk="1" hangingPunct="1">
              <a:buFont typeface="Wingdings" pitchFamily="2" charset="2"/>
              <a:buNone/>
            </a:pPr>
            <a:endParaRPr lang="cs-CZ" sz="1200" dirty="0" smtClean="0">
              <a:latin typeface="Times New Roman" pitchFamily="18" charset="0"/>
            </a:endParaRPr>
          </a:p>
          <a:p>
            <a:pPr eaLnBrk="1" hangingPunct="1">
              <a:buFont typeface="Wingdings" pitchFamily="2" charset="2"/>
              <a:buNone/>
            </a:pPr>
            <a:endParaRPr lang="cs-CZ" sz="1000" dirty="0" smtClean="0"/>
          </a:p>
        </p:txBody>
      </p:sp>
    </p:spTree>
    <p:extLst>
      <p:ext uri="{BB962C8B-B14F-4D97-AF65-F5344CB8AC3E}">
        <p14:creationId xmlns:p14="http://schemas.microsoft.com/office/powerpoint/2010/main" val="94687861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93823" y="885466"/>
            <a:ext cx="775635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solidFill>
                  <a:prstClr val="black"/>
                </a:solidFill>
              </a:rPr>
              <a:t>VYJMENOVANÁ SLOVA  PO </a:t>
            </a:r>
            <a:r>
              <a:rPr lang="cs-CZ" sz="4800" b="1" dirty="0" smtClean="0">
                <a:solidFill>
                  <a:prstClr val="black"/>
                </a:solidFill>
              </a:rPr>
              <a:t>„V“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279464" y="2204864"/>
            <a:ext cx="6585072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FF0000"/>
                </a:solidFill>
              </a:rPr>
              <a:t>ROZLIŠUJEME</a:t>
            </a:r>
            <a:endParaRPr lang="cs-CZ" sz="8800" b="1" dirty="0">
              <a:solidFill>
                <a:srgbClr val="FF0000"/>
              </a:solidFill>
            </a:endParaRPr>
          </a:p>
        </p:txBody>
      </p:sp>
      <p:pic>
        <p:nvPicPr>
          <p:cNvPr id="5" name="Picture 2" descr="C:\Documents and Settings\Honza\Dokumenty\Obrázky\obrázky_škola\-V-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7" y="3905905"/>
            <a:ext cx="4032448" cy="2115383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287044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116632"/>
            <a:ext cx="8229600" cy="1296144"/>
          </a:xfrm>
          <a:prstGeom prst="rect">
            <a:avLst/>
          </a:prstGeom>
        </p:spPr>
        <p:txBody>
          <a:bodyPr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11500" b="1" dirty="0" smtClean="0">
                <a:solidFill>
                  <a:prstClr val="black"/>
                </a:solidFill>
              </a:rPr>
              <a:t>y</a:t>
            </a:r>
            <a:r>
              <a:rPr lang="cs-CZ" sz="8000" b="1" dirty="0" smtClean="0">
                <a:solidFill>
                  <a:prstClr val="black"/>
                </a:solidFill>
              </a:rPr>
              <a:t>  </a:t>
            </a:r>
            <a:r>
              <a:rPr lang="cs-CZ" sz="6600" b="1" dirty="0" smtClean="0">
                <a:solidFill>
                  <a:prstClr val="black"/>
                </a:solidFill>
              </a:rPr>
              <a:t>ne</a:t>
            </a:r>
            <a:r>
              <a:rPr lang="cs-CZ" sz="6600" b="1" dirty="0" smtClean="0">
                <a:solidFill>
                  <a:srgbClr val="FF0000"/>
                </a:solidFill>
              </a:rPr>
              <a:t>bo</a:t>
            </a:r>
            <a:r>
              <a:rPr lang="cs-CZ" sz="11500" b="1" dirty="0" smtClean="0">
                <a:solidFill>
                  <a:prstClr val="white"/>
                </a:solidFill>
              </a:rPr>
              <a:t> </a:t>
            </a:r>
            <a:r>
              <a:rPr lang="cs-CZ" sz="11500" b="1" dirty="0" smtClean="0">
                <a:solidFill>
                  <a:srgbClr val="FF0000"/>
                </a:solidFill>
              </a:rPr>
              <a:t>i</a:t>
            </a:r>
            <a:endParaRPr lang="cs-CZ" sz="115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2420888"/>
            <a:ext cx="387426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prstClr val="black"/>
                </a:solidFill>
              </a:rPr>
              <a:t>výška</a:t>
            </a:r>
            <a:r>
              <a:rPr lang="cs-CZ" sz="2800" dirty="0" smtClean="0">
                <a:solidFill>
                  <a:prstClr val="black"/>
                </a:solidFill>
              </a:rPr>
              <a:t> – vysoko, vysoký, 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716016" y="2492896"/>
            <a:ext cx="415504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vížka </a:t>
            </a:r>
            <a:r>
              <a:rPr lang="cs-CZ" sz="2800" dirty="0" smtClean="0">
                <a:solidFill>
                  <a:srgbClr val="FF0000"/>
                </a:solidFill>
              </a:rPr>
              <a:t>– malá věž, věžička, 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95536" y="2972949"/>
            <a:ext cx="401494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prstClr val="black"/>
                </a:solidFill>
              </a:rPr>
              <a:t>vyje</a:t>
            </a:r>
            <a:r>
              <a:rPr lang="cs-CZ" sz="2800" dirty="0" smtClean="0">
                <a:solidFill>
                  <a:prstClr val="black"/>
                </a:solidFill>
              </a:rPr>
              <a:t> – vlk vyje na měsíc, 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716016" y="2973239"/>
            <a:ext cx="316913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vije</a:t>
            </a:r>
            <a:r>
              <a:rPr lang="cs-CZ" sz="2800" dirty="0" smtClean="0">
                <a:solidFill>
                  <a:srgbClr val="FF0000"/>
                </a:solidFill>
              </a:rPr>
              <a:t> – vije věneček, 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95536" y="3525010"/>
            <a:ext cx="342741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prstClr val="black"/>
                </a:solidFill>
              </a:rPr>
              <a:t>výt</a:t>
            </a:r>
            <a:r>
              <a:rPr lang="cs-CZ" sz="2800" dirty="0" smtClean="0">
                <a:solidFill>
                  <a:prstClr val="black"/>
                </a:solidFill>
              </a:rPr>
              <a:t> – skučet jako pes,</a:t>
            </a:r>
            <a:endParaRPr lang="cs-CZ" sz="2800" dirty="0">
              <a:solidFill>
                <a:prstClr val="black"/>
              </a:solidFill>
            </a:endParaRPr>
          </a:p>
        </p:txBody>
      </p:sp>
      <p:pic>
        <p:nvPicPr>
          <p:cNvPr id="11" name="Picture 2" descr="C:\Documents and Settings\Honza\Dokumenty\Obrázky\obrázky_škola\-V-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620688"/>
            <a:ext cx="1472707" cy="1472707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Documents and Settings\Honza\Dokumenty\Obrázky\obrázky_škola\-V-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620688"/>
            <a:ext cx="1472707" cy="1472707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4716016" y="3453582"/>
            <a:ext cx="31170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vít</a:t>
            </a:r>
            <a:r>
              <a:rPr lang="cs-CZ" sz="3600" dirty="0" smtClean="0">
                <a:solidFill>
                  <a:srgbClr val="FF0000"/>
                </a:solidFill>
              </a:rPr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– plést věneček,</a:t>
            </a:r>
          </a:p>
        </p:txBody>
      </p:sp>
      <p:sp>
        <p:nvSpPr>
          <p:cNvPr id="4" name="Obdélník 3"/>
          <p:cNvSpPr/>
          <p:nvPr/>
        </p:nvSpPr>
        <p:spPr>
          <a:xfrm>
            <a:off x="4716016" y="3933925"/>
            <a:ext cx="216024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Vít </a:t>
            </a:r>
            <a:r>
              <a:rPr lang="cs-CZ" sz="2800" dirty="0" smtClean="0">
                <a:solidFill>
                  <a:srgbClr val="FF0000"/>
                </a:solidFill>
              </a:rPr>
              <a:t>– jméno,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95536" y="4417947"/>
            <a:ext cx="262360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prstClr val="black"/>
                </a:solidFill>
              </a:rPr>
              <a:t>výr</a:t>
            </a:r>
            <a:r>
              <a:rPr lang="cs-CZ" sz="2800" dirty="0" smtClean="0">
                <a:solidFill>
                  <a:prstClr val="black"/>
                </a:solidFill>
              </a:rPr>
              <a:t> – druh sovy,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716016" y="4414268"/>
            <a:ext cx="415504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vír </a:t>
            </a:r>
            <a:r>
              <a:rPr lang="cs-CZ" sz="2800" dirty="0" smtClean="0">
                <a:solidFill>
                  <a:srgbClr val="FF0000"/>
                </a:solidFill>
              </a:rPr>
              <a:t>– vodní, nebo vzdušný,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95536" y="4970008"/>
            <a:ext cx="414979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prstClr val="black"/>
                </a:solidFill>
              </a:rPr>
              <a:t>výří</a:t>
            </a:r>
            <a:r>
              <a:rPr lang="cs-CZ" sz="2800" dirty="0" smtClean="0">
                <a:solidFill>
                  <a:prstClr val="black"/>
                </a:solidFill>
              </a:rPr>
              <a:t> – patřící sově - výrovi,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4716016" y="4894612"/>
            <a:ext cx="39707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víří </a:t>
            </a:r>
            <a:r>
              <a:rPr lang="cs-CZ" sz="2800" dirty="0" smtClean="0">
                <a:solidFill>
                  <a:srgbClr val="FF0000"/>
                </a:solidFill>
              </a:rPr>
              <a:t>– víří se prach,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4716016" y="5374957"/>
            <a:ext cx="39707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visel </a:t>
            </a:r>
            <a:r>
              <a:rPr lang="cs-CZ" sz="2800" dirty="0" smtClean="0">
                <a:solidFill>
                  <a:srgbClr val="FF0000"/>
                </a:solidFill>
              </a:rPr>
              <a:t>– obraz visel na zdi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95536" y="5522069"/>
            <a:ext cx="386458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prstClr val="black"/>
                </a:solidFill>
              </a:rPr>
              <a:t>vysel</a:t>
            </a:r>
            <a:r>
              <a:rPr lang="cs-CZ" sz="2800" dirty="0" smtClean="0">
                <a:solidFill>
                  <a:prstClr val="black"/>
                </a:solidFill>
              </a:rPr>
              <a:t> – </a:t>
            </a:r>
            <a:r>
              <a:rPr lang="cs-CZ" sz="2800" b="1" dirty="0" smtClean="0">
                <a:solidFill>
                  <a:prstClr val="black"/>
                </a:solidFill>
              </a:rPr>
              <a:t>vy</a:t>
            </a:r>
            <a:r>
              <a:rPr lang="cs-CZ" sz="2800" dirty="0" smtClean="0">
                <a:solidFill>
                  <a:prstClr val="black"/>
                </a:solidFill>
              </a:rPr>
              <a:t>- je předpona,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619672" y="6074132"/>
            <a:ext cx="27091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-</a:t>
            </a:r>
            <a:r>
              <a:rPr lang="cs-CZ" sz="2800" b="1" dirty="0" smtClean="0">
                <a:solidFill>
                  <a:prstClr val="black"/>
                </a:solidFill>
              </a:rPr>
              <a:t>sel</a:t>
            </a:r>
            <a:r>
              <a:rPr lang="cs-CZ" sz="2800" dirty="0" smtClean="0">
                <a:solidFill>
                  <a:prstClr val="black"/>
                </a:solidFill>
              </a:rPr>
              <a:t>- základ slova,</a:t>
            </a:r>
            <a:endParaRPr lang="cs-CZ" sz="28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215221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8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9" presetID="18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0" dur="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4" dur="7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5" presetID="18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6" dur="7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0" dur="7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1" presetID="18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2" dur="7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3" presetID="18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4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8" dur="7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9" presetID="18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0" dur="7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4" dur="75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45" presetID="18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6" dur="7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0" dur="75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1" presetID="18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2" dur="7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3" presetID="18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4" dur="75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9" grpId="0"/>
      <p:bldP spid="10" grpId="0"/>
      <p:bldP spid="13" grpId="0"/>
      <p:bldP spid="14" grpId="0"/>
      <p:bldP spid="4" grpId="0"/>
      <p:bldP spid="15" grpId="0"/>
      <p:bldP spid="16" grpId="0"/>
      <p:bldP spid="17" grpId="0"/>
      <p:bldP spid="18" grpId="0"/>
      <p:bldP spid="19" grpId="0"/>
      <p:bldP spid="20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797803"/>
            <a:ext cx="579767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prstClr val="black"/>
                </a:solidFill>
              </a:rPr>
              <a:t>DOPLŇTE „</a:t>
            </a:r>
            <a:r>
              <a:rPr lang="cs-CZ" sz="4800" b="1" dirty="0" smtClean="0">
                <a:solidFill>
                  <a:srgbClr val="FF0000"/>
                </a:solidFill>
              </a:rPr>
              <a:t>y</a:t>
            </a:r>
            <a:r>
              <a:rPr lang="cs-CZ" sz="4800" b="1" dirty="0" smtClean="0">
                <a:solidFill>
                  <a:prstClr val="black"/>
                </a:solidFill>
              </a:rPr>
              <a:t>“ nebo „</a:t>
            </a:r>
            <a:r>
              <a:rPr lang="cs-CZ" sz="4800" b="1" dirty="0" smtClean="0">
                <a:solidFill>
                  <a:srgbClr val="FF0000"/>
                </a:solidFill>
              </a:rPr>
              <a:t>i</a:t>
            </a:r>
            <a:r>
              <a:rPr lang="cs-CZ" sz="4800" b="1" dirty="0" smtClean="0">
                <a:solidFill>
                  <a:prstClr val="black"/>
                </a:solidFill>
              </a:rPr>
              <a:t>“</a:t>
            </a:r>
            <a:endParaRPr lang="cs-CZ" sz="4800" b="1" dirty="0">
              <a:solidFill>
                <a:prstClr val="black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3212976"/>
            <a:ext cx="625427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Wingdings" pitchFamily="2" charset="2"/>
              <a:buChar char="v"/>
            </a:pPr>
            <a:r>
              <a:rPr lang="cs-CZ" sz="3600" dirty="0" smtClean="0">
                <a:solidFill>
                  <a:prstClr val="black"/>
                </a:solidFill>
              </a:rPr>
              <a:t>Na kostele se tyčí malá v  </a:t>
            </a:r>
            <a:r>
              <a:rPr lang="cs-CZ" sz="3600" dirty="0" err="1" smtClean="0">
                <a:solidFill>
                  <a:prstClr val="black"/>
                </a:solidFill>
              </a:rPr>
              <a:t>žka</a:t>
            </a:r>
            <a:r>
              <a:rPr lang="cs-CZ" sz="3600" dirty="0" smtClean="0">
                <a:solidFill>
                  <a:prstClr val="black"/>
                </a:solidFill>
              </a:rPr>
              <a:t>.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9552" y="2494637"/>
            <a:ext cx="540192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Wingdings" pitchFamily="2" charset="2"/>
              <a:buChar char="v"/>
            </a:pPr>
            <a:r>
              <a:rPr lang="cs-CZ" sz="3600" dirty="0" smtClean="0">
                <a:solidFill>
                  <a:prstClr val="black"/>
                </a:solidFill>
              </a:rPr>
              <a:t>Ten náš pes v  je jako vlk.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61789" y="3934797"/>
            <a:ext cx="557505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Wingdings" pitchFamily="2" charset="2"/>
              <a:buChar char="v"/>
            </a:pPr>
            <a:r>
              <a:rPr lang="cs-CZ" sz="3600" dirty="0" smtClean="0">
                <a:solidFill>
                  <a:prstClr val="black"/>
                </a:solidFill>
              </a:rPr>
              <a:t>V lese jsme našli v  ří peří.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39552" y="4654877"/>
            <a:ext cx="4256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Wingdings" pitchFamily="2" charset="2"/>
              <a:buChar char="v"/>
            </a:pPr>
            <a:r>
              <a:rPr lang="cs-CZ" sz="3600" dirty="0" smtClean="0">
                <a:solidFill>
                  <a:prstClr val="black"/>
                </a:solidFill>
              </a:rPr>
              <a:t>Farmář v  sel ob  </a:t>
            </a:r>
            <a:r>
              <a:rPr lang="cs-CZ" sz="3600" dirty="0" err="1" smtClean="0">
                <a:solidFill>
                  <a:prstClr val="black"/>
                </a:solidFill>
              </a:rPr>
              <a:t>lí</a:t>
            </a:r>
            <a:r>
              <a:rPr lang="cs-CZ" sz="3600" dirty="0" smtClean="0">
                <a:solidFill>
                  <a:prstClr val="black"/>
                </a:solidFill>
              </a:rPr>
              <a:t>.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39552" y="5374957"/>
            <a:ext cx="72463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Wingdings" pitchFamily="2" charset="2"/>
              <a:buChar char="v"/>
            </a:pPr>
            <a:r>
              <a:rPr lang="cs-CZ" sz="3600" dirty="0" smtClean="0">
                <a:solidFill>
                  <a:prstClr val="black"/>
                </a:solidFill>
              </a:rPr>
              <a:t>Anička v  je věneček z </a:t>
            </a:r>
            <a:r>
              <a:rPr lang="cs-CZ" sz="3600" dirty="0" err="1" smtClean="0">
                <a:solidFill>
                  <a:prstClr val="black"/>
                </a:solidFill>
              </a:rPr>
              <a:t>pampel</a:t>
            </a:r>
            <a:r>
              <a:rPr lang="cs-CZ" sz="3600" dirty="0" smtClean="0">
                <a:solidFill>
                  <a:prstClr val="black"/>
                </a:solidFill>
              </a:rPr>
              <a:t>  šek.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738784" y="4654877"/>
            <a:ext cx="3930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y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548910" y="2494637"/>
            <a:ext cx="3930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srgbClr val="FF0000"/>
                </a:solidFill>
              </a:rPr>
              <a:t>y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4065512" y="4653136"/>
            <a:ext cx="2904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i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649688" y="3212976"/>
            <a:ext cx="2904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í</a:t>
            </a:r>
            <a:endParaRPr lang="cs-CZ" sz="3600" dirty="0">
              <a:solidFill>
                <a:srgbClr val="FF0000"/>
              </a:solidFill>
            </a:endParaRPr>
          </a:p>
        </p:txBody>
      </p:sp>
      <p:cxnSp>
        <p:nvCxnSpPr>
          <p:cNvPr id="24" name="Přímá spojnice 23"/>
          <p:cNvCxnSpPr/>
          <p:nvPr/>
        </p:nvCxnSpPr>
        <p:spPr>
          <a:xfrm>
            <a:off x="2627784" y="5949280"/>
            <a:ext cx="4160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3995936" y="5229200"/>
            <a:ext cx="4160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2699792" y="5229200"/>
            <a:ext cx="4160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5596103" y="3768063"/>
            <a:ext cx="4160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3507870" y="3083020"/>
            <a:ext cx="4160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ovéPole 31"/>
          <p:cNvSpPr txBox="1"/>
          <p:nvPr/>
        </p:nvSpPr>
        <p:spPr>
          <a:xfrm>
            <a:off x="4466976" y="3934797"/>
            <a:ext cx="3930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ý</a:t>
            </a:r>
            <a:endParaRPr lang="cs-CZ" sz="3600" dirty="0">
              <a:solidFill>
                <a:srgbClr val="FF0000"/>
              </a:solidFill>
            </a:endParaRPr>
          </a:p>
        </p:txBody>
      </p:sp>
      <p:cxnSp>
        <p:nvCxnSpPr>
          <p:cNvPr id="33" name="Přímá spojnice 32"/>
          <p:cNvCxnSpPr/>
          <p:nvPr/>
        </p:nvCxnSpPr>
        <p:spPr>
          <a:xfrm>
            <a:off x="4427984" y="4509120"/>
            <a:ext cx="4160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9" name="Picture 2" descr="C:\Documents and Settings\Honza\Dokumenty\Obrázky\obrázky_škola\-V-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9733" y="548680"/>
            <a:ext cx="1472707" cy="1472707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67544" y="260648"/>
            <a:ext cx="4651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a)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2699792" y="5374957"/>
            <a:ext cx="2904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i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6657800" y="5374957"/>
            <a:ext cx="2904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i</a:t>
            </a:r>
            <a:endParaRPr lang="cs-CZ" sz="3600" dirty="0">
              <a:solidFill>
                <a:srgbClr val="FF0000"/>
              </a:solidFill>
            </a:endParaRPr>
          </a:p>
        </p:txBody>
      </p:sp>
      <p:cxnSp>
        <p:nvCxnSpPr>
          <p:cNvPr id="37" name="Přímá spojnice 36"/>
          <p:cNvCxnSpPr/>
          <p:nvPr/>
        </p:nvCxnSpPr>
        <p:spPr>
          <a:xfrm>
            <a:off x="6604215" y="5949280"/>
            <a:ext cx="4160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3203691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 tmFilter="0,0; .5, 1; 1, 1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3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4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 tmFilter="0,0; .5, 1; 1, 1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1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2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 tmFilter="0,0; .5, 1; 1, 1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5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60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 tmFilter="0,0; .5, 1; 1, 1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7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86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7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500" tmFilter="0,0; .5, 1; 1, 1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04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13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14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2" grpId="0"/>
      <p:bldP spid="14" grpId="0"/>
      <p:bldP spid="16" grpId="0"/>
      <p:bldP spid="19" grpId="0"/>
      <p:bldP spid="32" grpId="0"/>
      <p:bldP spid="31" grpId="0"/>
      <p:bldP spid="3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797803"/>
            <a:ext cx="579767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prstClr val="black"/>
                </a:solidFill>
              </a:rPr>
              <a:t>DOPLŇTE „</a:t>
            </a:r>
            <a:r>
              <a:rPr lang="cs-CZ" sz="4800" b="1" dirty="0" smtClean="0">
                <a:solidFill>
                  <a:srgbClr val="FF0000"/>
                </a:solidFill>
              </a:rPr>
              <a:t>y</a:t>
            </a:r>
            <a:r>
              <a:rPr lang="cs-CZ" sz="4800" b="1" dirty="0" smtClean="0">
                <a:solidFill>
                  <a:prstClr val="black"/>
                </a:solidFill>
              </a:rPr>
              <a:t>“ nebo „</a:t>
            </a:r>
            <a:r>
              <a:rPr lang="cs-CZ" sz="4800" b="1" dirty="0" smtClean="0">
                <a:solidFill>
                  <a:srgbClr val="FF0000"/>
                </a:solidFill>
              </a:rPr>
              <a:t>i</a:t>
            </a:r>
            <a:r>
              <a:rPr lang="cs-CZ" sz="4800" b="1" dirty="0" smtClean="0">
                <a:solidFill>
                  <a:prstClr val="black"/>
                </a:solidFill>
              </a:rPr>
              <a:t>“</a:t>
            </a:r>
            <a:endParaRPr lang="cs-CZ" sz="4800" b="1" dirty="0">
              <a:solidFill>
                <a:prstClr val="black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3212976"/>
            <a:ext cx="533864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Wingdings" pitchFamily="2" charset="2"/>
              <a:buChar char="v"/>
            </a:pPr>
            <a:r>
              <a:rPr lang="cs-CZ" sz="3600" dirty="0" smtClean="0">
                <a:solidFill>
                  <a:prstClr val="black"/>
                </a:solidFill>
              </a:rPr>
              <a:t>Ten drak letí, to je v  </a:t>
            </a:r>
            <a:r>
              <a:rPr lang="cs-CZ" sz="3600" dirty="0" err="1" smtClean="0">
                <a:solidFill>
                  <a:prstClr val="black"/>
                </a:solidFill>
              </a:rPr>
              <a:t>ška</a:t>
            </a:r>
            <a:r>
              <a:rPr lang="cs-CZ" sz="3600" dirty="0" smtClean="0">
                <a:solidFill>
                  <a:prstClr val="black"/>
                </a:solidFill>
              </a:rPr>
              <a:t>!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9552" y="2494637"/>
            <a:ext cx="734104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Wingdings" pitchFamily="2" charset="2"/>
              <a:buChar char="v"/>
            </a:pPr>
            <a:r>
              <a:rPr lang="cs-CZ" sz="3600" dirty="0" smtClean="0">
                <a:solidFill>
                  <a:prstClr val="black"/>
                </a:solidFill>
              </a:rPr>
              <a:t>U um  vadla na věšáku v  sel ručník.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61789" y="3934797"/>
            <a:ext cx="698986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Wingdings" pitchFamily="2" charset="2"/>
              <a:buChar char="v"/>
            </a:pPr>
            <a:r>
              <a:rPr lang="cs-CZ" sz="3600" dirty="0" smtClean="0">
                <a:solidFill>
                  <a:prstClr val="black"/>
                </a:solidFill>
              </a:rPr>
              <a:t>Při běhání ve třídě se v  ří prach.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39552" y="4654877"/>
            <a:ext cx="641496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Wingdings" pitchFamily="2" charset="2"/>
              <a:buChar char="v"/>
            </a:pPr>
            <a:r>
              <a:rPr lang="cs-CZ" sz="3600" dirty="0" smtClean="0">
                <a:solidFill>
                  <a:prstClr val="black"/>
                </a:solidFill>
              </a:rPr>
              <a:t>Pod jezem se utvořil vodní v  r.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39552" y="5374957"/>
            <a:ext cx="551452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Wingdings" pitchFamily="2" charset="2"/>
              <a:buChar char="v"/>
            </a:pPr>
            <a:r>
              <a:rPr lang="cs-CZ" sz="3600" dirty="0" smtClean="0">
                <a:solidFill>
                  <a:prstClr val="black"/>
                </a:solidFill>
              </a:rPr>
              <a:t>Každý neumí v  t věnečky.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123728" y="2492896"/>
            <a:ext cx="3930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y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849488" y="5374957"/>
            <a:ext cx="2904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í</a:t>
            </a:r>
            <a:endParaRPr lang="cs-CZ" sz="3600" dirty="0">
              <a:solidFill>
                <a:srgbClr val="FF0000"/>
              </a:solidFill>
            </a:endParaRPr>
          </a:p>
        </p:txBody>
      </p:sp>
      <p:cxnSp>
        <p:nvCxnSpPr>
          <p:cNvPr id="24" name="Přímá spojnice 23"/>
          <p:cNvCxnSpPr/>
          <p:nvPr/>
        </p:nvCxnSpPr>
        <p:spPr>
          <a:xfrm>
            <a:off x="3779912" y="5949280"/>
            <a:ext cx="4160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6228184" y="5229200"/>
            <a:ext cx="4160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2067711" y="3068960"/>
            <a:ext cx="4160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4716016" y="3768063"/>
            <a:ext cx="4160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5508104" y="3068960"/>
            <a:ext cx="4160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ovéPole 31"/>
          <p:cNvSpPr txBox="1"/>
          <p:nvPr/>
        </p:nvSpPr>
        <p:spPr>
          <a:xfrm>
            <a:off x="6300192" y="4654877"/>
            <a:ext cx="2904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í</a:t>
            </a:r>
            <a:endParaRPr lang="cs-CZ" sz="3600" dirty="0">
              <a:solidFill>
                <a:srgbClr val="FF0000"/>
              </a:solidFill>
            </a:endParaRPr>
          </a:p>
        </p:txBody>
      </p:sp>
      <p:cxnSp>
        <p:nvCxnSpPr>
          <p:cNvPr id="33" name="Přímá spojnice 32"/>
          <p:cNvCxnSpPr/>
          <p:nvPr/>
        </p:nvCxnSpPr>
        <p:spPr>
          <a:xfrm>
            <a:off x="5308071" y="4509120"/>
            <a:ext cx="4160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9" name="Picture 2" descr="C:\Documents and Settings\Honza\Dokumenty\Obrázky\obrázky_škola\-V-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9733" y="548680"/>
            <a:ext cx="1472707" cy="1472707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467544" y="260648"/>
            <a:ext cx="482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b)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577680" y="2492896"/>
            <a:ext cx="2904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i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716016" y="3212976"/>
            <a:ext cx="3930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ý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361656" y="3934797"/>
            <a:ext cx="2904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srgbClr val="FF0000"/>
                </a:solidFill>
              </a:rPr>
              <a:t>í</a:t>
            </a:r>
          </a:p>
        </p:txBody>
      </p:sp>
    </p:spTree>
    <p:extLst>
      <p:ext uri="{BB962C8B-B14F-4D97-AF65-F5344CB8AC3E}">
        <p14:creationId xmlns:p14="http://schemas.microsoft.com/office/powerpoint/2010/main" val="13383242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 tmFilter="0,0; .5, 1; 1, 1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3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4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2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3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 tmFilter="0,0; .5, 1; 1, 1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50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51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 tmFilter="0,0; .5, 1; 1, 1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68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69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500" tmFilter="0,0; .5, 1; 1, 1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86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7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500" tmFilter="0,0; .5, 1; 1, 1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04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2" grpId="0"/>
      <p:bldP spid="16" grpId="0"/>
      <p:bldP spid="32" grpId="0"/>
      <p:bldP spid="21" grpId="0"/>
      <p:bldP spid="22" grpId="0"/>
      <p:bldP spid="2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797803"/>
            <a:ext cx="579767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prstClr val="black"/>
                </a:solidFill>
              </a:rPr>
              <a:t>DOPLŇTE „</a:t>
            </a:r>
            <a:r>
              <a:rPr lang="cs-CZ" sz="4800" b="1" dirty="0" smtClean="0">
                <a:solidFill>
                  <a:srgbClr val="FF0000"/>
                </a:solidFill>
              </a:rPr>
              <a:t>y</a:t>
            </a:r>
            <a:r>
              <a:rPr lang="cs-CZ" sz="4800" b="1" dirty="0" smtClean="0">
                <a:solidFill>
                  <a:prstClr val="black"/>
                </a:solidFill>
              </a:rPr>
              <a:t>“ nebo „</a:t>
            </a:r>
            <a:r>
              <a:rPr lang="cs-CZ" sz="4800" b="1" dirty="0" smtClean="0">
                <a:solidFill>
                  <a:srgbClr val="FF0000"/>
                </a:solidFill>
              </a:rPr>
              <a:t>i</a:t>
            </a:r>
            <a:r>
              <a:rPr lang="cs-CZ" sz="4800" b="1" dirty="0" smtClean="0">
                <a:solidFill>
                  <a:prstClr val="black"/>
                </a:solidFill>
              </a:rPr>
              <a:t>“</a:t>
            </a:r>
            <a:endParaRPr lang="cs-CZ" sz="4800" b="1" dirty="0">
              <a:solidFill>
                <a:prstClr val="black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3212976"/>
            <a:ext cx="641246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Wingdings" pitchFamily="2" charset="2"/>
              <a:buChar char="v"/>
            </a:pPr>
            <a:r>
              <a:rPr lang="cs-CZ" sz="3600" dirty="0" smtClean="0">
                <a:solidFill>
                  <a:prstClr val="black"/>
                </a:solidFill>
              </a:rPr>
              <a:t>V  t v lese </a:t>
            </a:r>
            <a:r>
              <a:rPr lang="cs-CZ" sz="3600" dirty="0" err="1" smtClean="0">
                <a:solidFill>
                  <a:prstClr val="black"/>
                </a:solidFill>
              </a:rPr>
              <a:t>usl</a:t>
            </a:r>
            <a:r>
              <a:rPr lang="cs-CZ" sz="3600" dirty="0" smtClean="0">
                <a:solidFill>
                  <a:prstClr val="black"/>
                </a:solidFill>
              </a:rPr>
              <a:t>  šel v  ří houkání.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9552" y="2494637"/>
            <a:ext cx="54379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Wingdings" pitchFamily="2" charset="2"/>
              <a:buChar char="v"/>
            </a:pPr>
            <a:r>
              <a:rPr lang="cs-CZ" sz="3600" dirty="0" smtClean="0">
                <a:solidFill>
                  <a:prstClr val="black"/>
                </a:solidFill>
              </a:rPr>
              <a:t>V  r je naše největší sova.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61789" y="3934797"/>
            <a:ext cx="71445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Wingdings" pitchFamily="2" charset="2"/>
              <a:buChar char="v"/>
            </a:pPr>
            <a:r>
              <a:rPr lang="cs-CZ" sz="3600" dirty="0" smtClean="0">
                <a:solidFill>
                  <a:prstClr val="black"/>
                </a:solidFill>
              </a:rPr>
              <a:t>Kde mám ten klobouk, tady v  sel?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39552" y="4654877"/>
            <a:ext cx="651095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Wingdings" pitchFamily="2" charset="2"/>
              <a:buChar char="v"/>
            </a:pPr>
            <a:r>
              <a:rPr lang="cs-CZ" sz="3600" dirty="0" smtClean="0">
                <a:solidFill>
                  <a:prstClr val="black"/>
                </a:solidFill>
              </a:rPr>
              <a:t>Nemusíš tak v  t, v  </a:t>
            </a:r>
            <a:r>
              <a:rPr lang="cs-CZ" sz="3600" dirty="0" err="1" smtClean="0">
                <a:solidFill>
                  <a:prstClr val="black"/>
                </a:solidFill>
              </a:rPr>
              <a:t>ješ</a:t>
            </a:r>
            <a:r>
              <a:rPr lang="cs-CZ" sz="3600" dirty="0" smtClean="0">
                <a:solidFill>
                  <a:prstClr val="black"/>
                </a:solidFill>
              </a:rPr>
              <a:t> jako vlk.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39552" y="5374957"/>
            <a:ext cx="67210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Wingdings" pitchFamily="2" charset="2"/>
              <a:buChar char="v"/>
            </a:pPr>
            <a:r>
              <a:rPr lang="cs-CZ" sz="3600" dirty="0" smtClean="0">
                <a:solidFill>
                  <a:prstClr val="black"/>
                </a:solidFill>
              </a:rPr>
              <a:t>Jaká je v  </a:t>
            </a:r>
            <a:r>
              <a:rPr lang="cs-CZ" sz="3600" dirty="0" err="1" smtClean="0">
                <a:solidFill>
                  <a:prstClr val="black"/>
                </a:solidFill>
              </a:rPr>
              <a:t>ška</a:t>
            </a:r>
            <a:r>
              <a:rPr lang="cs-CZ" sz="3600" dirty="0" smtClean="0">
                <a:solidFill>
                  <a:prstClr val="black"/>
                </a:solidFill>
              </a:rPr>
              <a:t> naší </a:t>
            </a:r>
            <a:r>
              <a:rPr lang="cs-CZ" sz="3600" dirty="0" err="1" smtClean="0">
                <a:solidFill>
                  <a:prstClr val="black"/>
                </a:solidFill>
              </a:rPr>
              <a:t>nejv</a:t>
            </a:r>
            <a:r>
              <a:rPr lang="cs-CZ" sz="3600" dirty="0" smtClean="0">
                <a:solidFill>
                  <a:prstClr val="black"/>
                </a:solidFill>
              </a:rPr>
              <a:t>  </a:t>
            </a:r>
            <a:r>
              <a:rPr lang="cs-CZ" sz="3600" dirty="0" err="1" smtClean="0">
                <a:solidFill>
                  <a:prstClr val="black"/>
                </a:solidFill>
              </a:rPr>
              <a:t>šší</a:t>
            </a:r>
            <a:r>
              <a:rPr lang="cs-CZ" sz="3600" dirty="0" smtClean="0">
                <a:solidFill>
                  <a:prstClr val="black"/>
                </a:solidFill>
              </a:rPr>
              <a:t> hory?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370632" y="2492896"/>
            <a:ext cx="3930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ý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666776" y="5374957"/>
            <a:ext cx="3930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ý</a:t>
            </a:r>
            <a:endParaRPr lang="cs-CZ" sz="3600" dirty="0">
              <a:solidFill>
                <a:srgbClr val="FF0000"/>
              </a:solidFill>
            </a:endParaRPr>
          </a:p>
        </p:txBody>
      </p:sp>
      <p:cxnSp>
        <p:nvCxnSpPr>
          <p:cNvPr id="24" name="Přímá spojnice 23"/>
          <p:cNvCxnSpPr/>
          <p:nvPr/>
        </p:nvCxnSpPr>
        <p:spPr>
          <a:xfrm>
            <a:off x="2571767" y="5949280"/>
            <a:ext cx="4160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4427984" y="5229200"/>
            <a:ext cx="4160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1331640" y="3068960"/>
            <a:ext cx="4160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4499992" y="3768063"/>
            <a:ext cx="4160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ovéPole 31"/>
          <p:cNvSpPr txBox="1"/>
          <p:nvPr/>
        </p:nvSpPr>
        <p:spPr>
          <a:xfrm>
            <a:off x="3707904" y="4654877"/>
            <a:ext cx="4002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ý</a:t>
            </a:r>
            <a:endParaRPr lang="cs-CZ" sz="3600" dirty="0">
              <a:solidFill>
                <a:srgbClr val="FF0000"/>
              </a:solidFill>
            </a:endParaRPr>
          </a:p>
        </p:txBody>
      </p:sp>
      <p:cxnSp>
        <p:nvCxnSpPr>
          <p:cNvPr id="33" name="Přímá spojnice 32"/>
          <p:cNvCxnSpPr/>
          <p:nvPr/>
        </p:nvCxnSpPr>
        <p:spPr>
          <a:xfrm>
            <a:off x="6532207" y="4509120"/>
            <a:ext cx="4160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9" name="Picture 2" descr="C:\Documents and Settings\Honza\Dokumenty\Obrázky\obrázky_škola\-V-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9733" y="548680"/>
            <a:ext cx="1472707" cy="1472707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467544" y="260648"/>
            <a:ext cx="4459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c)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538984" y="3212976"/>
            <a:ext cx="3930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ý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555208" y="3934797"/>
            <a:ext cx="2904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i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530872" y="3214717"/>
            <a:ext cx="3930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y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1403648" y="3212976"/>
            <a:ext cx="2904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srgbClr val="FF0000"/>
                </a:solidFill>
              </a:rPr>
              <a:t>í</a:t>
            </a:r>
          </a:p>
        </p:txBody>
      </p:sp>
      <p:cxnSp>
        <p:nvCxnSpPr>
          <p:cNvPr id="34" name="Přímá spojnice 33"/>
          <p:cNvCxnSpPr/>
          <p:nvPr/>
        </p:nvCxnSpPr>
        <p:spPr>
          <a:xfrm>
            <a:off x="3507871" y="3789040"/>
            <a:ext cx="4160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1331640" y="3789040"/>
            <a:ext cx="4160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TextovéPole 35"/>
          <p:cNvSpPr txBox="1"/>
          <p:nvPr/>
        </p:nvSpPr>
        <p:spPr>
          <a:xfrm>
            <a:off x="4459784" y="4653136"/>
            <a:ext cx="4002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>
                <a:solidFill>
                  <a:srgbClr val="FF0000"/>
                </a:solidFill>
              </a:rPr>
              <a:t>y</a:t>
            </a:r>
          </a:p>
        </p:txBody>
      </p:sp>
      <p:cxnSp>
        <p:nvCxnSpPr>
          <p:cNvPr id="37" name="Přímá spojnice 36"/>
          <p:cNvCxnSpPr/>
          <p:nvPr/>
        </p:nvCxnSpPr>
        <p:spPr>
          <a:xfrm>
            <a:off x="3707904" y="5229200"/>
            <a:ext cx="4160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5164055" y="5949280"/>
            <a:ext cx="4160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TextovéPole 38"/>
          <p:cNvSpPr txBox="1"/>
          <p:nvPr/>
        </p:nvSpPr>
        <p:spPr>
          <a:xfrm>
            <a:off x="5187056" y="5373216"/>
            <a:ext cx="3930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y</a:t>
            </a:r>
            <a:endParaRPr lang="cs-CZ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782874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 tmFilter="0,0; .5, 1; 1, 1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3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4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 tmFilter="0,0; .5, 1; 1, 1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1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2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50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51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5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60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 tmFilter="0,0; .5, 1; 1, 1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7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500" tmFilter="0,0; .5, 1; 1, 1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95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96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04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7" dur="500" tmFilter="0,0; .5, 1; 1, 1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22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23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31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32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2" grpId="0"/>
      <p:bldP spid="16" grpId="0"/>
      <p:bldP spid="32" grpId="0"/>
      <p:bldP spid="22" grpId="0"/>
      <p:bldP spid="23" grpId="0"/>
      <p:bldP spid="27" grpId="0"/>
      <p:bldP spid="31" grpId="0"/>
      <p:bldP spid="36" grpId="0"/>
      <p:bldP spid="3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797803"/>
            <a:ext cx="579767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chemeClr val="bg1"/>
                </a:solidFill>
              </a:rPr>
              <a:t>DOPLŇTE „y“ nebo „i“</a:t>
            </a:r>
            <a:endParaRPr lang="cs-CZ" sz="4800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3212976"/>
            <a:ext cx="625427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Wingdings" pitchFamily="2" charset="2"/>
              <a:buChar char="v"/>
            </a:pPr>
            <a:r>
              <a:rPr lang="cs-CZ" sz="3600" dirty="0" smtClean="0">
                <a:solidFill>
                  <a:schemeClr val="bg1"/>
                </a:solidFill>
              </a:rPr>
              <a:t>Na kostele se tyčí malá v  </a:t>
            </a:r>
            <a:r>
              <a:rPr lang="cs-CZ" sz="3600" dirty="0" err="1" smtClean="0">
                <a:solidFill>
                  <a:schemeClr val="bg1"/>
                </a:solidFill>
              </a:rPr>
              <a:t>žka</a:t>
            </a:r>
            <a:r>
              <a:rPr lang="cs-CZ" sz="3600" dirty="0" smtClean="0">
                <a:solidFill>
                  <a:schemeClr val="bg1"/>
                </a:solidFill>
              </a:rPr>
              <a:t>.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9552" y="2494637"/>
            <a:ext cx="540192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Wingdings" pitchFamily="2" charset="2"/>
              <a:buChar char="v"/>
            </a:pPr>
            <a:r>
              <a:rPr lang="cs-CZ" sz="3600" dirty="0" smtClean="0">
                <a:solidFill>
                  <a:schemeClr val="bg1"/>
                </a:solidFill>
              </a:rPr>
              <a:t>Ten náš pes v  je jako vlk.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61789" y="3934797"/>
            <a:ext cx="557505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Wingdings" pitchFamily="2" charset="2"/>
              <a:buChar char="v"/>
            </a:pPr>
            <a:r>
              <a:rPr lang="cs-CZ" sz="3600" dirty="0" smtClean="0">
                <a:solidFill>
                  <a:schemeClr val="bg1"/>
                </a:solidFill>
              </a:rPr>
              <a:t>V lese jsme našli v  ří peří.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39552" y="4654877"/>
            <a:ext cx="4256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Wingdings" pitchFamily="2" charset="2"/>
              <a:buChar char="v"/>
            </a:pPr>
            <a:r>
              <a:rPr lang="cs-CZ" sz="3600" dirty="0" smtClean="0">
                <a:solidFill>
                  <a:schemeClr val="bg1"/>
                </a:solidFill>
              </a:rPr>
              <a:t>Farmář v  sel ob  </a:t>
            </a:r>
            <a:r>
              <a:rPr lang="cs-CZ" sz="3600" dirty="0" err="1" smtClean="0">
                <a:solidFill>
                  <a:schemeClr val="bg1"/>
                </a:solidFill>
              </a:rPr>
              <a:t>lí</a:t>
            </a:r>
            <a:r>
              <a:rPr lang="cs-CZ" sz="3600" dirty="0" smtClean="0">
                <a:solidFill>
                  <a:schemeClr val="bg1"/>
                </a:solidFill>
              </a:rPr>
              <a:t>.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39552" y="5374957"/>
            <a:ext cx="72463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Wingdings" pitchFamily="2" charset="2"/>
              <a:buChar char="v"/>
            </a:pPr>
            <a:r>
              <a:rPr lang="cs-CZ" sz="3600" dirty="0" smtClean="0">
                <a:solidFill>
                  <a:schemeClr val="bg1"/>
                </a:solidFill>
              </a:rPr>
              <a:t>Anička v  je věneček z </a:t>
            </a:r>
            <a:r>
              <a:rPr lang="cs-CZ" sz="3600" dirty="0" err="1" smtClean="0">
                <a:solidFill>
                  <a:schemeClr val="bg1"/>
                </a:solidFill>
              </a:rPr>
              <a:t>pampel</a:t>
            </a:r>
            <a:r>
              <a:rPr lang="cs-CZ" sz="3600" dirty="0" smtClean="0">
                <a:solidFill>
                  <a:schemeClr val="bg1"/>
                </a:solidFill>
              </a:rPr>
              <a:t>  šek.</a:t>
            </a:r>
            <a:endParaRPr lang="cs-CZ" sz="3600" dirty="0">
              <a:solidFill>
                <a:schemeClr val="bg1"/>
              </a:solidFill>
            </a:endParaRPr>
          </a:p>
        </p:txBody>
      </p:sp>
      <p:cxnSp>
        <p:nvCxnSpPr>
          <p:cNvPr id="24" name="Přímá spojnice 23"/>
          <p:cNvCxnSpPr/>
          <p:nvPr/>
        </p:nvCxnSpPr>
        <p:spPr>
          <a:xfrm>
            <a:off x="2627784" y="5949280"/>
            <a:ext cx="4160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3995936" y="5229200"/>
            <a:ext cx="4160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2699792" y="5229200"/>
            <a:ext cx="4160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5596103" y="3768063"/>
            <a:ext cx="4160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3507870" y="3083020"/>
            <a:ext cx="4160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4427984" y="4509120"/>
            <a:ext cx="4160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ovéPole 2"/>
          <p:cNvSpPr txBox="1"/>
          <p:nvPr/>
        </p:nvSpPr>
        <p:spPr>
          <a:xfrm>
            <a:off x="467544" y="260648"/>
            <a:ext cx="4651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a)</a:t>
            </a:r>
            <a:endParaRPr lang="cs-CZ" sz="2800" dirty="0">
              <a:solidFill>
                <a:schemeClr val="bg1"/>
              </a:solidFill>
            </a:endParaRPr>
          </a:p>
        </p:txBody>
      </p:sp>
      <p:cxnSp>
        <p:nvCxnSpPr>
          <p:cNvPr id="37" name="Přímá spojnice 36"/>
          <p:cNvCxnSpPr/>
          <p:nvPr/>
        </p:nvCxnSpPr>
        <p:spPr>
          <a:xfrm>
            <a:off x="6604215" y="5949280"/>
            <a:ext cx="4160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ovéPole 3"/>
          <p:cNvSpPr txBox="1"/>
          <p:nvPr/>
        </p:nvSpPr>
        <p:spPr>
          <a:xfrm>
            <a:off x="3840710" y="260648"/>
            <a:ext cx="1307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Pracovní list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42791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797803"/>
            <a:ext cx="579767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chemeClr val="bg1"/>
                </a:solidFill>
              </a:rPr>
              <a:t>DOPLŇTE „y“ nebo „i“</a:t>
            </a:r>
            <a:endParaRPr lang="cs-CZ" sz="4800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3212976"/>
            <a:ext cx="533864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Wingdings" pitchFamily="2" charset="2"/>
              <a:buChar char="v"/>
            </a:pPr>
            <a:r>
              <a:rPr lang="cs-CZ" sz="3600" dirty="0" smtClean="0">
                <a:solidFill>
                  <a:schemeClr val="bg1"/>
                </a:solidFill>
              </a:rPr>
              <a:t>Ten drak letí, to je v  </a:t>
            </a:r>
            <a:r>
              <a:rPr lang="cs-CZ" sz="3600" dirty="0" err="1" smtClean="0">
                <a:solidFill>
                  <a:schemeClr val="bg1"/>
                </a:solidFill>
              </a:rPr>
              <a:t>ška</a:t>
            </a:r>
            <a:r>
              <a:rPr lang="cs-CZ" sz="3600" dirty="0" smtClean="0">
                <a:solidFill>
                  <a:schemeClr val="bg1"/>
                </a:solidFill>
              </a:rPr>
              <a:t>!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9552" y="2494637"/>
            <a:ext cx="734104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Wingdings" pitchFamily="2" charset="2"/>
              <a:buChar char="v"/>
            </a:pPr>
            <a:r>
              <a:rPr lang="cs-CZ" sz="3600" dirty="0" smtClean="0">
                <a:solidFill>
                  <a:schemeClr val="bg1"/>
                </a:solidFill>
              </a:rPr>
              <a:t>U um  vadla na věšáku v  sel ručník.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61789" y="3934797"/>
            <a:ext cx="698986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Wingdings" pitchFamily="2" charset="2"/>
              <a:buChar char="v"/>
            </a:pPr>
            <a:r>
              <a:rPr lang="cs-CZ" sz="3600" dirty="0" smtClean="0">
                <a:solidFill>
                  <a:schemeClr val="bg1"/>
                </a:solidFill>
              </a:rPr>
              <a:t>Při běhání ve třídě se v  ří prach.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39552" y="4654877"/>
            <a:ext cx="641496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Wingdings" pitchFamily="2" charset="2"/>
              <a:buChar char="v"/>
            </a:pPr>
            <a:r>
              <a:rPr lang="cs-CZ" sz="3600" dirty="0" smtClean="0">
                <a:solidFill>
                  <a:schemeClr val="bg1"/>
                </a:solidFill>
              </a:rPr>
              <a:t>Pod jezem se utvořil vodní v  r.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39552" y="5374957"/>
            <a:ext cx="551452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Wingdings" pitchFamily="2" charset="2"/>
              <a:buChar char="v"/>
            </a:pPr>
            <a:r>
              <a:rPr lang="cs-CZ" sz="3600" dirty="0" smtClean="0">
                <a:solidFill>
                  <a:schemeClr val="bg1"/>
                </a:solidFill>
              </a:rPr>
              <a:t>Každý neumí v  t věnečky.</a:t>
            </a:r>
            <a:endParaRPr lang="cs-CZ" sz="3600" dirty="0">
              <a:solidFill>
                <a:schemeClr val="bg1"/>
              </a:solidFill>
            </a:endParaRPr>
          </a:p>
        </p:txBody>
      </p:sp>
      <p:cxnSp>
        <p:nvCxnSpPr>
          <p:cNvPr id="24" name="Přímá spojnice 23"/>
          <p:cNvCxnSpPr/>
          <p:nvPr/>
        </p:nvCxnSpPr>
        <p:spPr>
          <a:xfrm>
            <a:off x="3779912" y="5949280"/>
            <a:ext cx="4160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6228184" y="5229200"/>
            <a:ext cx="4160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2067711" y="3068960"/>
            <a:ext cx="4160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4716016" y="3768063"/>
            <a:ext cx="4160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5508104" y="3068960"/>
            <a:ext cx="4160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5308071" y="4509120"/>
            <a:ext cx="4160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467544" y="260648"/>
            <a:ext cx="482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b)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840710" y="260648"/>
            <a:ext cx="1307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Pracovní list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92465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797803"/>
            <a:ext cx="579767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chemeClr val="bg1"/>
                </a:solidFill>
              </a:rPr>
              <a:t>DOPLŇTE „y“ nebo „i“</a:t>
            </a:r>
            <a:endParaRPr lang="cs-CZ" sz="4800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3212976"/>
            <a:ext cx="641246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Wingdings" pitchFamily="2" charset="2"/>
              <a:buChar char="v"/>
            </a:pPr>
            <a:r>
              <a:rPr lang="cs-CZ" sz="3600" dirty="0" smtClean="0">
                <a:solidFill>
                  <a:schemeClr val="bg1"/>
                </a:solidFill>
              </a:rPr>
              <a:t>V  t v lese </a:t>
            </a:r>
            <a:r>
              <a:rPr lang="cs-CZ" sz="3600" dirty="0" err="1" smtClean="0">
                <a:solidFill>
                  <a:schemeClr val="bg1"/>
                </a:solidFill>
              </a:rPr>
              <a:t>usl</a:t>
            </a:r>
            <a:r>
              <a:rPr lang="cs-CZ" sz="3600" dirty="0" smtClean="0">
                <a:solidFill>
                  <a:schemeClr val="bg1"/>
                </a:solidFill>
              </a:rPr>
              <a:t>  šel v  ří houkání.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9552" y="2494637"/>
            <a:ext cx="54379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Wingdings" pitchFamily="2" charset="2"/>
              <a:buChar char="v"/>
            </a:pPr>
            <a:r>
              <a:rPr lang="cs-CZ" sz="3600" dirty="0" smtClean="0">
                <a:solidFill>
                  <a:schemeClr val="bg1"/>
                </a:solidFill>
              </a:rPr>
              <a:t>V  r je naše největší sova.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61789" y="3934797"/>
            <a:ext cx="71445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Wingdings" pitchFamily="2" charset="2"/>
              <a:buChar char="v"/>
            </a:pPr>
            <a:r>
              <a:rPr lang="cs-CZ" sz="3600" dirty="0" smtClean="0">
                <a:solidFill>
                  <a:schemeClr val="bg1"/>
                </a:solidFill>
              </a:rPr>
              <a:t>Kde mám ten klobouk, tady v  sel?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39552" y="4654877"/>
            <a:ext cx="651095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Wingdings" pitchFamily="2" charset="2"/>
              <a:buChar char="v"/>
            </a:pPr>
            <a:r>
              <a:rPr lang="cs-CZ" sz="3600" dirty="0" smtClean="0">
                <a:solidFill>
                  <a:schemeClr val="bg1"/>
                </a:solidFill>
              </a:rPr>
              <a:t>Nemusíš tak v  t, v  </a:t>
            </a:r>
            <a:r>
              <a:rPr lang="cs-CZ" sz="3600" dirty="0" err="1" smtClean="0">
                <a:solidFill>
                  <a:schemeClr val="bg1"/>
                </a:solidFill>
              </a:rPr>
              <a:t>ješ</a:t>
            </a:r>
            <a:r>
              <a:rPr lang="cs-CZ" sz="3600" dirty="0" smtClean="0">
                <a:solidFill>
                  <a:schemeClr val="bg1"/>
                </a:solidFill>
              </a:rPr>
              <a:t> jako vlk.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39552" y="5374957"/>
            <a:ext cx="67210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Wingdings" pitchFamily="2" charset="2"/>
              <a:buChar char="v"/>
            </a:pPr>
            <a:r>
              <a:rPr lang="cs-CZ" sz="3600" dirty="0" smtClean="0">
                <a:solidFill>
                  <a:schemeClr val="bg1"/>
                </a:solidFill>
              </a:rPr>
              <a:t>Jaká je v  </a:t>
            </a:r>
            <a:r>
              <a:rPr lang="cs-CZ" sz="3600" dirty="0" err="1" smtClean="0">
                <a:solidFill>
                  <a:schemeClr val="bg1"/>
                </a:solidFill>
              </a:rPr>
              <a:t>ška</a:t>
            </a:r>
            <a:r>
              <a:rPr lang="cs-CZ" sz="3600" dirty="0" smtClean="0">
                <a:solidFill>
                  <a:schemeClr val="bg1"/>
                </a:solidFill>
              </a:rPr>
              <a:t> naší </a:t>
            </a:r>
            <a:r>
              <a:rPr lang="cs-CZ" sz="3600" dirty="0" err="1" smtClean="0">
                <a:solidFill>
                  <a:schemeClr val="bg1"/>
                </a:solidFill>
              </a:rPr>
              <a:t>nejv</a:t>
            </a:r>
            <a:r>
              <a:rPr lang="cs-CZ" sz="3600" dirty="0" smtClean="0">
                <a:solidFill>
                  <a:schemeClr val="bg1"/>
                </a:solidFill>
              </a:rPr>
              <a:t>  </a:t>
            </a:r>
            <a:r>
              <a:rPr lang="cs-CZ" sz="3600" dirty="0" err="1" smtClean="0">
                <a:solidFill>
                  <a:schemeClr val="bg1"/>
                </a:solidFill>
              </a:rPr>
              <a:t>šší</a:t>
            </a:r>
            <a:r>
              <a:rPr lang="cs-CZ" sz="3600" dirty="0" smtClean="0">
                <a:solidFill>
                  <a:schemeClr val="bg1"/>
                </a:solidFill>
              </a:rPr>
              <a:t> hory?</a:t>
            </a:r>
            <a:endParaRPr lang="cs-CZ" sz="3600" dirty="0">
              <a:solidFill>
                <a:schemeClr val="bg1"/>
              </a:solidFill>
            </a:endParaRPr>
          </a:p>
        </p:txBody>
      </p:sp>
      <p:cxnSp>
        <p:nvCxnSpPr>
          <p:cNvPr id="24" name="Přímá spojnice 23"/>
          <p:cNvCxnSpPr/>
          <p:nvPr/>
        </p:nvCxnSpPr>
        <p:spPr>
          <a:xfrm>
            <a:off x="2571767" y="5949280"/>
            <a:ext cx="4160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4427984" y="5229200"/>
            <a:ext cx="4160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1331640" y="3068960"/>
            <a:ext cx="4160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4499992" y="3768063"/>
            <a:ext cx="4160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6532207" y="4509120"/>
            <a:ext cx="4160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467544" y="260648"/>
            <a:ext cx="4459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c)</a:t>
            </a:r>
            <a:endParaRPr lang="cs-CZ" sz="2800" dirty="0">
              <a:solidFill>
                <a:schemeClr val="bg1"/>
              </a:solidFill>
            </a:endParaRPr>
          </a:p>
        </p:txBody>
      </p:sp>
      <p:cxnSp>
        <p:nvCxnSpPr>
          <p:cNvPr id="34" name="Přímá spojnice 33"/>
          <p:cNvCxnSpPr/>
          <p:nvPr/>
        </p:nvCxnSpPr>
        <p:spPr>
          <a:xfrm>
            <a:off x="3507871" y="3789040"/>
            <a:ext cx="4160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1331640" y="3789040"/>
            <a:ext cx="4160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3707904" y="5229200"/>
            <a:ext cx="4160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5164055" y="5949280"/>
            <a:ext cx="4160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3840710" y="260648"/>
            <a:ext cx="1307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Pracovní list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05574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Kapsle">
  <a:themeElements>
    <a:clrScheme name="Kapsle 1">
      <a:dk1>
        <a:srgbClr val="003366"/>
      </a:dk1>
      <a:lt1>
        <a:srgbClr val="FFFFFF"/>
      </a:lt1>
      <a:dk2>
        <a:srgbClr val="006666"/>
      </a:dk2>
      <a:lt2>
        <a:srgbClr val="666699"/>
      </a:lt2>
      <a:accent1>
        <a:srgbClr val="33CCCC"/>
      </a:accent1>
      <a:accent2>
        <a:srgbClr val="99CC99"/>
      </a:accent2>
      <a:accent3>
        <a:srgbClr val="FFFFFF"/>
      </a:accent3>
      <a:accent4>
        <a:srgbClr val="002A56"/>
      </a:accent4>
      <a:accent5>
        <a:srgbClr val="ADE2E2"/>
      </a:accent5>
      <a:accent6>
        <a:srgbClr val="8AB98A"/>
      </a:accent6>
      <a:hlink>
        <a:srgbClr val="003366"/>
      </a:hlink>
      <a:folHlink>
        <a:srgbClr val="CC99FF"/>
      </a:folHlink>
    </a:clrScheme>
    <a:fontScheme name="Kapsl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apsle 1">
        <a:dk1>
          <a:srgbClr val="003366"/>
        </a:dk1>
        <a:lt1>
          <a:srgbClr val="FFFFFF"/>
        </a:lt1>
        <a:dk2>
          <a:srgbClr val="006666"/>
        </a:dk2>
        <a:lt2>
          <a:srgbClr val="666699"/>
        </a:lt2>
        <a:accent1>
          <a:srgbClr val="33CCCC"/>
        </a:accent1>
        <a:accent2>
          <a:srgbClr val="99CC99"/>
        </a:accent2>
        <a:accent3>
          <a:srgbClr val="FFFFFF"/>
        </a:accent3>
        <a:accent4>
          <a:srgbClr val="002A56"/>
        </a:accent4>
        <a:accent5>
          <a:srgbClr val="ADE2E2"/>
        </a:accent5>
        <a:accent6>
          <a:srgbClr val="8AB98A"/>
        </a:accent6>
        <a:hlink>
          <a:srgbClr val="003366"/>
        </a:hlink>
        <a:folHlink>
          <a:srgbClr val="CC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2">
        <a:dk1>
          <a:srgbClr val="000000"/>
        </a:dk1>
        <a:lt1>
          <a:srgbClr val="FFFFFF"/>
        </a:lt1>
        <a:dk2>
          <a:srgbClr val="000000"/>
        </a:dk2>
        <a:lt2>
          <a:srgbClr val="808000"/>
        </a:lt2>
        <a:accent1>
          <a:srgbClr val="FFCC99"/>
        </a:accent1>
        <a:accent2>
          <a:srgbClr val="99CC00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8AB900"/>
        </a:accent6>
        <a:hlink>
          <a:srgbClr val="336600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3">
        <a:dk1>
          <a:srgbClr val="006699"/>
        </a:dk1>
        <a:lt1>
          <a:srgbClr val="FFFFFF"/>
        </a:lt1>
        <a:dk2>
          <a:srgbClr val="6699FF"/>
        </a:dk2>
        <a:lt2>
          <a:srgbClr val="FFFFFF"/>
        </a:lt2>
        <a:accent1>
          <a:srgbClr val="33CCCC"/>
        </a:accent1>
        <a:accent2>
          <a:srgbClr val="006699"/>
        </a:accent2>
        <a:accent3>
          <a:srgbClr val="B8CAFF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99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4">
        <a:dk1>
          <a:srgbClr val="000000"/>
        </a:dk1>
        <a:lt1>
          <a:srgbClr val="FFFFFF"/>
        </a:lt1>
        <a:dk2>
          <a:srgbClr val="9900CC"/>
        </a:dk2>
        <a:lt2>
          <a:srgbClr val="006600"/>
        </a:lt2>
        <a:accent1>
          <a:srgbClr val="33CC33"/>
        </a:accent1>
        <a:accent2>
          <a:srgbClr val="FFCC66"/>
        </a:accent2>
        <a:accent3>
          <a:srgbClr val="FFFFFF"/>
        </a:accent3>
        <a:accent4>
          <a:srgbClr val="000000"/>
        </a:accent4>
        <a:accent5>
          <a:srgbClr val="ADE2AD"/>
        </a:accent5>
        <a:accent6>
          <a:srgbClr val="E7B95C"/>
        </a:accent6>
        <a:hlink>
          <a:srgbClr val="0033CC"/>
        </a:hlink>
        <a:folHlink>
          <a:srgbClr val="CC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5">
        <a:dk1>
          <a:srgbClr val="000066"/>
        </a:dk1>
        <a:lt1>
          <a:srgbClr val="FFFFFF"/>
        </a:lt1>
        <a:dk2>
          <a:srgbClr val="336699"/>
        </a:dk2>
        <a:lt2>
          <a:srgbClr val="FFFFEB"/>
        </a:lt2>
        <a:accent1>
          <a:srgbClr val="99CCFF"/>
        </a:accent1>
        <a:accent2>
          <a:srgbClr val="9999FF"/>
        </a:accent2>
        <a:accent3>
          <a:srgbClr val="ADB8CA"/>
        </a:accent3>
        <a:accent4>
          <a:srgbClr val="DADADA"/>
        </a:accent4>
        <a:accent5>
          <a:srgbClr val="CAE2FF"/>
        </a:accent5>
        <a:accent6>
          <a:srgbClr val="8A8AE7"/>
        </a:accent6>
        <a:hlink>
          <a:srgbClr val="CCCCFF"/>
        </a:hlink>
        <a:folHlink>
          <a:srgbClr val="C68D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6">
        <a:dk1>
          <a:srgbClr val="808000"/>
        </a:dk1>
        <a:lt1>
          <a:srgbClr val="FFFFFF"/>
        </a:lt1>
        <a:dk2>
          <a:srgbClr val="006666"/>
        </a:dk2>
        <a:lt2>
          <a:srgbClr val="FFFFFF"/>
        </a:lt2>
        <a:accent1>
          <a:srgbClr val="FFCC66"/>
        </a:accent1>
        <a:accent2>
          <a:srgbClr val="00ACA8"/>
        </a:accent2>
        <a:accent3>
          <a:srgbClr val="AAB8B8"/>
        </a:accent3>
        <a:accent4>
          <a:srgbClr val="DADADA"/>
        </a:accent4>
        <a:accent5>
          <a:srgbClr val="FFE2B8"/>
        </a:accent5>
        <a:accent6>
          <a:srgbClr val="009B98"/>
        </a:accent6>
        <a:hlink>
          <a:srgbClr val="CCCC00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7">
        <a:dk1>
          <a:srgbClr val="FFFFCC"/>
        </a:dk1>
        <a:lt1>
          <a:srgbClr val="FFFFFF"/>
        </a:lt1>
        <a:dk2>
          <a:srgbClr val="660033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B8AAAD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FFCC00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8">
        <a:dk1>
          <a:srgbClr val="FF0000"/>
        </a:dk1>
        <a:lt1>
          <a:srgbClr val="FFFFFF"/>
        </a:lt1>
        <a:dk2>
          <a:srgbClr val="000000"/>
        </a:dk2>
        <a:lt2>
          <a:srgbClr val="FFFFFF"/>
        </a:lt2>
        <a:accent1>
          <a:srgbClr val="FFCC00"/>
        </a:accent1>
        <a:accent2>
          <a:srgbClr val="CC3300"/>
        </a:accent2>
        <a:accent3>
          <a:srgbClr val="AAAAAA"/>
        </a:accent3>
        <a:accent4>
          <a:srgbClr val="DADADA"/>
        </a:accent4>
        <a:accent5>
          <a:srgbClr val="FFE2AA"/>
        </a:accent5>
        <a:accent6>
          <a:srgbClr val="B92D00"/>
        </a:accent6>
        <a:hlink>
          <a:srgbClr val="FF6600"/>
        </a:hlink>
        <a:folHlink>
          <a:srgbClr val="FF7C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157</TotalTime>
  <Words>696</Words>
  <Application>Microsoft Office PowerPoint</Application>
  <PresentationFormat>Předvádění na obrazovce (4:3)</PresentationFormat>
  <Paragraphs>104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10</vt:i4>
      </vt:variant>
    </vt:vector>
  </HeadingPairs>
  <TitlesOfParts>
    <vt:vector size="13" baseType="lpstr">
      <vt:lpstr>1_Motiv systému Office</vt:lpstr>
      <vt:lpstr>Kapsle</vt:lpstr>
      <vt:lpstr>Motiv systému Office</vt:lpstr>
      <vt:lpstr>Prezentace aplikace PowerPoint</vt:lpstr>
      <vt:lpstr>POPIS MATERIÁLU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Jelinek Finance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Jelinek</dc:creator>
  <cp:lastModifiedBy>Jelinek</cp:lastModifiedBy>
  <cp:revision>24</cp:revision>
  <dcterms:created xsi:type="dcterms:W3CDTF">2011-12-18T17:29:06Z</dcterms:created>
  <dcterms:modified xsi:type="dcterms:W3CDTF">2012-04-02T19:28:55Z</dcterms:modified>
</cp:coreProperties>
</file>