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5"/>
  </p:notesMasterIdLst>
  <p:sldIdLst>
    <p:sldId id="266" r:id="rId4"/>
    <p:sldId id="267" r:id="rId5"/>
    <p:sldId id="273" r:id="rId6"/>
    <p:sldId id="274" r:id="rId7"/>
    <p:sldId id="275" r:id="rId8"/>
    <p:sldId id="276" r:id="rId9"/>
    <p:sldId id="277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E3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173D9F-18FF-4252-A722-CDD3A0B7F88D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AB436-02ED-4DA8-A36C-0BEB828C0C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003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45EC68-1248-4553-9BAB-F3D3C2D7B944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306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066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73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768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385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415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301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946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96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073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9791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12DB4553-FCFE-4501-AE01-F48B33AAAF5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510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1238B-62B7-4A88-9FC6-CF0D6887E5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631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8079-C150-4E54-8D47-10F8C094ABA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2084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7C1C7-BA28-4A9B-90EF-35512AE62D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234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DF52A-6BB4-44C1-A5BB-69E5B796D2C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312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7C2C4-C7A1-4E18-A1F9-6D07A2CC9E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7126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11D77-3E0A-4168-A56D-2E72707CF6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6329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E550D-222A-48CB-9ACF-4D1C7C0BB9F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0001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3CE7B-D00C-420E-AF15-FF1F875AEA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6060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2F0C2A-5FBE-4D26-9C73-96395B39DE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1990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697BE-DAF1-492A-BCF6-EB098BEB8F7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8279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CC8C6-A17E-4D78-9B0B-D7D58108B3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4190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5690F-E75F-436D-BD94-9012090A3F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024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9B844-58D8-4BA2-A84A-BEEC159F654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328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C8844-DFCA-4491-A780-214F998FB6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6427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A740C-95AC-4355-A200-2B29FD9577F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0662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01E74-32D7-45AF-BBB0-9258D7B410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94613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FEC07-78E4-47FF-800D-5565C161A8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2845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861F-5803-4B42-A730-2434A96DDA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8536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C442-0690-4746-9E9C-E9C79D1BFA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797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97BF6-24B5-467D-89C5-B708D8DD065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9239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E50DC-CFD0-418F-99DE-AFB1BE45515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571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>
                <a:lumMod val="91000"/>
              </a:srgbClr>
            </a:gs>
            <a:gs pos="74000">
              <a:srgbClr val="92D050">
                <a:lumMod val="100000"/>
              </a:srgbClr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0193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B0D36F-D99F-492F-99AB-C5D59A030AD6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31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30F11B-F834-41E6-9878-34CEF547332F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29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jpe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VY_32_INOVACE_198_ČJ3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- příbuzná  slova po V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význam slov příbuzných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po V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786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 </a:t>
            </a:r>
            <a:r>
              <a:rPr lang="cs-CZ" sz="1400" dirty="0" smtClean="0">
                <a:latin typeface="Arial" charset="0"/>
                <a:cs typeface="Arial" charset="0"/>
              </a:rPr>
              <a:t>č.4 – slouží k procvičení a vysvětlení významu příbuzných slov za pomoci daných vět.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 a zdůvodňují svoje rozhodnutí  – po kliknutí následuje kontrola. Na listu č. 5  a 6 žáci přiřazují příbuzná slova k jednotlivým vyjmenovaným slovům, list č. 7 – žáci doplňují předponu </a:t>
            </a:r>
            <a:r>
              <a:rPr lang="cs-CZ" sz="1400" dirty="0" smtClean="0">
                <a:latin typeface="Arial" charset="0"/>
                <a:cs typeface="Arial" charset="0"/>
              </a:rPr>
              <a:t>vy, </a:t>
            </a:r>
            <a:r>
              <a:rPr lang="cs-CZ" sz="1400" dirty="0" err="1" smtClean="0">
                <a:latin typeface="Arial" charset="0"/>
                <a:cs typeface="Arial" charset="0"/>
              </a:rPr>
              <a:t>vý</a:t>
            </a:r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nebo </a:t>
            </a:r>
            <a:r>
              <a:rPr lang="cs-CZ" sz="1400" dirty="0" err="1" smtClean="0">
                <a:latin typeface="Arial" charset="0"/>
                <a:cs typeface="Arial" charset="0"/>
              </a:rPr>
              <a:t>vi</a:t>
            </a:r>
            <a:r>
              <a:rPr lang="cs-CZ" sz="1400" dirty="0" smtClean="0">
                <a:latin typeface="Arial" charset="0"/>
                <a:cs typeface="Arial" charset="0"/>
              </a:rPr>
              <a:t>, ví do slov,  list č. 8 - 11 slouží jako pracovní list pro samostatnou práci. Řešení je přímo v prezentaci po klikání myší.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V, naučí se zdůvodňovat svoje rozhodnutí.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List č. 4 – 6 žáci zvládli téměř všichni bez chyby, list č. 7 jim dělal značné potíže, je třeba ještě procvičovat slova s předponou, všichni nepoznají kdy je to předpona a kdy základ slova. 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3396825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3823" y="885467"/>
            <a:ext cx="77819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VYJMENOVANÁ SLOVA  PO </a:t>
            </a:r>
            <a:r>
              <a:rPr lang="cs-CZ" sz="4800" b="1" dirty="0">
                <a:solidFill>
                  <a:prstClr val="black"/>
                </a:solidFill>
              </a:rPr>
              <a:t>„V“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02419" y="2204864"/>
            <a:ext cx="653916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PROCVIČUJTE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7" y="3905906"/>
            <a:ext cx="4032448" cy="211538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937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971600" y="5508522"/>
            <a:ext cx="6236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err="1" smtClean="0">
                <a:solidFill>
                  <a:prstClr val="black"/>
                </a:solidFill>
              </a:rPr>
              <a:t>Cv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čený</a:t>
            </a:r>
            <a:r>
              <a:rPr lang="cs-CZ" sz="3200" dirty="0" smtClean="0">
                <a:solidFill>
                  <a:prstClr val="black"/>
                </a:solidFill>
              </a:rPr>
              <a:t> pes             na povel pána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971602" y="4963005"/>
            <a:ext cx="4736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Pane,       jste ale              !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71602" y="4417486"/>
            <a:ext cx="6249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Jak               je ta  v  </a:t>
            </a:r>
            <a:r>
              <a:rPr lang="cs-CZ" sz="3200" dirty="0" err="1" smtClean="0">
                <a:solidFill>
                  <a:prstClr val="black"/>
                </a:solidFill>
              </a:rPr>
              <a:t>žka</a:t>
            </a:r>
            <a:r>
              <a:rPr lang="cs-CZ" sz="3200" dirty="0" smtClean="0">
                <a:solidFill>
                  <a:prstClr val="black"/>
                </a:solidFill>
              </a:rPr>
              <a:t> na kostele?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54084" y="4428402"/>
            <a:ext cx="1321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soko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39752" y="1281534"/>
            <a:ext cx="8453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BE36D"/>
                </a:solidFill>
              </a:rPr>
              <a:t>vy</a:t>
            </a:r>
            <a:endParaRPr lang="cs-CZ" sz="5400" b="1" dirty="0">
              <a:solidFill>
                <a:srgbClr val="0BE36D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29088" y="1280160"/>
            <a:ext cx="2148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vysoký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27009" y="1281534"/>
            <a:ext cx="10892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výt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6169" y="539970"/>
            <a:ext cx="8383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Doplň y nebo i , najdi slova příbuzná a vybarvi 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1" y="2780929"/>
            <a:ext cx="5421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Také             jak ten pes          ?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0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765" y="1412777"/>
            <a:ext cx="968651" cy="968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302871" y="2780929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sl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šíš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2780929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83191" y="2798768"/>
            <a:ext cx="857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</a:t>
            </a:r>
            <a:r>
              <a:rPr lang="cs-CZ" sz="3200" dirty="0" smtClean="0">
                <a:solidFill>
                  <a:prstClr val="black"/>
                </a:solidFill>
              </a:rPr>
              <a:t>  je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2807028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3326448"/>
            <a:ext cx="57316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Nikdy se na nikoho       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79135" y="332644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nepov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šuj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03809" y="3326448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71602" y="3871967"/>
            <a:ext cx="5933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L  dem, které neznáme,               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34121" y="3861049"/>
            <a:ext cx="1464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káme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24075" y="386104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23728" y="441973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83119" y="3861049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i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545201" y="4941170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64764" y="4419690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29177" y="4949882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v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99855" y="4941171"/>
            <a:ext cx="1305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soký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772476" y="5508522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i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397177" y="4941169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0602" y="5508521"/>
            <a:ext cx="12034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zav</a:t>
            </a:r>
            <a:r>
              <a:rPr lang="cs-CZ" sz="3200" dirty="0" smtClean="0">
                <a:solidFill>
                  <a:prstClr val="black"/>
                </a:solidFill>
              </a:rPr>
              <a:t>  je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85361" y="5508520"/>
            <a:ext cx="3706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y</a:t>
            </a: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39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1380230"/>
            <a:ext cx="968651" cy="968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3976935" y="602128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494343" y="544522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283968" y="492486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122851" y="494116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417288" y="4379843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547664" y="436510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03811" y="3812061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399213" y="330092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590901" y="330092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732079" y="602128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411239" y="544522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1275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8" presetClass="entr" presetSubtype="0" ac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8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1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25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BE36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1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1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2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5" grpId="0"/>
      <p:bldP spid="28" grpId="0"/>
      <p:bldP spid="5" grpId="0"/>
      <p:bldP spid="5" grpId="1"/>
      <p:bldP spid="13" grpId="0"/>
      <p:bldP spid="16" grpId="0"/>
      <p:bldP spid="23" grpId="0"/>
      <p:bldP spid="21" grpId="0"/>
      <p:bldP spid="21" grpId="1"/>
      <p:bldP spid="25" grpId="0"/>
      <p:bldP spid="25" grpId="1"/>
      <p:bldP spid="26" grpId="0"/>
      <p:bldP spid="27" grpId="0"/>
      <p:bldP spid="27" grpId="1"/>
      <p:bldP spid="29" grpId="0"/>
      <p:bldP spid="29" grpId="1"/>
      <p:bldP spid="30" grpId="0"/>
      <p:bldP spid="31" grpId="0"/>
      <p:bldP spid="31" grpId="1"/>
      <p:bldP spid="32" grpId="0"/>
      <p:bldP spid="32" grpId="1"/>
      <p:bldP spid="22" grpId="0"/>
      <p:bldP spid="22" grpId="1"/>
      <p:bldP spid="24" grpId="0"/>
      <p:bldP spid="33" grpId="0"/>
      <p:bldP spid="33" grpId="1"/>
      <p:bldP spid="34" grpId="0"/>
      <p:bldP spid="6" grpId="0"/>
      <p:bldP spid="6" grpId="1"/>
      <p:bldP spid="7" grpId="0"/>
      <p:bldP spid="7" grpId="1"/>
      <p:bldP spid="36" grpId="0"/>
      <p:bldP spid="37" grpId="0"/>
      <p:bldP spid="37" grpId="1"/>
      <p:bldP spid="8" grpId="0"/>
      <p:bldP spid="8" grpId="1"/>
      <p:bldP spid="9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Skupina 48"/>
          <p:cNvGrpSpPr/>
          <p:nvPr/>
        </p:nvGrpSpPr>
        <p:grpSpPr>
          <a:xfrm rot="16200000">
            <a:off x="-248171" y="1912477"/>
            <a:ext cx="2016224" cy="584775"/>
            <a:chOff x="3635896" y="1916844"/>
            <a:chExt cx="2016224" cy="584775"/>
          </a:xfrm>
        </p:grpSpPr>
        <p:sp>
          <p:nvSpPr>
            <p:cNvPr id="47" name="TextovéPole 46"/>
            <p:cNvSpPr txBox="1"/>
            <p:nvPr/>
          </p:nvSpPr>
          <p:spPr>
            <a:xfrm>
              <a:off x="3868974" y="1916844"/>
              <a:ext cx="164269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žvýkačka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45" name="Přímá spojnice se šipkou 44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827584" y="4098777"/>
            <a:ext cx="2016224" cy="1922512"/>
            <a:chOff x="827584" y="4098776"/>
            <a:chExt cx="2016224" cy="1922512"/>
          </a:xfrm>
        </p:grpSpPr>
        <p:sp>
          <p:nvSpPr>
            <p:cNvPr id="50" name="Ovál 49"/>
            <p:cNvSpPr/>
            <p:nvPr/>
          </p:nvSpPr>
          <p:spPr>
            <a:xfrm>
              <a:off x="827584" y="4098776"/>
              <a:ext cx="2016224" cy="1922512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3" name="Ovál 52"/>
            <p:cNvSpPr/>
            <p:nvPr/>
          </p:nvSpPr>
          <p:spPr>
            <a:xfrm>
              <a:off x="1043608" y="4290918"/>
              <a:ext cx="1584176" cy="1494819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" name="Ovál 53"/>
            <p:cNvSpPr/>
            <p:nvPr/>
          </p:nvSpPr>
          <p:spPr>
            <a:xfrm>
              <a:off x="1259632" y="4509119"/>
              <a:ext cx="1152128" cy="1058416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6" name="Ovál 55"/>
            <p:cNvSpPr/>
            <p:nvPr/>
          </p:nvSpPr>
          <p:spPr>
            <a:xfrm>
              <a:off x="1475656" y="4689139"/>
              <a:ext cx="720080" cy="69837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7" name="Ovál 56"/>
            <p:cNvSpPr/>
            <p:nvPr/>
          </p:nvSpPr>
          <p:spPr>
            <a:xfrm>
              <a:off x="1727684" y="4941167"/>
              <a:ext cx="216024" cy="19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563888" y="4098777"/>
            <a:ext cx="2016224" cy="1922512"/>
            <a:chOff x="827584" y="4098776"/>
            <a:chExt cx="2016224" cy="1922512"/>
          </a:xfrm>
        </p:grpSpPr>
        <p:sp>
          <p:nvSpPr>
            <p:cNvPr id="60" name="Ovál 59"/>
            <p:cNvSpPr/>
            <p:nvPr/>
          </p:nvSpPr>
          <p:spPr>
            <a:xfrm>
              <a:off x="827584" y="4098776"/>
              <a:ext cx="2016224" cy="1922512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" name="Ovál 60"/>
            <p:cNvSpPr/>
            <p:nvPr/>
          </p:nvSpPr>
          <p:spPr>
            <a:xfrm>
              <a:off x="1043608" y="4290918"/>
              <a:ext cx="1584176" cy="1494819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" name="Ovál 61"/>
            <p:cNvSpPr/>
            <p:nvPr/>
          </p:nvSpPr>
          <p:spPr>
            <a:xfrm>
              <a:off x="1259632" y="4509119"/>
              <a:ext cx="1152128" cy="1058416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3" name="Ovál 62"/>
            <p:cNvSpPr/>
            <p:nvPr/>
          </p:nvSpPr>
          <p:spPr>
            <a:xfrm>
              <a:off x="1475656" y="4689139"/>
              <a:ext cx="720080" cy="69837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4" name="Ovál 63"/>
            <p:cNvSpPr/>
            <p:nvPr/>
          </p:nvSpPr>
          <p:spPr>
            <a:xfrm>
              <a:off x="1727684" y="4941167"/>
              <a:ext cx="216024" cy="19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228184" y="4077072"/>
            <a:ext cx="2016224" cy="1922512"/>
            <a:chOff x="827584" y="4098776"/>
            <a:chExt cx="2016224" cy="1922512"/>
          </a:xfrm>
        </p:grpSpPr>
        <p:sp>
          <p:nvSpPr>
            <p:cNvPr id="66" name="Ovál 65"/>
            <p:cNvSpPr/>
            <p:nvPr/>
          </p:nvSpPr>
          <p:spPr>
            <a:xfrm>
              <a:off x="827584" y="4098776"/>
              <a:ext cx="2016224" cy="1922512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7" name="Ovál 66"/>
            <p:cNvSpPr/>
            <p:nvPr/>
          </p:nvSpPr>
          <p:spPr>
            <a:xfrm>
              <a:off x="1043608" y="4290918"/>
              <a:ext cx="1584176" cy="1494819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8" name="Ovál 67"/>
            <p:cNvSpPr/>
            <p:nvPr/>
          </p:nvSpPr>
          <p:spPr>
            <a:xfrm>
              <a:off x="1259632" y="4509119"/>
              <a:ext cx="1152128" cy="1058416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9" name="Ovál 68"/>
            <p:cNvSpPr/>
            <p:nvPr/>
          </p:nvSpPr>
          <p:spPr>
            <a:xfrm>
              <a:off x="1475656" y="4689139"/>
              <a:ext cx="720080" cy="69837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0" name="Ovál 69"/>
            <p:cNvSpPr/>
            <p:nvPr/>
          </p:nvSpPr>
          <p:spPr>
            <a:xfrm>
              <a:off x="1727684" y="4941167"/>
              <a:ext cx="216024" cy="19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 rot="18981613">
            <a:off x="1803287" y="3816414"/>
            <a:ext cx="1571199" cy="941295"/>
            <a:chOff x="3904720" y="1916831"/>
            <a:chExt cx="1571199" cy="941295"/>
          </a:xfrm>
        </p:grpSpPr>
        <p:sp>
          <p:nvSpPr>
            <p:cNvPr id="72" name="TextovéPole 71"/>
            <p:cNvSpPr txBox="1"/>
            <p:nvPr/>
          </p:nvSpPr>
          <p:spPr>
            <a:xfrm>
              <a:off x="3904720" y="1916831"/>
              <a:ext cx="157119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zavýskat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3" name="Přímá spojnice se šipkou 72"/>
            <p:cNvCxnSpPr/>
            <p:nvPr/>
          </p:nvCxnSpPr>
          <p:spPr>
            <a:xfrm rot="3292179" flipH="1">
              <a:off x="4205746" y="1746739"/>
              <a:ext cx="894461" cy="1328314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4" name="Skupina 73"/>
          <p:cNvGrpSpPr/>
          <p:nvPr/>
        </p:nvGrpSpPr>
        <p:grpSpPr>
          <a:xfrm rot="1504343">
            <a:off x="1903433" y="5034971"/>
            <a:ext cx="1556091" cy="888926"/>
            <a:chOff x="3897097" y="1916828"/>
            <a:chExt cx="1444034" cy="888926"/>
          </a:xfrm>
        </p:grpSpPr>
        <p:sp>
          <p:nvSpPr>
            <p:cNvPr id="75" name="TextovéPole 74"/>
            <p:cNvSpPr txBox="1"/>
            <p:nvPr/>
          </p:nvSpPr>
          <p:spPr>
            <a:xfrm>
              <a:off x="4039508" y="1916828"/>
              <a:ext cx="130162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výskání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6" name="Přímá spojnice se šipkou 75"/>
            <p:cNvCxnSpPr/>
            <p:nvPr/>
          </p:nvCxnSpPr>
          <p:spPr>
            <a:xfrm rot="20095657" flipH="1" flipV="1">
              <a:off x="3897097" y="2083359"/>
              <a:ext cx="1399898" cy="722395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" name="TextovéPole 76"/>
          <p:cNvSpPr txBox="1"/>
          <p:nvPr/>
        </p:nvSpPr>
        <p:spPr>
          <a:xfrm>
            <a:off x="1115618" y="6084586"/>
            <a:ext cx="1307987" cy="584775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výskat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3912470" y="6084586"/>
            <a:ext cx="1307602" cy="584775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zvykat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614853" y="6084586"/>
            <a:ext cx="1307602" cy="584775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žvýkat</a:t>
            </a:r>
            <a:endParaRPr lang="cs-CZ" sz="32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98" t="-1987" r="17870" b="1987"/>
          <a:stretch/>
        </p:blipFill>
        <p:spPr bwMode="auto">
          <a:xfrm>
            <a:off x="3903796" y="1521148"/>
            <a:ext cx="1336411" cy="2051868"/>
          </a:xfrm>
          <a:prstGeom prst="roundRect">
            <a:avLst>
              <a:gd name="adj" fmla="val 20736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5" name="Skupina 34"/>
          <p:cNvGrpSpPr/>
          <p:nvPr/>
        </p:nvGrpSpPr>
        <p:grpSpPr>
          <a:xfrm rot="18996505">
            <a:off x="7077823" y="3417734"/>
            <a:ext cx="2198487" cy="1363784"/>
            <a:chOff x="3623452" y="1726924"/>
            <a:chExt cx="2133737" cy="1363784"/>
          </a:xfrm>
        </p:grpSpPr>
        <p:sp>
          <p:nvSpPr>
            <p:cNvPr id="36" name="TextovéPole 35"/>
            <p:cNvSpPr txBox="1"/>
            <p:nvPr/>
          </p:nvSpPr>
          <p:spPr>
            <a:xfrm>
              <a:off x="3623452" y="1916832"/>
              <a:ext cx="213373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přežvýkavec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37" name="Přímá spojnice se šipkou 36"/>
            <p:cNvCxnSpPr>
              <a:endCxn id="70" idx="7"/>
            </p:cNvCxnSpPr>
            <p:nvPr/>
          </p:nvCxnSpPr>
          <p:spPr>
            <a:xfrm rot="3127345" flipH="1">
              <a:off x="3949269" y="1531948"/>
              <a:ext cx="1363784" cy="1753735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Skupina 37"/>
          <p:cNvGrpSpPr/>
          <p:nvPr/>
        </p:nvGrpSpPr>
        <p:grpSpPr>
          <a:xfrm rot="13300614">
            <a:off x="5620103" y="3711018"/>
            <a:ext cx="1642694" cy="1195315"/>
            <a:chOff x="3823899" y="1822483"/>
            <a:chExt cx="1642693" cy="1195315"/>
          </a:xfrm>
        </p:grpSpPr>
        <p:sp>
          <p:nvSpPr>
            <p:cNvPr id="39" name="TextovéPole 38"/>
            <p:cNvSpPr txBox="1"/>
            <p:nvPr/>
          </p:nvSpPr>
          <p:spPr>
            <a:xfrm rot="10843907">
              <a:off x="3823899" y="2345677"/>
              <a:ext cx="164269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žvýkačka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40" name="Přímá spojnice se šipkou 39"/>
            <p:cNvCxnSpPr/>
            <p:nvPr/>
          </p:nvCxnSpPr>
          <p:spPr>
            <a:xfrm rot="8299386">
              <a:off x="3863100" y="1822483"/>
              <a:ext cx="1344930" cy="1195315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2" name="Skupina 41"/>
          <p:cNvGrpSpPr/>
          <p:nvPr/>
        </p:nvGrpSpPr>
        <p:grpSpPr>
          <a:xfrm rot="13842857">
            <a:off x="412455" y="3688564"/>
            <a:ext cx="1349088" cy="1136762"/>
            <a:chOff x="3789222" y="1836285"/>
            <a:chExt cx="1349088" cy="1136761"/>
          </a:xfrm>
        </p:grpSpPr>
        <p:sp>
          <p:nvSpPr>
            <p:cNvPr id="43" name="TextovéPole 42"/>
            <p:cNvSpPr txBox="1"/>
            <p:nvPr/>
          </p:nvSpPr>
          <p:spPr>
            <a:xfrm rot="10732452">
              <a:off x="3896432" y="2335807"/>
              <a:ext cx="12418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výskot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44" name="Přímá spojnice se šipkou 43"/>
            <p:cNvCxnSpPr/>
            <p:nvPr/>
          </p:nvCxnSpPr>
          <p:spPr>
            <a:xfrm rot="7757143">
              <a:off x="3874412" y="1751095"/>
              <a:ext cx="1136761" cy="1307141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6" name="Skupina 45"/>
          <p:cNvGrpSpPr/>
          <p:nvPr/>
        </p:nvGrpSpPr>
        <p:grpSpPr>
          <a:xfrm rot="7553428">
            <a:off x="5827293" y="5304921"/>
            <a:ext cx="1489103" cy="1179538"/>
            <a:chOff x="3858356" y="1838792"/>
            <a:chExt cx="1489103" cy="1179539"/>
          </a:xfrm>
        </p:grpSpPr>
        <p:sp>
          <p:nvSpPr>
            <p:cNvPr id="48" name="TextovéPole 47"/>
            <p:cNvSpPr txBox="1"/>
            <p:nvPr/>
          </p:nvSpPr>
          <p:spPr>
            <a:xfrm rot="10843907">
              <a:off x="3943036" y="2345681"/>
              <a:ext cx="140442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žvýkání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51" name="Přímá spojnice se šipkou 50"/>
            <p:cNvCxnSpPr/>
            <p:nvPr/>
          </p:nvCxnSpPr>
          <p:spPr>
            <a:xfrm rot="13749250" flipV="1">
              <a:off x="3939005" y="1758143"/>
              <a:ext cx="1179539" cy="1340838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2" name="Skupina 51"/>
          <p:cNvGrpSpPr/>
          <p:nvPr/>
        </p:nvGrpSpPr>
        <p:grpSpPr>
          <a:xfrm rot="18465885">
            <a:off x="4549122" y="3778658"/>
            <a:ext cx="1379224" cy="931578"/>
            <a:chOff x="3996473" y="1916828"/>
            <a:chExt cx="1379224" cy="931578"/>
          </a:xfrm>
        </p:grpSpPr>
        <p:sp>
          <p:nvSpPr>
            <p:cNvPr id="55" name="TextovéPole 54"/>
            <p:cNvSpPr txBox="1"/>
            <p:nvPr/>
          </p:nvSpPr>
          <p:spPr>
            <a:xfrm>
              <a:off x="4004937" y="1916828"/>
              <a:ext cx="13707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zlozvyk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8" name="Přímá spojnice se šipkou 77"/>
            <p:cNvCxnSpPr/>
            <p:nvPr/>
          </p:nvCxnSpPr>
          <p:spPr>
            <a:xfrm rot="3134115" flipH="1">
              <a:off x="4165321" y="1789151"/>
              <a:ext cx="890407" cy="1228103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1" name="Skupina 80"/>
          <p:cNvGrpSpPr/>
          <p:nvPr/>
        </p:nvGrpSpPr>
        <p:grpSpPr>
          <a:xfrm rot="11422704">
            <a:off x="2853889" y="4441755"/>
            <a:ext cx="1666005" cy="640531"/>
            <a:chOff x="3588330" y="2280052"/>
            <a:chExt cx="1666005" cy="640531"/>
          </a:xfrm>
        </p:grpSpPr>
        <p:sp>
          <p:nvSpPr>
            <p:cNvPr id="82" name="TextovéPole 81"/>
            <p:cNvSpPr txBox="1"/>
            <p:nvPr/>
          </p:nvSpPr>
          <p:spPr>
            <a:xfrm rot="10732452">
              <a:off x="3780405" y="2335808"/>
              <a:ext cx="147393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obvykle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se šipkou 82"/>
            <p:cNvCxnSpPr/>
            <p:nvPr/>
          </p:nvCxnSpPr>
          <p:spPr>
            <a:xfrm rot="10177296">
              <a:off x="3588330" y="2280052"/>
              <a:ext cx="1648139" cy="275039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3842857">
            <a:off x="3486701" y="3740395"/>
            <a:ext cx="1151726" cy="941173"/>
            <a:chOff x="3941506" y="1979407"/>
            <a:chExt cx="1151726" cy="941172"/>
          </a:xfrm>
        </p:grpSpPr>
        <p:sp>
          <p:nvSpPr>
            <p:cNvPr id="85" name="TextovéPole 84"/>
            <p:cNvSpPr txBox="1"/>
            <p:nvPr/>
          </p:nvSpPr>
          <p:spPr>
            <a:xfrm rot="10732452">
              <a:off x="3941506" y="2335805"/>
              <a:ext cx="1151726" cy="584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návyk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86" name="Přímá spojnice se šipkou 85"/>
            <p:cNvCxnSpPr/>
            <p:nvPr/>
          </p:nvCxnSpPr>
          <p:spPr>
            <a:xfrm rot="7757143">
              <a:off x="4076128" y="1877625"/>
              <a:ext cx="868659" cy="1072223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7" name="Skupina 86"/>
          <p:cNvGrpSpPr/>
          <p:nvPr/>
        </p:nvGrpSpPr>
        <p:grpSpPr>
          <a:xfrm rot="2589607">
            <a:off x="7055719" y="5279392"/>
            <a:ext cx="2168414" cy="1363784"/>
            <a:chOff x="3638044" y="1726924"/>
            <a:chExt cx="2104549" cy="1363784"/>
          </a:xfrm>
        </p:grpSpPr>
        <p:sp>
          <p:nvSpPr>
            <p:cNvPr id="88" name="TextovéPole 87"/>
            <p:cNvSpPr txBox="1"/>
            <p:nvPr/>
          </p:nvSpPr>
          <p:spPr>
            <a:xfrm>
              <a:off x="3638044" y="1916832"/>
              <a:ext cx="210454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přežvykovat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89" name="Přímá spojnice se šipkou 88"/>
            <p:cNvCxnSpPr/>
            <p:nvPr/>
          </p:nvCxnSpPr>
          <p:spPr>
            <a:xfrm rot="3127345" flipH="1">
              <a:off x="3949269" y="1531948"/>
              <a:ext cx="1363784" cy="1753735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0" name="Skupina 89"/>
          <p:cNvGrpSpPr/>
          <p:nvPr/>
        </p:nvGrpSpPr>
        <p:grpSpPr>
          <a:xfrm rot="16200000">
            <a:off x="399894" y="1912479"/>
            <a:ext cx="2016224" cy="584775"/>
            <a:chOff x="3635896" y="1916836"/>
            <a:chExt cx="2016224" cy="584775"/>
          </a:xfrm>
        </p:grpSpPr>
        <p:sp>
          <p:nvSpPr>
            <p:cNvPr id="91" name="TextovéPole 90"/>
            <p:cNvSpPr txBox="1"/>
            <p:nvPr/>
          </p:nvSpPr>
          <p:spPr>
            <a:xfrm>
              <a:off x="4004941" y="1916836"/>
              <a:ext cx="13707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zlozvyk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92" name="Přímá spojnice se šipkou 91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3" name="Skupina 92"/>
          <p:cNvGrpSpPr/>
          <p:nvPr/>
        </p:nvGrpSpPr>
        <p:grpSpPr>
          <a:xfrm rot="16200000">
            <a:off x="1047974" y="1912479"/>
            <a:ext cx="2016224" cy="584775"/>
            <a:chOff x="3635896" y="1916843"/>
            <a:chExt cx="2016224" cy="584775"/>
          </a:xfrm>
        </p:grpSpPr>
        <p:sp>
          <p:nvSpPr>
            <p:cNvPr id="94" name="TextovéPole 93"/>
            <p:cNvSpPr txBox="1"/>
            <p:nvPr/>
          </p:nvSpPr>
          <p:spPr>
            <a:xfrm>
              <a:off x="3989006" y="1916843"/>
              <a:ext cx="140262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výskání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se šipkou 94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1619955" y="1866165"/>
            <a:ext cx="2168414" cy="584775"/>
            <a:chOff x="3606114" y="1916847"/>
            <a:chExt cx="2168414" cy="584775"/>
          </a:xfrm>
        </p:grpSpPr>
        <p:sp>
          <p:nvSpPr>
            <p:cNvPr id="97" name="TextovéPole 96"/>
            <p:cNvSpPr txBox="1"/>
            <p:nvPr/>
          </p:nvSpPr>
          <p:spPr>
            <a:xfrm>
              <a:off x="3606114" y="1916847"/>
              <a:ext cx="216841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přežvykovat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98" name="Přímá spojnice se šipkou 97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Skupina 98"/>
          <p:cNvGrpSpPr/>
          <p:nvPr/>
        </p:nvGrpSpPr>
        <p:grpSpPr>
          <a:xfrm rot="16200000">
            <a:off x="2335409" y="1912479"/>
            <a:ext cx="2016224" cy="584775"/>
            <a:chOff x="3635896" y="1916845"/>
            <a:chExt cx="2016224" cy="58477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953348" y="1916845"/>
              <a:ext cx="147393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obvykle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01" name="Přímá spojnice se šipkou 100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 rot="16200000">
            <a:off x="4485237" y="1866165"/>
            <a:ext cx="2198487" cy="584775"/>
            <a:chOff x="3591077" y="1916846"/>
            <a:chExt cx="2198487" cy="584775"/>
          </a:xfrm>
        </p:grpSpPr>
        <p:sp>
          <p:nvSpPr>
            <p:cNvPr id="103" name="TextovéPole 102"/>
            <p:cNvSpPr txBox="1"/>
            <p:nvPr/>
          </p:nvSpPr>
          <p:spPr>
            <a:xfrm>
              <a:off x="3591077" y="1916846"/>
              <a:ext cx="219848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přežvýkavec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04" name="Přímá spojnice se šipkou 103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5" name="Skupina 104"/>
          <p:cNvGrpSpPr/>
          <p:nvPr/>
        </p:nvGrpSpPr>
        <p:grpSpPr>
          <a:xfrm rot="16200000">
            <a:off x="5224437" y="1912480"/>
            <a:ext cx="2016224" cy="584775"/>
            <a:chOff x="3635896" y="1916843"/>
            <a:chExt cx="2016224" cy="584775"/>
          </a:xfrm>
        </p:grpSpPr>
        <p:sp>
          <p:nvSpPr>
            <p:cNvPr id="106" name="TextovéPole 105"/>
            <p:cNvSpPr txBox="1"/>
            <p:nvPr/>
          </p:nvSpPr>
          <p:spPr>
            <a:xfrm>
              <a:off x="4069382" y="1916843"/>
              <a:ext cx="12418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výskot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se šipkou 106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872509" y="1912480"/>
            <a:ext cx="2016224" cy="584775"/>
            <a:chOff x="3635896" y="1916842"/>
            <a:chExt cx="2016224" cy="584775"/>
          </a:xfrm>
        </p:grpSpPr>
        <p:sp>
          <p:nvSpPr>
            <p:cNvPr id="109" name="TextovéPole 108"/>
            <p:cNvSpPr txBox="1"/>
            <p:nvPr/>
          </p:nvSpPr>
          <p:spPr>
            <a:xfrm>
              <a:off x="4114458" y="1916842"/>
              <a:ext cx="11517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návyk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10" name="Přímá spojnice se šipkou 109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Skupina 110"/>
          <p:cNvGrpSpPr/>
          <p:nvPr/>
        </p:nvGrpSpPr>
        <p:grpSpPr>
          <a:xfrm rot="16200000">
            <a:off x="6520594" y="1912480"/>
            <a:ext cx="2016224" cy="584775"/>
            <a:chOff x="3635896" y="1916854"/>
            <a:chExt cx="2016224" cy="584775"/>
          </a:xfrm>
        </p:grpSpPr>
        <p:sp>
          <p:nvSpPr>
            <p:cNvPr id="112" name="TextovéPole 111"/>
            <p:cNvSpPr txBox="1"/>
            <p:nvPr/>
          </p:nvSpPr>
          <p:spPr>
            <a:xfrm>
              <a:off x="3988109" y="1916854"/>
              <a:ext cx="140442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žvýkání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13" name="Přímá spojnice se šipkou 112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4" name="Skupina 113"/>
          <p:cNvGrpSpPr/>
          <p:nvPr/>
        </p:nvGrpSpPr>
        <p:grpSpPr>
          <a:xfrm rot="16200000">
            <a:off x="7159941" y="1912480"/>
            <a:ext cx="2016224" cy="584775"/>
            <a:chOff x="3635896" y="1916842"/>
            <a:chExt cx="2016224" cy="584775"/>
          </a:xfrm>
        </p:grpSpPr>
        <p:sp>
          <p:nvSpPr>
            <p:cNvPr id="115" name="TextovéPole 114"/>
            <p:cNvSpPr txBox="1"/>
            <p:nvPr/>
          </p:nvSpPr>
          <p:spPr>
            <a:xfrm>
              <a:off x="3904721" y="1916842"/>
              <a:ext cx="157119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prstClr val="black"/>
                  </a:solidFill>
                </a:rPr>
                <a:t>zavýskat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116" name="Přímá spojnice se šipkou 115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2080134" y="200834"/>
            <a:ext cx="5096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Trefíš ten správný terč?</a:t>
            </a:r>
            <a:endParaRPr lang="cs-CZ" sz="4000" b="1" dirty="0">
              <a:solidFill>
                <a:prstClr val="black"/>
              </a:solidFill>
            </a:endParaRPr>
          </a:p>
        </p:txBody>
      </p:sp>
      <p:pic>
        <p:nvPicPr>
          <p:cNvPr id="117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71" y="260649"/>
            <a:ext cx="752627" cy="75262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829" y="260649"/>
            <a:ext cx="752627" cy="75262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5584480" y="1337204"/>
            <a:ext cx="1944226" cy="1048260"/>
          </a:xfrm>
          <a:prstGeom prst="cloudCallout">
            <a:avLst>
              <a:gd name="adj1" fmla="val -66632"/>
              <a:gd name="adj2" fmla="val 61272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black"/>
                </a:solidFill>
              </a:rPr>
              <a:t>A je to tam!!!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449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b="2589"/>
          <a:stretch/>
        </p:blipFill>
        <p:spPr bwMode="auto">
          <a:xfrm>
            <a:off x="179512" y="4577169"/>
            <a:ext cx="3528392" cy="1876167"/>
          </a:xfrm>
          <a:prstGeom prst="roundRect">
            <a:avLst>
              <a:gd name="adj" fmla="val 45443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9" name="Skupina 38"/>
          <p:cNvGrpSpPr/>
          <p:nvPr/>
        </p:nvGrpSpPr>
        <p:grpSpPr>
          <a:xfrm rot="21434891">
            <a:off x="1223754" y="5454990"/>
            <a:ext cx="1800200" cy="739534"/>
            <a:chOff x="3779912" y="2185410"/>
            <a:chExt cx="1800200" cy="739534"/>
          </a:xfrm>
        </p:grpSpPr>
        <p:sp>
          <p:nvSpPr>
            <p:cNvPr id="40" name="Plechovka 39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Povydří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b="2589"/>
          <a:stretch/>
        </p:blipFill>
        <p:spPr bwMode="auto">
          <a:xfrm>
            <a:off x="2843808" y="3137009"/>
            <a:ext cx="3528392" cy="1876167"/>
          </a:xfrm>
          <a:prstGeom prst="roundRect">
            <a:avLst>
              <a:gd name="adj" fmla="val 45443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b="2589"/>
          <a:stretch/>
        </p:blipFill>
        <p:spPr bwMode="auto">
          <a:xfrm>
            <a:off x="5436096" y="4581128"/>
            <a:ext cx="3528392" cy="1876167"/>
          </a:xfrm>
          <a:prstGeom prst="roundRect">
            <a:avLst>
              <a:gd name="adj" fmla="val 45443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11960" y="4725144"/>
            <a:ext cx="721480" cy="584775"/>
          </a:xfrm>
          <a:prstGeom prst="rect">
            <a:avLst/>
          </a:prstGeom>
          <a:solidFill>
            <a:schemeClr val="tx1"/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výr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91101" y="6108446"/>
            <a:ext cx="1129412" cy="584775"/>
          </a:xfrm>
          <a:prstGeom prst="rect">
            <a:avLst/>
          </a:prstGeom>
          <a:solidFill>
            <a:schemeClr val="tx1"/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vydra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32712" y="6084585"/>
            <a:ext cx="1071736" cy="584775"/>
          </a:xfrm>
          <a:prstGeom prst="rect">
            <a:avLst/>
          </a:prstGeom>
          <a:solidFill>
            <a:schemeClr val="tx1"/>
          </a:solidFill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vyžle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6588224" y="2996952"/>
            <a:ext cx="1800200" cy="739534"/>
            <a:chOff x="3779912" y="2185410"/>
            <a:chExt cx="1800200" cy="739534"/>
          </a:xfrm>
        </p:grpSpPr>
        <p:sp>
          <p:nvSpPr>
            <p:cNvPr id="30" name="Plechovka 29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vydří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3036965" y="260648"/>
            <a:ext cx="33970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Umíš spořit?</a:t>
            </a:r>
            <a:endParaRPr lang="cs-CZ" sz="4800" b="1" dirty="0">
              <a:solidFill>
                <a:prstClr val="black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3707904" y="2113402"/>
            <a:ext cx="1800200" cy="739534"/>
            <a:chOff x="3779912" y="2185410"/>
            <a:chExt cx="1800200" cy="739534"/>
          </a:xfrm>
        </p:grpSpPr>
        <p:sp>
          <p:nvSpPr>
            <p:cNvPr id="49" name="Plechovka 48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 výrem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588224" y="1537338"/>
            <a:ext cx="1800200" cy="739534"/>
            <a:chOff x="3779912" y="2185410"/>
            <a:chExt cx="1800200" cy="739534"/>
          </a:xfrm>
        </p:grpSpPr>
        <p:sp>
          <p:nvSpPr>
            <p:cNvPr id="52" name="Plechovka 51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výří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 rot="21439609">
            <a:off x="3757601" y="3974939"/>
            <a:ext cx="1800200" cy="739534"/>
            <a:chOff x="3779912" y="2185410"/>
            <a:chExt cx="1800200" cy="739534"/>
          </a:xfrm>
        </p:grpSpPr>
        <p:sp>
          <p:nvSpPr>
            <p:cNvPr id="55" name="Plechovka 54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výrovo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 rot="21201600">
            <a:off x="6624943" y="5402403"/>
            <a:ext cx="1800200" cy="739534"/>
            <a:chOff x="3779912" y="2185410"/>
            <a:chExt cx="1800200" cy="739534"/>
          </a:xfrm>
        </p:grpSpPr>
        <p:sp>
          <p:nvSpPr>
            <p:cNvPr id="67" name="Plechovka 66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 vyžletem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68" name="TextovéPole 67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6588224" y="2257418"/>
            <a:ext cx="1800200" cy="739534"/>
            <a:chOff x="3779912" y="2185410"/>
            <a:chExt cx="1800200" cy="739534"/>
          </a:xfrm>
        </p:grpSpPr>
        <p:sp>
          <p:nvSpPr>
            <p:cNvPr id="70" name="Plechovka 69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o vyžleti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71" name="TextovéPole 70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6770059" y="4921714"/>
            <a:ext cx="1800200" cy="739534"/>
            <a:chOff x="3779912" y="2185410"/>
            <a:chExt cx="1800200" cy="739534"/>
          </a:xfrm>
        </p:grpSpPr>
        <p:sp>
          <p:nvSpPr>
            <p:cNvPr id="73" name="Plechovka 72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o vyžleti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827584" y="2977498"/>
            <a:ext cx="1800200" cy="739534"/>
            <a:chOff x="3779912" y="2185410"/>
            <a:chExt cx="1800200" cy="739534"/>
          </a:xfrm>
        </p:grpSpPr>
        <p:sp>
          <p:nvSpPr>
            <p:cNvPr id="76" name="Plechovka 75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výrovo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 rot="21331295">
            <a:off x="1717805" y="5140591"/>
            <a:ext cx="1800200" cy="739534"/>
            <a:chOff x="3779912" y="2185410"/>
            <a:chExt cx="1800200" cy="739534"/>
          </a:xfrm>
        </p:grpSpPr>
        <p:sp>
          <p:nvSpPr>
            <p:cNvPr id="46" name="Plechovka 45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s vydrou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827584" y="2257418"/>
            <a:ext cx="1800200" cy="739534"/>
            <a:chOff x="3779912" y="2185410"/>
            <a:chExt cx="1800200" cy="739534"/>
          </a:xfrm>
        </p:grpSpPr>
        <p:sp>
          <p:nvSpPr>
            <p:cNvPr id="64" name="Plechovka 63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 vyžletem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65" name="TextovéPole 64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827584" y="1537338"/>
            <a:ext cx="1800200" cy="739534"/>
            <a:chOff x="3779912" y="2185410"/>
            <a:chExt cx="1800200" cy="739534"/>
          </a:xfrm>
        </p:grpSpPr>
        <p:sp>
          <p:nvSpPr>
            <p:cNvPr id="43" name="Plechovka 42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Povydří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707904" y="1427708"/>
            <a:ext cx="1800200" cy="739534"/>
            <a:chOff x="3779912" y="2185410"/>
            <a:chExt cx="1800200" cy="739534"/>
          </a:xfrm>
        </p:grpSpPr>
        <p:sp>
          <p:nvSpPr>
            <p:cNvPr id="37" name="Plechovka 36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 vydrou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pic>
        <p:nvPicPr>
          <p:cNvPr id="78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8"/>
            <a:ext cx="968651" cy="968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60648"/>
            <a:ext cx="968651" cy="968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 rot="174279">
            <a:off x="4323236" y="3652441"/>
            <a:ext cx="1800200" cy="739534"/>
            <a:chOff x="3779912" y="2185410"/>
            <a:chExt cx="1800200" cy="739534"/>
          </a:xfrm>
        </p:grpSpPr>
        <p:sp>
          <p:nvSpPr>
            <p:cNvPr id="27" name="Plechovka 26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 výrem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3995936" y="3201176"/>
            <a:ext cx="1800200" cy="739534"/>
            <a:chOff x="3779912" y="2185410"/>
            <a:chExt cx="1800200" cy="739534"/>
          </a:xfrm>
        </p:grpSpPr>
        <p:sp>
          <p:nvSpPr>
            <p:cNvPr id="58" name="Plechovka 57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výří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 rot="21420636">
            <a:off x="1208987" y="4719167"/>
            <a:ext cx="1800200" cy="739534"/>
            <a:chOff x="3779912" y="2185410"/>
            <a:chExt cx="1800200" cy="739534"/>
          </a:xfrm>
        </p:grpSpPr>
        <p:sp>
          <p:nvSpPr>
            <p:cNvPr id="34" name="Plechovka 33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vydří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noFill/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100 Kč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619672" y="1091645"/>
            <a:ext cx="6156912" cy="2045364"/>
            <a:chOff x="2204214" y="1091645"/>
            <a:chExt cx="6156912" cy="204536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0923" b="17434"/>
            <a:stretch/>
          </p:blipFill>
          <p:spPr bwMode="auto">
            <a:xfrm>
              <a:off x="2204214" y="1643072"/>
              <a:ext cx="2423487" cy="1493937"/>
            </a:xfrm>
            <a:prstGeom prst="round2SameRect">
              <a:avLst>
                <a:gd name="adj1" fmla="val 46205"/>
                <a:gd name="adj2" fmla="val 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Obláček 1"/>
            <p:cNvSpPr/>
            <p:nvPr/>
          </p:nvSpPr>
          <p:spPr>
            <a:xfrm>
              <a:off x="4874834" y="1091645"/>
              <a:ext cx="3486292" cy="1186514"/>
            </a:xfrm>
            <a:prstGeom prst="cloudCallout">
              <a:avLst>
                <a:gd name="adj1" fmla="val -68349"/>
                <a:gd name="adj2" fmla="val 54902"/>
              </a:avLst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prstClr val="black"/>
                  </a:solidFill>
                </a:rPr>
                <a:t>A máme penízky v prasátku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6292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3032" y="332656"/>
            <a:ext cx="64413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Doplň </a:t>
            </a:r>
            <a:r>
              <a:rPr lang="cs-CZ" sz="4400" b="1" dirty="0" smtClean="0">
                <a:solidFill>
                  <a:srgbClr val="C00000"/>
                </a:solidFill>
              </a:rPr>
              <a:t>vy-</a:t>
            </a:r>
            <a:r>
              <a:rPr lang="cs-CZ" sz="4400" b="1" dirty="0" smtClean="0">
                <a:solidFill>
                  <a:prstClr val="black"/>
                </a:solidFill>
              </a:rPr>
              <a:t>, </a:t>
            </a:r>
            <a:r>
              <a:rPr lang="cs-CZ" sz="4400" b="1" dirty="0" err="1" smtClean="0">
                <a:solidFill>
                  <a:srgbClr val="C00000"/>
                </a:solidFill>
              </a:rPr>
              <a:t>vý</a:t>
            </a:r>
            <a:r>
              <a:rPr lang="cs-CZ" sz="4400" b="1" dirty="0" smtClean="0">
                <a:solidFill>
                  <a:srgbClr val="C00000"/>
                </a:solidFill>
              </a:rPr>
              <a:t>-</a:t>
            </a:r>
            <a:r>
              <a:rPr lang="cs-CZ" sz="4400" b="1" dirty="0" smtClean="0">
                <a:solidFill>
                  <a:prstClr val="black"/>
                </a:solidFill>
              </a:rPr>
              <a:t>, nebo </a:t>
            </a:r>
            <a:r>
              <a:rPr lang="cs-CZ" sz="4400" b="1" dirty="0" err="1" smtClean="0">
                <a:solidFill>
                  <a:srgbClr val="0070C0"/>
                </a:solidFill>
              </a:rPr>
              <a:t>vi</a:t>
            </a:r>
            <a:r>
              <a:rPr lang="cs-CZ" sz="4400" b="1" dirty="0" smtClean="0">
                <a:solidFill>
                  <a:srgbClr val="0070C0"/>
                </a:solidFill>
              </a:rPr>
              <a:t>-</a:t>
            </a:r>
            <a:r>
              <a:rPr lang="cs-CZ" sz="4400" b="1" dirty="0" smtClean="0">
                <a:solidFill>
                  <a:prstClr val="black"/>
                </a:solidFill>
              </a:rPr>
              <a:t>, </a:t>
            </a:r>
            <a:r>
              <a:rPr lang="cs-CZ" sz="4400" b="1" dirty="0" smtClean="0">
                <a:solidFill>
                  <a:srgbClr val="0070C0"/>
                </a:solidFill>
              </a:rPr>
              <a:t>ví-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4826" y="2132856"/>
            <a:ext cx="1007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chod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32856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vý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27584" y="2420888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4826" y="2628201"/>
            <a:ext cx="1066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hodit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2628201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27584" y="2916233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073" y="2132856"/>
            <a:ext cx="1263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stříhat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5863" y="2132856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637831" y="2420888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3345" y="2132856"/>
            <a:ext cx="5597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řit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4135" y="2132856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086103" y="2420888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79635" y="162880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74826" y="3132257"/>
            <a:ext cx="699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dle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3132257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vi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27584" y="3420289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4826" y="3636313"/>
            <a:ext cx="950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roba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3636313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vý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27584" y="3924345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74826" y="4140369"/>
            <a:ext cx="1139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dlička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15616" y="4140369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vi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827584" y="4428401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74826" y="4644425"/>
            <a:ext cx="956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tejte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115616" y="4644425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827584" y="4932457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74826" y="5148481"/>
            <a:ext cx="1281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myslet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5148481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827584" y="5436513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74826" y="5652537"/>
            <a:ext cx="676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sát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15616" y="5652537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827584" y="5940569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83138" y="2628201"/>
            <a:ext cx="12713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prodej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2628201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vý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635896" y="2916233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23928" y="3132257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vi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3635896" y="3420289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283968" y="3132257"/>
            <a:ext cx="13817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nohrad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283138" y="3636313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sunout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23928" y="3636313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635896" y="3924345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283138" y="4140369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sadit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923928" y="4140369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3635896" y="4428401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83138" y="4644425"/>
            <a:ext cx="733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čka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923928" y="4644425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3635896" y="4932457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283138" y="5148481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no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923928" y="5148481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635896" y="5436513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283138" y="5652537"/>
            <a:ext cx="1071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sypat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923928" y="5652537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3635896" y="5940569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731410" y="2628201"/>
            <a:ext cx="577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šít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372200" y="2628201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084168" y="2916233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731410" y="3132257"/>
            <a:ext cx="1059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šetřit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372200" y="3132257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084168" y="3420289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731410" y="3636313"/>
            <a:ext cx="1355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stoupit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372200" y="3636313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084168" y="3924345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731410" y="4140369"/>
            <a:ext cx="1332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tamíny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372200" y="4140369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vi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6084168" y="4428401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731410" y="4644425"/>
            <a:ext cx="1518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táhnout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372200" y="4644425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6084168" y="4932457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731410" y="5148481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hled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372200" y="5148481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vý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6084168" y="5436513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731410" y="5652537"/>
            <a:ext cx="1139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krájet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372200" y="5652537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6084168" y="5940569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115616" y="1628800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474826" y="1628800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špulit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827584" y="1916832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731410" y="1628800"/>
            <a:ext cx="1249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tězství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372200" y="1628800"/>
            <a:ext cx="465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ví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6084168" y="1916832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4283138" y="1628800"/>
            <a:ext cx="7325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hra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3923928" y="1628800"/>
            <a:ext cx="55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vý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3635896" y="1916832"/>
            <a:ext cx="144016" cy="126667"/>
          </a:xfrm>
          <a:prstGeom prst="ellipse">
            <a:avLst/>
          </a:prstGeom>
          <a:solidFill>
            <a:srgbClr val="0BE36D"/>
          </a:solidFill>
          <a:ln>
            <a:solidFill>
              <a:srgbClr val="0BE3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86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97" y="732157"/>
            <a:ext cx="968651" cy="968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2" descr="C:\Documents and Settings\Honza\Dokumenty\Obrázky\obrázky_škola\-V-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732157"/>
            <a:ext cx="968651" cy="96865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97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3" fill="hold">
                      <p:stCondLst>
                        <p:cond delay="indefinite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7" fill="hold">
                      <p:stCondLst>
                        <p:cond delay="indefinite"/>
                      </p:stCondLst>
                      <p:childTnLst>
                        <p:par>
                          <p:cTn id="448" fill="hold">
                            <p:stCondLst>
                              <p:cond delay="0"/>
                            </p:stCondLst>
                            <p:childTnLst>
                              <p:par>
                                <p:cTn id="4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5" fill="hold">
                      <p:stCondLst>
                        <p:cond delay="indefinite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>
                      <p:stCondLst>
                        <p:cond delay="indefinite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3" grpId="0"/>
      <p:bldP spid="17" grpId="0"/>
      <p:bldP spid="20" grpId="0"/>
      <p:bldP spid="23" grpId="0"/>
      <p:bldP spid="26" grpId="0"/>
      <p:bldP spid="29" grpId="0"/>
      <p:bldP spid="32" grpId="0"/>
      <p:bldP spid="35" grpId="0"/>
      <p:bldP spid="38" grpId="0"/>
      <p:bldP spid="42" grpId="0"/>
      <p:bldP spid="45" grpId="0"/>
      <p:bldP spid="48" grpId="0"/>
      <p:bldP spid="51" grpId="0"/>
      <p:bldP spid="54" grpId="0"/>
      <p:bldP spid="57" grpId="0"/>
      <p:bldP spid="60" grpId="0"/>
      <p:bldP spid="63" grpId="0"/>
      <p:bldP spid="66" grpId="0"/>
      <p:bldP spid="69" grpId="0"/>
      <p:bldP spid="72" grpId="0"/>
      <p:bldP spid="75" grpId="0"/>
      <p:bldP spid="78" grpId="0"/>
      <p:bldP spid="81" grpId="0"/>
      <p:bldP spid="8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971600" y="5508522"/>
            <a:ext cx="6236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err="1" smtClean="0">
                <a:solidFill>
                  <a:schemeClr val="bg1"/>
                </a:solidFill>
              </a:rPr>
              <a:t>Cv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čený</a:t>
            </a:r>
            <a:r>
              <a:rPr lang="cs-CZ" sz="3200" dirty="0" smtClean="0">
                <a:solidFill>
                  <a:schemeClr val="bg1"/>
                </a:solidFill>
              </a:rPr>
              <a:t> pes             na povel pána</a:t>
            </a:r>
            <a:r>
              <a:rPr lang="cs-CZ" sz="32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971602" y="4963005"/>
            <a:ext cx="4736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Pane,       jste ale              !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71602" y="4417486"/>
            <a:ext cx="6249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Jak               je ta  v  </a:t>
            </a:r>
            <a:r>
              <a:rPr lang="cs-CZ" sz="3200" dirty="0" err="1" smtClean="0">
                <a:solidFill>
                  <a:schemeClr val="bg1"/>
                </a:solidFill>
              </a:rPr>
              <a:t>žka</a:t>
            </a:r>
            <a:r>
              <a:rPr lang="cs-CZ" sz="3200" dirty="0" smtClean="0">
                <a:solidFill>
                  <a:schemeClr val="bg1"/>
                </a:solidFill>
              </a:rPr>
              <a:t> na kostele?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54084" y="4428402"/>
            <a:ext cx="1321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soko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39752" y="1281534"/>
            <a:ext cx="8453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vy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29088" y="1280160"/>
            <a:ext cx="2148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vysoký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27009" y="1281534"/>
            <a:ext cx="10892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výt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6169" y="539970"/>
            <a:ext cx="8383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Doplň y nebo i , najdi slova příbuzná a vybarvi je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1" y="2780929"/>
            <a:ext cx="5421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Také             jak ten pes          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02871" y="2780929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sl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šíš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83191" y="2798768"/>
            <a:ext cx="857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 je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3326448"/>
            <a:ext cx="57316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Nikdy se na nikoho       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79135" y="3326446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nepov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šuj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71602" y="3871967"/>
            <a:ext cx="5933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L  dem, které neznáme,               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34121" y="3861049"/>
            <a:ext cx="1464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káme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29177" y="4949882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99855" y="4941171"/>
            <a:ext cx="1305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soký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0602" y="5508521"/>
            <a:ext cx="12034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zav</a:t>
            </a:r>
            <a:r>
              <a:rPr lang="cs-CZ" sz="3200" dirty="0" smtClean="0">
                <a:solidFill>
                  <a:prstClr val="black"/>
                </a:solidFill>
              </a:rPr>
              <a:t>  je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976935" y="602128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494343" y="544522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283968" y="492486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122851" y="494116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417288" y="4379843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547664" y="436510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03811" y="3812061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399213" y="330092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590901" y="3300929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732079" y="602128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411239" y="5445224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18135" y="1886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57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Skupina 48"/>
          <p:cNvGrpSpPr/>
          <p:nvPr/>
        </p:nvGrpSpPr>
        <p:grpSpPr>
          <a:xfrm rot="16200000">
            <a:off x="-248171" y="1912477"/>
            <a:ext cx="2016224" cy="584775"/>
            <a:chOff x="3635896" y="1916844"/>
            <a:chExt cx="2016224" cy="584775"/>
          </a:xfrm>
        </p:grpSpPr>
        <p:sp>
          <p:nvSpPr>
            <p:cNvPr id="47" name="TextovéPole 46"/>
            <p:cNvSpPr txBox="1"/>
            <p:nvPr/>
          </p:nvSpPr>
          <p:spPr>
            <a:xfrm>
              <a:off x="3868974" y="1916844"/>
              <a:ext cx="164269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žvýkačka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45" name="Přímá spojnice se šipkou 44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827584" y="4098777"/>
            <a:ext cx="2016224" cy="1922512"/>
            <a:chOff x="827584" y="4098776"/>
            <a:chExt cx="2016224" cy="1922512"/>
          </a:xfrm>
          <a:noFill/>
        </p:grpSpPr>
        <p:sp>
          <p:nvSpPr>
            <p:cNvPr id="50" name="Ovál 49"/>
            <p:cNvSpPr/>
            <p:nvPr/>
          </p:nvSpPr>
          <p:spPr>
            <a:xfrm>
              <a:off x="827584" y="4098776"/>
              <a:ext cx="2016224" cy="1922512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1043608" y="4290918"/>
              <a:ext cx="1584176" cy="1494819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1259632" y="4509119"/>
              <a:ext cx="1152128" cy="1058416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1475656" y="4689139"/>
              <a:ext cx="720080" cy="698376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1727684" y="4941167"/>
              <a:ext cx="216024" cy="194320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3563888" y="4098777"/>
            <a:ext cx="2016224" cy="1922512"/>
            <a:chOff x="827584" y="4098776"/>
            <a:chExt cx="2016224" cy="1922512"/>
          </a:xfrm>
          <a:noFill/>
        </p:grpSpPr>
        <p:sp>
          <p:nvSpPr>
            <p:cNvPr id="60" name="Ovál 59"/>
            <p:cNvSpPr/>
            <p:nvPr/>
          </p:nvSpPr>
          <p:spPr>
            <a:xfrm>
              <a:off x="827584" y="4098776"/>
              <a:ext cx="2016224" cy="1922512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1043608" y="4290918"/>
              <a:ext cx="1584176" cy="1494819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1259632" y="4509119"/>
              <a:ext cx="1152128" cy="1058416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1475656" y="4689139"/>
              <a:ext cx="720080" cy="698376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1727684" y="4941167"/>
              <a:ext cx="216024" cy="194320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6228184" y="4077072"/>
            <a:ext cx="2016224" cy="1922512"/>
            <a:chOff x="827584" y="4098776"/>
            <a:chExt cx="2016224" cy="1922512"/>
          </a:xfrm>
          <a:noFill/>
        </p:grpSpPr>
        <p:sp>
          <p:nvSpPr>
            <p:cNvPr id="66" name="Ovál 65"/>
            <p:cNvSpPr/>
            <p:nvPr/>
          </p:nvSpPr>
          <p:spPr>
            <a:xfrm>
              <a:off x="827584" y="4098776"/>
              <a:ext cx="2016224" cy="1922512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1043608" y="4290918"/>
              <a:ext cx="1584176" cy="1494819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1259632" y="4509119"/>
              <a:ext cx="1152128" cy="1058416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Ovál 68"/>
            <p:cNvSpPr/>
            <p:nvPr/>
          </p:nvSpPr>
          <p:spPr>
            <a:xfrm>
              <a:off x="1475656" y="4689139"/>
              <a:ext cx="720080" cy="698376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1727684" y="4941167"/>
              <a:ext cx="216024" cy="194320"/>
            </a:xfrm>
            <a:prstGeom prst="ellipse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7" name="TextovéPole 76"/>
          <p:cNvSpPr txBox="1"/>
          <p:nvPr/>
        </p:nvSpPr>
        <p:spPr>
          <a:xfrm>
            <a:off x="1103773" y="6084586"/>
            <a:ext cx="1269515" cy="584775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výskat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3900625" y="6084586"/>
            <a:ext cx="1307602" cy="584775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zvykat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603008" y="6084586"/>
            <a:ext cx="1307602" cy="584775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žvýkat</a:t>
            </a:r>
            <a:endParaRPr lang="cs-CZ" sz="32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grpSp>
        <p:nvGrpSpPr>
          <p:cNvPr id="90" name="Skupina 89"/>
          <p:cNvGrpSpPr/>
          <p:nvPr/>
        </p:nvGrpSpPr>
        <p:grpSpPr>
          <a:xfrm rot="16200000">
            <a:off x="399894" y="1912479"/>
            <a:ext cx="2016224" cy="584775"/>
            <a:chOff x="3635896" y="1916836"/>
            <a:chExt cx="2016224" cy="584775"/>
          </a:xfrm>
        </p:grpSpPr>
        <p:sp>
          <p:nvSpPr>
            <p:cNvPr id="91" name="TextovéPole 90"/>
            <p:cNvSpPr txBox="1"/>
            <p:nvPr/>
          </p:nvSpPr>
          <p:spPr>
            <a:xfrm>
              <a:off x="4004941" y="1916836"/>
              <a:ext cx="13707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zlozvyk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92" name="Přímá spojnice se šipkou 91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3" name="Skupina 92"/>
          <p:cNvGrpSpPr/>
          <p:nvPr/>
        </p:nvGrpSpPr>
        <p:grpSpPr>
          <a:xfrm rot="16200000">
            <a:off x="1047974" y="1912479"/>
            <a:ext cx="2016224" cy="584775"/>
            <a:chOff x="3635896" y="1916843"/>
            <a:chExt cx="2016224" cy="584775"/>
          </a:xfrm>
        </p:grpSpPr>
        <p:sp>
          <p:nvSpPr>
            <p:cNvPr id="94" name="TextovéPole 93"/>
            <p:cNvSpPr txBox="1"/>
            <p:nvPr/>
          </p:nvSpPr>
          <p:spPr>
            <a:xfrm>
              <a:off x="3989006" y="1916843"/>
              <a:ext cx="140262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výskání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95" name="Přímá spojnice se šipkou 94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1619955" y="1866165"/>
            <a:ext cx="2168414" cy="584775"/>
            <a:chOff x="3606114" y="1916847"/>
            <a:chExt cx="2168414" cy="584775"/>
          </a:xfrm>
        </p:grpSpPr>
        <p:sp>
          <p:nvSpPr>
            <p:cNvPr id="97" name="TextovéPole 96"/>
            <p:cNvSpPr txBox="1"/>
            <p:nvPr/>
          </p:nvSpPr>
          <p:spPr>
            <a:xfrm>
              <a:off x="3606114" y="1916847"/>
              <a:ext cx="216841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přežvykovat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98" name="Přímá spojnice se šipkou 97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Skupina 98"/>
          <p:cNvGrpSpPr/>
          <p:nvPr/>
        </p:nvGrpSpPr>
        <p:grpSpPr>
          <a:xfrm rot="16200000">
            <a:off x="2335409" y="1912479"/>
            <a:ext cx="2016224" cy="584775"/>
            <a:chOff x="3635896" y="1916845"/>
            <a:chExt cx="2016224" cy="584775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953348" y="1916845"/>
              <a:ext cx="147393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obvykle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01" name="Přímá spojnice se šipkou 100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 rot="16200000">
            <a:off x="4485237" y="1866165"/>
            <a:ext cx="2198487" cy="584775"/>
            <a:chOff x="3591077" y="1916846"/>
            <a:chExt cx="2198487" cy="584775"/>
          </a:xfrm>
        </p:grpSpPr>
        <p:sp>
          <p:nvSpPr>
            <p:cNvPr id="103" name="TextovéPole 102"/>
            <p:cNvSpPr txBox="1"/>
            <p:nvPr/>
          </p:nvSpPr>
          <p:spPr>
            <a:xfrm>
              <a:off x="3591077" y="1916846"/>
              <a:ext cx="219848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přežvýkavec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04" name="Přímá spojnice se šipkou 103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5" name="Skupina 104"/>
          <p:cNvGrpSpPr/>
          <p:nvPr/>
        </p:nvGrpSpPr>
        <p:grpSpPr>
          <a:xfrm rot="16200000">
            <a:off x="5224437" y="1912480"/>
            <a:ext cx="2016224" cy="584775"/>
            <a:chOff x="3635896" y="1916843"/>
            <a:chExt cx="2016224" cy="584775"/>
          </a:xfrm>
        </p:grpSpPr>
        <p:sp>
          <p:nvSpPr>
            <p:cNvPr id="106" name="TextovéPole 105"/>
            <p:cNvSpPr txBox="1"/>
            <p:nvPr/>
          </p:nvSpPr>
          <p:spPr>
            <a:xfrm>
              <a:off x="4069382" y="1916843"/>
              <a:ext cx="124187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výskot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07" name="Přímá spojnice se šipkou 106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872509" y="1912480"/>
            <a:ext cx="2016224" cy="584775"/>
            <a:chOff x="3635896" y="1916842"/>
            <a:chExt cx="2016224" cy="584775"/>
          </a:xfrm>
        </p:grpSpPr>
        <p:sp>
          <p:nvSpPr>
            <p:cNvPr id="109" name="TextovéPole 108"/>
            <p:cNvSpPr txBox="1"/>
            <p:nvPr/>
          </p:nvSpPr>
          <p:spPr>
            <a:xfrm>
              <a:off x="4114458" y="1916842"/>
              <a:ext cx="115172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návyk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10" name="Přímá spojnice se šipkou 109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Skupina 110"/>
          <p:cNvGrpSpPr/>
          <p:nvPr/>
        </p:nvGrpSpPr>
        <p:grpSpPr>
          <a:xfrm rot="16200000">
            <a:off x="6520594" y="1912480"/>
            <a:ext cx="2016224" cy="584775"/>
            <a:chOff x="3635896" y="1916854"/>
            <a:chExt cx="2016224" cy="584775"/>
          </a:xfrm>
        </p:grpSpPr>
        <p:sp>
          <p:nvSpPr>
            <p:cNvPr id="112" name="TextovéPole 111"/>
            <p:cNvSpPr txBox="1"/>
            <p:nvPr/>
          </p:nvSpPr>
          <p:spPr>
            <a:xfrm>
              <a:off x="3988109" y="1916854"/>
              <a:ext cx="140442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žvýkání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13" name="Přímá spojnice se šipkou 112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4" name="Skupina 113"/>
          <p:cNvGrpSpPr/>
          <p:nvPr/>
        </p:nvGrpSpPr>
        <p:grpSpPr>
          <a:xfrm rot="16200000">
            <a:off x="7159941" y="1912480"/>
            <a:ext cx="2016224" cy="584775"/>
            <a:chOff x="3635896" y="1916842"/>
            <a:chExt cx="2016224" cy="584775"/>
          </a:xfrm>
        </p:grpSpPr>
        <p:sp>
          <p:nvSpPr>
            <p:cNvPr id="115" name="TextovéPole 114"/>
            <p:cNvSpPr txBox="1"/>
            <p:nvPr/>
          </p:nvSpPr>
          <p:spPr>
            <a:xfrm>
              <a:off x="3904721" y="1916842"/>
              <a:ext cx="157119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zavýskat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  <p:cxnSp>
          <p:nvCxnSpPr>
            <p:cNvPr id="116" name="Přímá spojnice se šipkou 115"/>
            <p:cNvCxnSpPr/>
            <p:nvPr/>
          </p:nvCxnSpPr>
          <p:spPr>
            <a:xfrm flipH="1">
              <a:off x="3635896" y="2420888"/>
              <a:ext cx="2016224" cy="0"/>
            </a:xfrm>
            <a:prstGeom prst="straightConnector1">
              <a:avLst/>
            </a:prstGeom>
            <a:ln w="28575">
              <a:solidFill>
                <a:schemeClr val="bg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TextovéPole 16"/>
          <p:cNvSpPr txBox="1"/>
          <p:nvPr/>
        </p:nvSpPr>
        <p:spPr>
          <a:xfrm>
            <a:off x="2080134" y="200834"/>
            <a:ext cx="5096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Trefíš ten správný terč?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3918135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990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b="2589"/>
          <a:stretch/>
        </p:blipFill>
        <p:spPr bwMode="auto">
          <a:xfrm>
            <a:off x="179512" y="4577169"/>
            <a:ext cx="3528392" cy="1876167"/>
          </a:xfrm>
          <a:prstGeom prst="roundRect">
            <a:avLst>
              <a:gd name="adj" fmla="val 45443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b="2589"/>
          <a:stretch/>
        </p:blipFill>
        <p:spPr bwMode="auto">
          <a:xfrm>
            <a:off x="2843808" y="3137009"/>
            <a:ext cx="3528392" cy="1876167"/>
          </a:xfrm>
          <a:prstGeom prst="roundRect">
            <a:avLst>
              <a:gd name="adj" fmla="val 45443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" b="2589"/>
          <a:stretch/>
        </p:blipFill>
        <p:spPr bwMode="auto">
          <a:xfrm>
            <a:off x="5436096" y="4581128"/>
            <a:ext cx="3528392" cy="1876167"/>
          </a:xfrm>
          <a:prstGeom prst="roundRect">
            <a:avLst>
              <a:gd name="adj" fmla="val 45443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99106" y="3782704"/>
            <a:ext cx="721480" cy="58477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výr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66467" y="5309919"/>
            <a:ext cx="1129412" cy="58477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vydra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200292" y="5222864"/>
            <a:ext cx="1071736" cy="584775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vyžle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6588224" y="2996952"/>
            <a:ext cx="1800200" cy="739534"/>
            <a:chOff x="3779912" y="2185410"/>
            <a:chExt cx="1800200" cy="739534"/>
          </a:xfrm>
          <a:noFill/>
        </p:grpSpPr>
        <p:sp>
          <p:nvSpPr>
            <p:cNvPr id="30" name="Plechovka 29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vydří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3036965" y="260648"/>
            <a:ext cx="33970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Umíš spořit?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3707904" y="2113402"/>
            <a:ext cx="1800200" cy="739534"/>
            <a:chOff x="3779912" y="2185410"/>
            <a:chExt cx="1800200" cy="739534"/>
          </a:xfrm>
          <a:noFill/>
        </p:grpSpPr>
        <p:sp>
          <p:nvSpPr>
            <p:cNvPr id="49" name="Plechovka 48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chemeClr val="bg1"/>
                  </a:solidFill>
                </a:rPr>
                <a:t>s</a:t>
              </a:r>
              <a:r>
                <a:rPr lang="cs-CZ" sz="2800" dirty="0" smtClean="0">
                  <a:solidFill>
                    <a:schemeClr val="bg1"/>
                  </a:solidFill>
                </a:rPr>
                <a:t> výrem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588224" y="1537338"/>
            <a:ext cx="1800200" cy="739534"/>
            <a:chOff x="3779912" y="2185410"/>
            <a:chExt cx="1800200" cy="739534"/>
          </a:xfrm>
          <a:noFill/>
        </p:grpSpPr>
        <p:sp>
          <p:nvSpPr>
            <p:cNvPr id="52" name="Plechovka 51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výří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6588224" y="2257418"/>
            <a:ext cx="1800200" cy="739534"/>
            <a:chOff x="3779912" y="2185410"/>
            <a:chExt cx="1800200" cy="739534"/>
          </a:xfrm>
          <a:noFill/>
        </p:grpSpPr>
        <p:sp>
          <p:nvSpPr>
            <p:cNvPr id="70" name="Plechovka 69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o vyžleti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71" name="TextovéPole 70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827584" y="2977498"/>
            <a:ext cx="1800200" cy="739534"/>
            <a:chOff x="3779912" y="2185410"/>
            <a:chExt cx="1800200" cy="739534"/>
          </a:xfrm>
          <a:noFill/>
        </p:grpSpPr>
        <p:sp>
          <p:nvSpPr>
            <p:cNvPr id="76" name="Plechovka 75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výrovo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77" name="TextovéPole 76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827584" y="2257418"/>
            <a:ext cx="1800200" cy="739534"/>
            <a:chOff x="3779912" y="2185410"/>
            <a:chExt cx="1800200" cy="739534"/>
          </a:xfrm>
          <a:noFill/>
        </p:grpSpPr>
        <p:sp>
          <p:nvSpPr>
            <p:cNvPr id="64" name="Plechovka 63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chemeClr val="bg1"/>
                  </a:solidFill>
                </a:rPr>
                <a:t>s</a:t>
              </a:r>
              <a:r>
                <a:rPr lang="cs-CZ" sz="2800" dirty="0" smtClean="0">
                  <a:solidFill>
                    <a:schemeClr val="bg1"/>
                  </a:solidFill>
                </a:rPr>
                <a:t> vyžletem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65" name="TextovéPole 64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</a:t>
              </a:r>
              <a:r>
                <a:rPr lang="cs-CZ" sz="2400" dirty="0" smtClean="0">
                  <a:solidFill>
                    <a:srgbClr val="C00000"/>
                  </a:solidFill>
                </a:rPr>
                <a:t> </a:t>
              </a:r>
              <a:r>
                <a:rPr lang="cs-CZ" sz="2400" dirty="0" smtClean="0">
                  <a:solidFill>
                    <a:schemeClr val="bg1"/>
                  </a:solidFill>
                </a:rPr>
                <a:t>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827584" y="1537338"/>
            <a:ext cx="1800200" cy="739534"/>
            <a:chOff x="3779912" y="2185410"/>
            <a:chExt cx="1800200" cy="739534"/>
          </a:xfrm>
          <a:noFill/>
        </p:grpSpPr>
        <p:sp>
          <p:nvSpPr>
            <p:cNvPr id="43" name="Plechovka 42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Povydří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707904" y="1427708"/>
            <a:ext cx="1800200" cy="739534"/>
            <a:chOff x="3779912" y="2185410"/>
            <a:chExt cx="1800200" cy="739534"/>
          </a:xfrm>
          <a:noFill/>
        </p:grpSpPr>
        <p:sp>
          <p:nvSpPr>
            <p:cNvPr id="37" name="Plechovka 36"/>
            <p:cNvSpPr/>
            <p:nvPr/>
          </p:nvSpPr>
          <p:spPr>
            <a:xfrm>
              <a:off x="3779912" y="2276872"/>
              <a:ext cx="1800200" cy="648072"/>
            </a:xfrm>
            <a:prstGeom prst="can">
              <a:avLst>
                <a:gd name="adj" fmla="val 42051"/>
              </a:avLst>
            </a:prstGeom>
            <a:grpFill/>
            <a:ln>
              <a:solidFill>
                <a:schemeClr val="bg1"/>
              </a:solidFill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3">
              <a:schemeClr val="l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schemeClr val="bg1"/>
                  </a:solidFill>
                </a:rPr>
                <a:t>s</a:t>
              </a:r>
              <a:r>
                <a:rPr lang="cs-CZ" sz="2800" dirty="0" smtClean="0">
                  <a:solidFill>
                    <a:schemeClr val="bg1"/>
                  </a:solidFill>
                </a:rPr>
                <a:t> vydrou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 rot="19914294">
              <a:off x="4177920" y="2185410"/>
              <a:ext cx="1004186" cy="461665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isometricBottomDown"/>
              <a:lightRig rig="threePt" dir="t"/>
            </a:scene3d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100 Kč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62" name="TextovéPole 61"/>
          <p:cNvSpPr txBox="1"/>
          <p:nvPr/>
        </p:nvSpPr>
        <p:spPr>
          <a:xfrm>
            <a:off x="3918135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59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3032" y="332656"/>
            <a:ext cx="64413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Doplň vy-, </a:t>
            </a:r>
            <a:r>
              <a:rPr lang="cs-CZ" sz="4400" dirty="0" err="1" smtClean="0">
                <a:solidFill>
                  <a:schemeClr val="bg1"/>
                </a:solidFill>
              </a:rPr>
              <a:t>vý</a:t>
            </a:r>
            <a:r>
              <a:rPr lang="cs-CZ" sz="4400" dirty="0" smtClean="0">
                <a:solidFill>
                  <a:schemeClr val="bg1"/>
                </a:solidFill>
              </a:rPr>
              <a:t>-, nebo </a:t>
            </a:r>
            <a:r>
              <a:rPr lang="cs-CZ" sz="4400" dirty="0" err="1" smtClean="0">
                <a:solidFill>
                  <a:schemeClr val="bg1"/>
                </a:solidFill>
              </a:rPr>
              <a:t>vi</a:t>
            </a:r>
            <a:r>
              <a:rPr lang="cs-CZ" sz="4400" dirty="0" smtClean="0">
                <a:solidFill>
                  <a:schemeClr val="bg1"/>
                </a:solidFill>
              </a:rPr>
              <a:t>-, ví-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4826" y="2132856"/>
            <a:ext cx="1007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chod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4826" y="2628201"/>
            <a:ext cx="1066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hodit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5073" y="2132856"/>
            <a:ext cx="1263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stříhat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3345" y="2132856"/>
            <a:ext cx="5597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řit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79635" y="162880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4826" y="3132257"/>
            <a:ext cx="699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dle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4826" y="3636313"/>
            <a:ext cx="950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roba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74826" y="4140369"/>
            <a:ext cx="1139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dlička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74826" y="4644425"/>
            <a:ext cx="956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tejte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74826" y="5148481"/>
            <a:ext cx="1281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myslet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74826" y="5652537"/>
            <a:ext cx="676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sát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83138" y="2628201"/>
            <a:ext cx="12713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prodej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283968" y="3132257"/>
            <a:ext cx="9092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loha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283138" y="3636313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sunout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283138" y="4140369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sadit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83138" y="4644425"/>
            <a:ext cx="733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čka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283138" y="5148481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283138" y="5652537"/>
            <a:ext cx="1071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sypat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731410" y="2628201"/>
            <a:ext cx="5774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šít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731410" y="3132257"/>
            <a:ext cx="1059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šetřit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731410" y="3636313"/>
            <a:ext cx="1355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stoupit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731410" y="4140369"/>
            <a:ext cx="1332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tamíny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731410" y="4644425"/>
            <a:ext cx="15181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táhnout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731410" y="5148481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hled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731410" y="5652537"/>
            <a:ext cx="1139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krájet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474826" y="1628800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špulit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731410" y="1628800"/>
            <a:ext cx="1249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tězství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4283138" y="1628800"/>
            <a:ext cx="7325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hra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7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1223</TotalTime>
  <Words>663</Words>
  <Application>Microsoft Office PowerPoint</Application>
  <PresentationFormat>Předvádění na obrazovce (4:3)</PresentationFormat>
  <Paragraphs>254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1_Motiv systému Office</vt:lpstr>
      <vt:lpstr>Kapsle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81</cp:revision>
  <dcterms:created xsi:type="dcterms:W3CDTF">2011-12-29T11:15:59Z</dcterms:created>
  <dcterms:modified xsi:type="dcterms:W3CDTF">2012-04-02T19:32:51Z</dcterms:modified>
</cp:coreProperties>
</file>