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12"/>
  </p:notesMasterIdLst>
  <p:sldIdLst>
    <p:sldId id="264" r:id="rId4"/>
    <p:sldId id="265" r:id="rId5"/>
    <p:sldId id="266" r:id="rId6"/>
    <p:sldId id="267" r:id="rId7"/>
    <p:sldId id="268" r:id="rId8"/>
    <p:sldId id="269" r:id="rId9"/>
    <p:sldId id="270" r:id="rId10"/>
    <p:sldId id="27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412D"/>
    <a:srgbClr val="FF1D05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-169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theme" Target="theme/theme1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6E53F1E-1341-4079-9358-5901D267DB0F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1746F3-2A72-44A5-9867-4DB9A05416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84107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1746F3-2A72-44A5-9867-4DB9A05416FF}" type="slidenum">
              <a:rPr lang="cs-CZ" smtClean="0">
                <a:solidFill>
                  <a:prstClr val="black"/>
                </a:solidFill>
              </a:rPr>
              <a:pPr/>
              <a:t>8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87437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69C81-7F0C-4A04-898B-1E05923A36C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6.3.2012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C28E1-E76E-40E7-B724-8B68C177FF81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8252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69C81-7F0C-4A04-898B-1E05923A36C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6.3.2012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C28E1-E76E-40E7-B724-8B68C177FF81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76536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69C81-7F0C-4A04-898B-1E05923A36C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6.3.2012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C28E1-E76E-40E7-B724-8B68C177FF81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31216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69C81-7F0C-4A04-898B-1E05923A36C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6.3.2012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C28E1-E76E-40E7-B724-8B68C177FF81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59736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69C81-7F0C-4A04-898B-1E05923A36C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6.3.2012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C28E1-E76E-40E7-B724-8B68C177FF81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58379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69C81-7F0C-4A04-898B-1E05923A36C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6.3.2012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C28E1-E76E-40E7-B724-8B68C177FF81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63492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69C81-7F0C-4A04-898B-1E05923A36C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6.3.2012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C28E1-E76E-40E7-B724-8B68C177FF81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77796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69C81-7F0C-4A04-898B-1E05923A36C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6.3.2012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C28E1-E76E-40E7-B724-8B68C177FF81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64158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69C81-7F0C-4A04-898B-1E05923A36C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6.3.2012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C28E1-E76E-40E7-B724-8B68C177FF81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11632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69C81-7F0C-4A04-898B-1E05923A36C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6.3.2012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C28E1-E76E-40E7-B724-8B68C177FF81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55165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69C81-7F0C-4A04-898B-1E05923A36C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6.3.2012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C28E1-E76E-40E7-B724-8B68C177FF81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74098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5867400" cy="6858000"/>
            <a:chOff x="0" y="0"/>
            <a:chExt cx="3696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  <p:sp>
          <p:nvSpPr>
            <p:cNvPr id="6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</p:grpSp>
      <p:grpSp>
        <p:nvGrpSpPr>
          <p:cNvPr id="7" name="Group 5"/>
          <p:cNvGrpSpPr>
            <a:grpSpLocks/>
          </p:cNvGrpSpPr>
          <p:nvPr/>
        </p:nvGrpSpPr>
        <p:grpSpPr bwMode="auto">
          <a:xfrm>
            <a:off x="3632200" y="4889500"/>
            <a:ext cx="4876800" cy="319088"/>
            <a:chOff x="2288" y="3080"/>
            <a:chExt cx="3072" cy="201"/>
          </a:xfrm>
        </p:grpSpPr>
        <p:sp>
          <p:nvSpPr>
            <p:cNvPr id="8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  <p:sp>
          <p:nvSpPr>
            <p:cNvPr id="9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</p:grpSp>
      <p:sp>
        <p:nvSpPr>
          <p:cNvPr id="13320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927350"/>
            <a:ext cx="4013200" cy="1822450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3324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990600"/>
            <a:ext cx="8229600" cy="190500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0" name="Rectangle 9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1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" name="Rectangle 11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76200" y="6248400"/>
            <a:ext cx="587375" cy="488950"/>
          </a:xfrm>
        </p:spPr>
        <p:txBody>
          <a:bodyPr anchorCtr="0"/>
          <a:lstStyle>
            <a:lvl1pPr>
              <a:defRPr/>
            </a:lvl1pPr>
          </a:lstStyle>
          <a:p>
            <a:pPr>
              <a:defRPr/>
            </a:pPr>
            <a:fld id="{E4C840E3-BE80-4DCC-B9B8-A861527BF273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18786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F9DB5B-8E76-4339-9D2A-16F423DACB65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161229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9D2C59-5F26-43DC-AA8E-4C91D6DBBDD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547148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2362200"/>
            <a:ext cx="3770313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2362200"/>
            <a:ext cx="3770312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FEBD1DC-E854-467F-A709-DC8DA9B1545F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254266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6253081-A057-467B-AE17-F775A8B44C10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337478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86D31B-CA0F-4C6E-822E-76A90CA370E0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216565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BFD468-5F18-4FB2-B043-A724F8E3BEFE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635503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4F73F93-01F5-4174-BE53-EF8B039AD2AE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72238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7796682-E671-4ECD-A884-99A0EA5FA3FB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139725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300BE2B-DD1E-4C10-867F-327600E48E13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393599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762000"/>
            <a:ext cx="1981200" cy="53244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762000"/>
            <a:ext cx="5791200" cy="53244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5EA388-90A9-4830-8B0E-E716E1C762DE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251436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F2B508-F713-4C48-89C9-94ED66EF6A9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969042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FBF01E-6A34-4154-8914-38699DE939D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811684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ABCA2D-6F5B-4848-9973-54118229528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180882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A27D4B-0E01-44AC-9900-BB1A709A13C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823456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C38FD2-D158-4C58-B3BB-0E9FBF98712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191259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744D5D-3257-4605-84A9-3E8512E72C5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822526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F26DED-3271-41B5-A63D-9BD1782141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362197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757CC4-E26C-4B63-BF64-1C9E966EB72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150303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591BA1-E76B-4B59-BCA1-20B32F2267F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098052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057A27-C7FC-472C-B57C-190FD2A7F9C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066133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E2A411-6F3A-466A-BD5C-9C9AC8DE5B9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72477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EFD1"/>
            </a:gs>
            <a:gs pos="95000">
              <a:srgbClr val="FFFF66"/>
            </a:gs>
            <a:gs pos="100000">
              <a:srgbClr val="D1C39F"/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A69C81-7F0C-4A04-898B-1E05923A36C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6.3.2012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0C28E1-E76E-40E7-B724-8B68C177FF81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807334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7620000" cy="6858000"/>
            <a:chOff x="0" y="0"/>
            <a:chExt cx="4800" cy="4320"/>
          </a:xfrm>
        </p:grpSpPr>
        <p:grpSp>
          <p:nvGrpSpPr>
            <p:cNvPr id="1032" name="Group 3"/>
            <p:cNvGrpSpPr>
              <a:grpSpLocks/>
            </p:cNvGrpSpPr>
            <p:nvPr userDrawn="1"/>
          </p:nvGrpSpPr>
          <p:grpSpPr bwMode="auto">
            <a:xfrm>
              <a:off x="0" y="0"/>
              <a:ext cx="2016" cy="4320"/>
              <a:chOff x="0" y="0"/>
              <a:chExt cx="2016" cy="4320"/>
            </a:xfrm>
          </p:grpSpPr>
          <p:sp>
            <p:nvSpPr>
              <p:cNvPr id="1036" name="Rectangle 4"/>
              <p:cNvSpPr>
                <a:spLocks noChangeArrowheads="1"/>
              </p:cNvSpPr>
              <p:nvPr userDrawn="1"/>
            </p:nvSpPr>
            <p:spPr bwMode="auto">
              <a:xfrm>
                <a:off x="0" y="0"/>
                <a:ext cx="480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7" name="Freeform 5"/>
              <p:cNvSpPr>
                <a:spLocks/>
              </p:cNvSpPr>
              <p:nvPr userDrawn="1"/>
            </p:nvSpPr>
            <p:spPr bwMode="auto">
              <a:xfrm>
                <a:off x="288" y="0"/>
                <a:ext cx="1728" cy="735"/>
              </a:xfrm>
              <a:custGeom>
                <a:avLst/>
                <a:gdLst>
                  <a:gd name="T0" fmla="*/ 1728 w 1728"/>
                  <a:gd name="T1" fmla="*/ 0 h 735"/>
                  <a:gd name="T2" fmla="*/ 1728 w 1728"/>
                  <a:gd name="T3" fmla="*/ 480 h 735"/>
                  <a:gd name="T4" fmla="*/ 380 w 1728"/>
                  <a:gd name="T5" fmla="*/ 482 h 735"/>
                  <a:gd name="T6" fmla="*/ 354 w 1728"/>
                  <a:gd name="T7" fmla="*/ 480 h 735"/>
                  <a:gd name="T8" fmla="*/ 308 w 1728"/>
                  <a:gd name="T9" fmla="*/ 489 h 735"/>
                  <a:gd name="T10" fmla="*/ 246 w 1728"/>
                  <a:gd name="T11" fmla="*/ 531 h 735"/>
                  <a:gd name="T12" fmla="*/ 206 w 1728"/>
                  <a:gd name="T13" fmla="*/ 597 h 735"/>
                  <a:gd name="T14" fmla="*/ 192 w 1728"/>
                  <a:gd name="T15" fmla="*/ 666 h 735"/>
                  <a:gd name="T16" fmla="*/ 192 w 1728"/>
                  <a:gd name="T17" fmla="*/ 735 h 735"/>
                  <a:gd name="T18" fmla="*/ 0 w 1728"/>
                  <a:gd name="T19" fmla="*/ 735 h 735"/>
                  <a:gd name="T20" fmla="*/ 0 w 1728"/>
                  <a:gd name="T21" fmla="*/ 480 h 735"/>
                  <a:gd name="T22" fmla="*/ 0 w 1728"/>
                  <a:gd name="T23" fmla="*/ 0 h 735"/>
                  <a:gd name="T24" fmla="*/ 1728 w 1728"/>
                  <a:gd name="T25" fmla="*/ 0 h 735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728" h="735">
                    <a:moveTo>
                      <a:pt x="1728" y="0"/>
                    </a:moveTo>
                    <a:lnTo>
                      <a:pt x="1728" y="480"/>
                    </a:lnTo>
                    <a:lnTo>
                      <a:pt x="380" y="482"/>
                    </a:lnTo>
                    <a:lnTo>
                      <a:pt x="354" y="480"/>
                    </a:lnTo>
                    <a:lnTo>
                      <a:pt x="308" y="489"/>
                    </a:lnTo>
                    <a:cubicBezTo>
                      <a:pt x="290" y="498"/>
                      <a:pt x="263" y="513"/>
                      <a:pt x="246" y="531"/>
                    </a:cubicBezTo>
                    <a:cubicBezTo>
                      <a:pt x="229" y="549"/>
                      <a:pt x="215" y="574"/>
                      <a:pt x="206" y="597"/>
                    </a:cubicBezTo>
                    <a:cubicBezTo>
                      <a:pt x="197" y="620"/>
                      <a:pt x="194" y="643"/>
                      <a:pt x="192" y="666"/>
                    </a:cubicBezTo>
                    <a:lnTo>
                      <a:pt x="192" y="735"/>
                    </a:lnTo>
                    <a:lnTo>
                      <a:pt x="0" y="735"/>
                    </a:lnTo>
                    <a:lnTo>
                      <a:pt x="0" y="480"/>
                    </a:lnTo>
                    <a:lnTo>
                      <a:pt x="0" y="0"/>
                    </a:lnTo>
                    <a:lnTo>
                      <a:pt x="1728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cap="flat" cmpd="sng">
                    <a:solidFill>
                      <a:schemeClr val="tx1"/>
                    </a:solidFill>
                    <a:prstDash val="solid"/>
                    <a:miter lim="800000"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  <p:grpSp>
          <p:nvGrpSpPr>
            <p:cNvPr id="1033" name="Group 6"/>
            <p:cNvGrpSpPr>
              <a:grpSpLocks/>
            </p:cNvGrpSpPr>
            <p:nvPr/>
          </p:nvGrpSpPr>
          <p:grpSpPr bwMode="auto">
            <a:xfrm>
              <a:off x="144" y="1248"/>
              <a:ext cx="4656" cy="201"/>
              <a:chOff x="144" y="1248"/>
              <a:chExt cx="4656" cy="201"/>
            </a:xfrm>
          </p:grpSpPr>
          <p:sp>
            <p:nvSpPr>
              <p:cNvPr id="1034" name="AutoShape 7"/>
              <p:cNvSpPr>
                <a:spLocks noChangeArrowheads="1"/>
              </p:cNvSpPr>
              <p:nvPr/>
            </p:nvSpPr>
            <p:spPr bwMode="auto">
              <a:xfrm>
                <a:off x="384" y="1248"/>
                <a:ext cx="4416" cy="200"/>
              </a:xfrm>
              <a:prstGeom prst="roundRect">
                <a:avLst>
                  <a:gd name="adj" fmla="val 0"/>
                </a:avLst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5" name="AutoShape 8"/>
              <p:cNvSpPr>
                <a:spLocks noChangeArrowheads="1"/>
              </p:cNvSpPr>
              <p:nvPr/>
            </p:nvSpPr>
            <p:spPr bwMode="auto">
              <a:xfrm flipH="1">
                <a:off x="144" y="1248"/>
                <a:ext cx="248" cy="201"/>
              </a:xfrm>
              <a:prstGeom prst="flowChartDelay">
                <a:avLst/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</p:grpSp>
      <p:sp>
        <p:nvSpPr>
          <p:cNvPr id="1027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762000"/>
            <a:ext cx="7924800" cy="1143000"/>
          </a:xfrm>
          <a:prstGeom prst="roundRect">
            <a:avLst>
              <a:gd name="adj" fmla="val 21667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2362200"/>
            <a:ext cx="7693025" cy="3724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299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0" y="6248400"/>
            <a:ext cx="2130425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0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6248400"/>
            <a:ext cx="2897188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1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8" y="6242050"/>
            <a:ext cx="587375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2165B86-3868-4F73-B9F0-464A8485FE2C}" type="slidenum">
              <a:rPr lang="cs-CZ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10954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3BB5B7C-8E66-4A71-A7AC-E06C4578FD43}" type="slidenum">
              <a:rPr lang="cs-CZ">
                <a:solidFill>
                  <a:prstClr val="black">
                    <a:tint val="75000"/>
                  </a:prstClr>
                </a:solidFill>
                <a:latin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9758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rft.com/" TargetMode="External"/><Relationship Id="rId1" Type="http://schemas.openxmlformats.org/officeDocument/2006/relationships/slideLayout" Target="../slideLayouts/slideLayout2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microsoft.com/office/2007/relationships/hdphoto" Target="../media/hdphoto2.wdp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microsoft.com/office/2007/relationships/hdphoto" Target="../media/hdphoto3.wdp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audio" Target="../media/audio4.wav"/><Relationship Id="rId4" Type="http://schemas.openxmlformats.org/officeDocument/2006/relationships/audio" Target="../media/audio3.wav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58888" y="620713"/>
            <a:ext cx="7642225" cy="146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075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324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OZNAČENÍ MATERIÁLU</a:t>
            </a:r>
            <a:r>
              <a:rPr lang="cs-CZ" sz="1200" smtClean="0">
                <a:solidFill>
                  <a:srgbClr val="003366"/>
                </a:solidFill>
                <a:latin typeface="Arial"/>
              </a:rPr>
              <a:t>:  VY_32_INOVACE_199_ČJ3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NÁZEV VZDĚLÁVACÍHO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Vyjmenovaná slova po Z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NÁZEV ŠKOLY: Základní škola a Mateřská škola, Hevlín, příspěvková organizace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CÍSLO PROJEKTU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CZ.1.07/1.4.00/21.2193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KLÍČOVÁ AKTIVITA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III/2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TÉMA HODINY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Vyjmenovaná slova po Z – vyvození a prezentace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ROČNÍK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3.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PŘEDMĚT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Český jazyk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AUTOR 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Mgr. Marie Jelínková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4100" name="Text Box 6"/>
          <p:cNvSpPr txBox="1">
            <a:spLocks noChangeArrowheads="1"/>
          </p:cNvSpPr>
          <p:nvPr/>
        </p:nvSpPr>
        <p:spPr bwMode="auto">
          <a:xfrm>
            <a:off x="1258888" y="5589588"/>
            <a:ext cx="7200900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endParaRPr lang="cs-CZ" sz="1200" i="1" smtClean="0">
              <a:solidFill>
                <a:srgbClr val="003366"/>
              </a:solidFill>
            </a:endParaRPr>
          </a:p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endParaRPr lang="cs-CZ" sz="1200" smtClean="0">
              <a:solidFill>
                <a:srgbClr val="0033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8923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/>
          <p:cNvSpPr>
            <a:spLocks noGrp="1" noChangeArrowheads="1"/>
          </p:cNvSpPr>
          <p:nvPr>
            <p:ph type="title"/>
          </p:nvPr>
        </p:nvSpPr>
        <p:spPr>
          <a:xfrm>
            <a:off x="762000" y="762000"/>
            <a:ext cx="7924800" cy="866775"/>
          </a:xfrm>
        </p:spPr>
        <p:txBody>
          <a:bodyPr/>
          <a:lstStyle/>
          <a:p>
            <a:pPr eaLnBrk="1" hangingPunct="1"/>
            <a:r>
              <a:rPr lang="cs-CZ" sz="2800" smtClean="0">
                <a:latin typeface="Arial" charset="0"/>
                <a:cs typeface="Arial" charset="0"/>
              </a:rPr>
              <a:t>POPIS MATERIÁLU</a:t>
            </a:r>
            <a:endParaRPr lang="cs-CZ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00113" y="1628775"/>
            <a:ext cx="7693025" cy="3941763"/>
          </a:xfrm>
        </p:spPr>
        <p:txBody>
          <a:bodyPr/>
          <a:lstStyle/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1400" dirty="0" smtClean="0">
                <a:latin typeface="Arial" charset="0"/>
                <a:cs typeface="Arial" charset="0"/>
              </a:rPr>
              <a:t>: prezentace v PowerPointu</a:t>
            </a: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1400" dirty="0" smtClean="0">
                <a:latin typeface="Arial" charset="0"/>
                <a:cs typeface="Arial" charset="0"/>
              </a:rPr>
              <a:t>:  </a:t>
            </a:r>
            <a:r>
              <a:rPr lang="cs-CZ" sz="1400" dirty="0" err="1" smtClean="0">
                <a:latin typeface="Arial" charset="0"/>
                <a:cs typeface="Arial" charset="0"/>
              </a:rPr>
              <a:t>Prv</a:t>
            </a:r>
            <a:endParaRPr lang="cs-CZ" sz="1400" dirty="0" smtClean="0">
              <a:latin typeface="Arial" charset="0"/>
              <a:cs typeface="Arial" charset="0"/>
            </a:endParaRP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POPIS PRÁCE S MATERIÁLEM</a:t>
            </a:r>
            <a:r>
              <a:rPr lang="cs-CZ" sz="1400" dirty="0" smtClean="0">
                <a:latin typeface="Arial" charset="0"/>
                <a:cs typeface="Arial" charset="0"/>
              </a:rPr>
              <a:t>: Žák se seznámí s řadou vyjmenovaných slov po Z. Slova se objevují po jednom na listě, žák je seznámen s významem vyjmenovaného slova  a s jeho dalšími příbuznými slovy. Na tato slova vymýšlí vhodné věty, aby si uvědomil příbuznost k vyjmenovanému slovu na stránce /list č.4 - 7/. Na listu č. 8 procvičuje řadu vyjmenovaných slov tak, jak následují za sebou. Kontrola je přímo v prezentaci  - po klikání se objevuje správné řešení.</a:t>
            </a: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OČEKÁVANÝ VÝSTUP</a:t>
            </a:r>
            <a:r>
              <a:rPr lang="cs-CZ" sz="1400" dirty="0" smtClean="0">
                <a:latin typeface="Arial" charset="0"/>
                <a:cs typeface="Arial" charset="0"/>
              </a:rPr>
              <a:t>: Žáci si procvičí a zautomatizují řadu vyjmenovaných slov </a:t>
            </a:r>
            <a:r>
              <a:rPr lang="cs-CZ" sz="1400" smtClean="0">
                <a:latin typeface="Arial" charset="0"/>
                <a:cs typeface="Arial" charset="0"/>
              </a:rPr>
              <a:t>po Z.</a:t>
            </a:r>
            <a:endParaRPr lang="cs-CZ" sz="1400" dirty="0" smtClean="0">
              <a:latin typeface="Arial" charset="0"/>
              <a:cs typeface="Arial" charset="0"/>
            </a:endParaRP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ZKUŠENOST S PILOTÁŽÍ:  </a:t>
            </a:r>
            <a:r>
              <a:rPr lang="cs-CZ" sz="1400" dirty="0" smtClean="0">
                <a:latin typeface="Arial" charset="0"/>
                <a:cs typeface="Arial" charset="0"/>
              </a:rPr>
              <a:t>Žáci se aktivně podíleli na tvorbě vět  a tím si uvědomovali důležitost významu příbuzných slov ke slovům vyjmenovaným v souvislosti se psaním  i-y. Prezentaci jsem použila v úvodní hodině  k seznámení s vyjmenovanými slovy a jejich příbuznými slovy a vztahem příbuznosti k sobě – hledali jsme kořen slova.</a:t>
            </a:r>
          </a:p>
          <a:p>
            <a:pPr eaLnBrk="1" hangingPunct="1"/>
            <a:r>
              <a:rPr lang="cs-CZ" sz="1400" b="1" i="1" dirty="0" smtClean="0">
                <a:latin typeface="Arial" charset="0"/>
                <a:cs typeface="Arial" charset="0"/>
              </a:rPr>
              <a:t>ZDROJ</a:t>
            </a:r>
            <a:r>
              <a:rPr lang="cs-CZ" sz="1400" dirty="0" smtClean="0">
                <a:latin typeface="Arial" charset="0"/>
                <a:cs typeface="Arial" charset="0"/>
              </a:rPr>
              <a:t>: </a:t>
            </a:r>
            <a:r>
              <a:rPr lang="cs-CZ" sz="1400" b="1" dirty="0" smtClean="0"/>
              <a:t>Ilustrace </a:t>
            </a:r>
            <a:r>
              <a:rPr lang="cs-CZ" sz="1400" b="1" u="sng" dirty="0" smtClean="0">
                <a:hlinkClick r:id="rId2"/>
              </a:rPr>
              <a:t>www.office.microsorft.com</a:t>
            </a:r>
            <a:endParaRPr lang="cs-CZ" sz="14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None/>
            </a:pPr>
            <a:endParaRPr lang="cs-CZ" sz="1200" dirty="0" smtClean="0">
              <a:latin typeface="Times New Roman" pitchFamily="18" charset="0"/>
            </a:endParaRPr>
          </a:p>
          <a:p>
            <a:pPr eaLnBrk="1" hangingPunct="1">
              <a:buFont typeface="Wingdings" pitchFamily="2" charset="2"/>
              <a:buNone/>
            </a:pPr>
            <a:endParaRPr lang="cs-CZ" sz="1000" dirty="0" smtClean="0"/>
          </a:p>
        </p:txBody>
      </p:sp>
    </p:spTree>
    <p:extLst>
      <p:ext uri="{BB962C8B-B14F-4D97-AF65-F5344CB8AC3E}">
        <p14:creationId xmlns:p14="http://schemas.microsoft.com/office/powerpoint/2010/main" val="21995189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EFD1"/>
            </a:gs>
            <a:gs pos="95000">
              <a:srgbClr val="FFFF66"/>
            </a:gs>
            <a:gs pos="100000">
              <a:srgbClr val="D1C39F"/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85350" y="836712"/>
            <a:ext cx="737330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>
                <a:solidFill>
                  <a:prstClr val="black"/>
                </a:solidFill>
              </a:rPr>
              <a:t>VYJMENOVANÁ</a:t>
            </a:r>
            <a:r>
              <a:rPr lang="cs-CZ" sz="6000" dirty="0">
                <a:solidFill>
                  <a:prstClr val="white"/>
                </a:solidFill>
              </a:rPr>
              <a:t> </a:t>
            </a:r>
            <a:r>
              <a:rPr lang="cs-CZ" sz="6000" dirty="0">
                <a:solidFill>
                  <a:prstClr val="black"/>
                </a:solidFill>
              </a:rPr>
              <a:t>SLOVA</a:t>
            </a:r>
            <a:r>
              <a:rPr lang="cs-CZ" sz="6000" dirty="0">
                <a:solidFill>
                  <a:prstClr val="white"/>
                </a:solidFill>
              </a:rPr>
              <a:t>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071703" y="1916832"/>
            <a:ext cx="100059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>
                <a:solidFill>
                  <a:prstClr val="black"/>
                </a:solidFill>
              </a:rPr>
              <a:t>PO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876938" y="2578546"/>
            <a:ext cx="1404552" cy="31547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9900" b="1" dirty="0" smtClean="0">
                <a:solidFill>
                  <a:prstClr val="black"/>
                </a:solidFill>
              </a:rPr>
              <a:t>Z</a:t>
            </a:r>
            <a:endParaRPr lang="cs-CZ" sz="19900" b="1" dirty="0">
              <a:solidFill>
                <a:prstClr val="black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2310546"/>
            <a:ext cx="2382292" cy="2382292"/>
          </a:xfrm>
          <a:prstGeom prst="ellipse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06132" y="2342852"/>
            <a:ext cx="2382292" cy="2382292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462076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491188"/>
            <a:ext cx="278813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prstClr val="black"/>
                </a:solidFill>
              </a:rPr>
              <a:t>BRZY</a:t>
            </a:r>
            <a:endParaRPr lang="cs-CZ" sz="9600" b="1" dirty="0">
              <a:solidFill>
                <a:prstClr val="black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308" r="100000">
                        <a14:foregroundMark x1="49538" y1="61846" x2="52923" y2="36308"/>
                        <a14:foregroundMark x1="52923" y1="51692" x2="56308" y2="71077"/>
                        <a14:foregroundMark x1="70462" y1="83692" x2="72000" y2="16308"/>
                        <a14:foregroundMark x1="76308" y1="5538" x2="76615" y2="308"/>
                        <a14:foregroundMark x1="89846" y1="11692" x2="93538" y2="9846"/>
                        <a14:foregroundMark x1="85231" y1="22462" x2="89846" y2="21231"/>
                        <a14:foregroundMark x1="83077" y1="30769" x2="85846" y2="32615"/>
                        <a14:foregroundMark x1="62154" y1="34154" x2="64923" y2="32000"/>
                        <a14:foregroundMark x1="57846" y1="19077" x2="60615" y2="19077"/>
                        <a14:foregroundMark x1="58769" y1="4000" x2="58769" y2="4000"/>
                        <a14:foregroundMark x1="60000" y1="6154" x2="64308" y2="7077"/>
                        <a14:foregroundMark x1="46462" y1="52308" x2="50154" y2="49231"/>
                        <a14:foregroundMark x1="50769" y1="52615" x2="53538" y2="49846"/>
                        <a14:foregroundMark x1="66769" y1="10462" x2="76923" y2="13846"/>
                        <a14:foregroundMark x1="74462" y1="10769" x2="77231" y2="8923"/>
                        <a14:foregroundMark x1="53231" y1="75692" x2="59692" y2="71077"/>
                        <a14:foregroundMark x1="52923" y1="87385" x2="51692" y2="85231"/>
                        <a14:foregroundMark x1="43077" y1="87077" x2="45846" y2="84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480" r="3408"/>
          <a:stretch/>
        </p:blipFill>
        <p:spPr bwMode="auto">
          <a:xfrm>
            <a:off x="4572000" y="2059509"/>
            <a:ext cx="4032447" cy="4425833"/>
          </a:xfrm>
          <a:prstGeom prst="roundRect">
            <a:avLst>
              <a:gd name="adj" fmla="val 37214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755576" y="2492896"/>
            <a:ext cx="3226154" cy="1800200"/>
          </a:xfrm>
          <a:prstGeom prst="wedgeEllipseCallout">
            <a:avLst>
              <a:gd name="adj1" fmla="val 89532"/>
              <a:gd name="adj2" fmla="val 6205"/>
            </a:avLst>
          </a:prstGeom>
          <a:solidFill>
            <a:srgbClr val="00B0F0"/>
          </a:solidFill>
          <a:effectLst>
            <a:glow rad="101600">
              <a:schemeClr val="accent6">
                <a:satMod val="175000"/>
                <a:alpha val="40000"/>
              </a:schemeClr>
            </a:glow>
            <a:innerShdw blurRad="63500" dist="50800" dir="8100000">
              <a:prstClr val="black">
                <a:alpha val="50000"/>
              </a:prstClr>
            </a:innerShdw>
          </a:effectLst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SNAD UŽ TO POJEDE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" name="Obláček 2"/>
          <p:cNvSpPr/>
          <p:nvPr/>
        </p:nvSpPr>
        <p:spPr>
          <a:xfrm>
            <a:off x="4863593" y="404664"/>
            <a:ext cx="3164791" cy="1728193"/>
          </a:xfrm>
          <a:prstGeom prst="cloudCallout">
            <a:avLst>
              <a:gd name="adj1" fmla="val 2659"/>
              <a:gd name="adj2" fmla="val 100488"/>
            </a:avLst>
          </a:prstGeom>
          <a:solidFill>
            <a:srgbClr val="FF412D"/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Já jsem říkal, že jdeme brzy.</a:t>
            </a:r>
            <a:endParaRPr lang="cs-CZ" sz="28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575529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491188"/>
            <a:ext cx="320350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prstClr val="black"/>
                </a:solidFill>
              </a:rPr>
              <a:t>JAZYK</a:t>
            </a:r>
            <a:endParaRPr lang="cs-CZ" sz="9600" b="1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5157192"/>
            <a:ext cx="477489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jazýček       jazykový  </a:t>
            </a:r>
          </a:p>
          <a:p>
            <a:r>
              <a:rPr lang="cs-CZ" sz="3200" dirty="0" smtClean="0">
                <a:solidFill>
                  <a:prstClr val="black"/>
                </a:solidFill>
              </a:rPr>
              <a:t>dvojjazyčný         cizojazyčný</a:t>
            </a:r>
            <a:endParaRPr lang="cs-CZ" sz="3200" dirty="0">
              <a:solidFill>
                <a:prstClr val="black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14462" r="88308">
                        <a14:foregroundMark x1="34462" y1="24000" x2="35077" y2="24923"/>
                        <a14:foregroundMark x1="37231" y1="19692" x2="38462" y2="21846"/>
                        <a14:foregroundMark x1="31692" y1="29538" x2="33538" y2="29846"/>
                        <a14:backgroundMark x1="32923" y1="35385" x2="29846" y2="33846"/>
                        <a14:backgroundMark x1="54154" y1="20308" x2="60615" y2="21231"/>
                        <a14:backgroundMark x1="33538" y1="44308" x2="37846" y2="48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442" r="18797"/>
          <a:stretch/>
        </p:blipFill>
        <p:spPr bwMode="auto">
          <a:xfrm>
            <a:off x="5796136" y="2054695"/>
            <a:ext cx="2376264" cy="3786214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539551" y="2636912"/>
            <a:ext cx="4464497" cy="1800200"/>
          </a:xfrm>
          <a:prstGeom prst="wedgeEllipseCallout">
            <a:avLst>
              <a:gd name="adj1" fmla="val 67127"/>
              <a:gd name="adj2" fmla="val -1820"/>
            </a:avLst>
          </a:prstGeom>
          <a:solidFill>
            <a:srgbClr val="00B0F0"/>
          </a:solidFill>
          <a:effectLst>
            <a:glow rad="101600">
              <a:schemeClr val="accent6">
                <a:satMod val="175000"/>
                <a:alpha val="40000"/>
              </a:schemeClr>
            </a:glow>
            <a:innerShdw blurRad="63500" dist="50800" dir="8100000">
              <a:prstClr val="black">
                <a:alpha val="50000"/>
              </a:prstClr>
            </a:innerShdw>
          </a:effectLst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ZMRZLÉ, KOVOVÉ PŘEDMĚTY SE NEOLIZUJÍ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" name="Obláček 2"/>
          <p:cNvSpPr/>
          <p:nvPr/>
        </p:nvSpPr>
        <p:spPr>
          <a:xfrm>
            <a:off x="5004048" y="354159"/>
            <a:ext cx="2804751" cy="1562674"/>
          </a:xfrm>
          <a:prstGeom prst="cloudCallout">
            <a:avLst>
              <a:gd name="adj1" fmla="val 19795"/>
              <a:gd name="adj2" fmla="val 100365"/>
            </a:avLst>
          </a:prstGeom>
          <a:solidFill>
            <a:srgbClr val="FF412D"/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prstClr val="black"/>
                </a:solidFill>
              </a:rPr>
              <a:t>Pomóóóc</a:t>
            </a:r>
            <a:r>
              <a:rPr lang="cs-CZ" sz="2800" dirty="0" smtClean="0">
                <a:solidFill>
                  <a:prstClr val="black"/>
                </a:solidFill>
              </a:rPr>
              <a:t>, mě přimrzl jazyk.</a:t>
            </a:r>
            <a:endParaRPr lang="cs-CZ" sz="28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96515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4" presetID="34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6" grpId="1"/>
      <p:bldP spid="4" grpId="0" animBg="1"/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260648"/>
            <a:ext cx="711002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prstClr val="black"/>
                </a:solidFill>
              </a:rPr>
              <a:t>NAZÝVAT </a:t>
            </a:r>
            <a:r>
              <a:rPr lang="cs-CZ" sz="9600" dirty="0" smtClean="0">
                <a:solidFill>
                  <a:prstClr val="black"/>
                </a:solidFill>
              </a:rPr>
              <a:t>(SE)</a:t>
            </a:r>
            <a:endParaRPr lang="cs-CZ" sz="9600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5580529"/>
            <a:ext cx="53435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vyzývat     ozývat (se)     vzývat</a:t>
            </a:r>
            <a:endParaRPr lang="cs-CZ" sz="3200" dirty="0">
              <a:solidFill>
                <a:prstClr val="black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34" t="11632" r="4922" b="10881"/>
          <a:stretch/>
        </p:blipFill>
        <p:spPr bwMode="auto">
          <a:xfrm>
            <a:off x="5458465" y="2996952"/>
            <a:ext cx="2846232" cy="288032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467544" y="2708920"/>
            <a:ext cx="4131076" cy="1872208"/>
          </a:xfrm>
          <a:prstGeom prst="wedgeEllipseCallout">
            <a:avLst>
              <a:gd name="adj1" fmla="val 82548"/>
              <a:gd name="adj2" fmla="val 18004"/>
            </a:avLst>
          </a:prstGeom>
          <a:solidFill>
            <a:srgbClr val="00B0F0"/>
          </a:solidFill>
          <a:effectLst>
            <a:glow rad="101600">
              <a:schemeClr val="accent6">
                <a:satMod val="175000"/>
                <a:alpha val="40000"/>
              </a:schemeClr>
            </a:glow>
            <a:innerShdw blurRad="63500" dist="50800" dir="8100000">
              <a:prstClr val="black">
                <a:alpha val="50000"/>
              </a:prstClr>
            </a:innerShdw>
          </a:effectLst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NIKDO MĚ NESMÍ NAZÝVAT OSLEM!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" name="Obláček 2"/>
          <p:cNvSpPr/>
          <p:nvPr/>
        </p:nvSpPr>
        <p:spPr>
          <a:xfrm>
            <a:off x="4427984" y="1700808"/>
            <a:ext cx="3528392" cy="1080120"/>
          </a:xfrm>
          <a:prstGeom prst="cloudCallout">
            <a:avLst>
              <a:gd name="adj1" fmla="val 28758"/>
              <a:gd name="adj2" fmla="val 114673"/>
            </a:avLst>
          </a:prstGeom>
          <a:solidFill>
            <a:srgbClr val="FF412D"/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Vyzývám tě na souboj.</a:t>
            </a:r>
            <a:endParaRPr lang="cs-CZ" sz="28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904604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4" presetID="34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6" grpId="1"/>
      <p:bldP spid="4" grpId="0" animBg="1"/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47441" y="404664"/>
            <a:ext cx="431259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prstClr val="black"/>
                </a:solidFill>
              </a:rPr>
              <a:t>RUZYNĚ</a:t>
            </a:r>
            <a:endParaRPr lang="cs-CZ" sz="9600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927286" y="5445224"/>
            <a:ext cx="163660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ruzyňský</a:t>
            </a:r>
            <a:endParaRPr lang="cs-CZ" sz="3200" dirty="0">
              <a:solidFill>
                <a:prstClr val="black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99077">
                        <a14:foregroundMark x1="41846" y1="35077" x2="60308" y2="7385"/>
                        <a14:foregroundMark x1="51385" y1="48615" x2="51385" y2="44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780928"/>
            <a:ext cx="3095625" cy="3095625"/>
          </a:xfrm>
          <a:prstGeom prst="roundRect">
            <a:avLst>
              <a:gd name="adj" fmla="val 33309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láček 2"/>
          <p:cNvSpPr/>
          <p:nvPr/>
        </p:nvSpPr>
        <p:spPr>
          <a:xfrm>
            <a:off x="5148064" y="1132188"/>
            <a:ext cx="3456384" cy="1216692"/>
          </a:xfrm>
          <a:prstGeom prst="cloudCallout">
            <a:avLst>
              <a:gd name="adj1" fmla="val 4612"/>
              <a:gd name="adj2" fmla="val 88466"/>
            </a:avLst>
          </a:prstGeom>
          <a:solidFill>
            <a:srgbClr val="FF412D"/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Asi v Praze, na Ruzyni.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4" name="Oválný popisek 3"/>
          <p:cNvSpPr/>
          <p:nvPr/>
        </p:nvSpPr>
        <p:spPr>
          <a:xfrm>
            <a:off x="467544" y="2708920"/>
            <a:ext cx="4131076" cy="1872208"/>
          </a:xfrm>
          <a:prstGeom prst="wedgeEllipseCallout">
            <a:avLst>
              <a:gd name="adj1" fmla="val 81925"/>
              <a:gd name="adj2" fmla="val 22819"/>
            </a:avLst>
          </a:prstGeom>
          <a:solidFill>
            <a:srgbClr val="00B0F0"/>
          </a:solidFill>
          <a:effectLst>
            <a:glow rad="101600">
              <a:schemeClr val="accent6">
                <a:satMod val="175000"/>
                <a:alpha val="40000"/>
              </a:schemeClr>
            </a:glow>
            <a:innerShdw blurRad="63500" dist="50800" dir="8100000">
              <a:prstClr val="black">
                <a:alpha val="50000"/>
              </a:prstClr>
            </a:innerShdw>
          </a:effectLst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NA KTERÉM LETIŠTI MÁM PŘISTÁT?</a:t>
            </a:r>
            <a:endParaRPr lang="cs-CZ" sz="3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607600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4" presetID="34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6" grpId="1"/>
      <p:bldP spid="3" grpId="0" animBg="1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Vývojový diagram: údaje 9"/>
          <p:cNvSpPr/>
          <p:nvPr/>
        </p:nvSpPr>
        <p:spPr>
          <a:xfrm rot="5186326">
            <a:off x="3290985" y="1311989"/>
            <a:ext cx="2556905" cy="8655639"/>
          </a:xfrm>
          <a:prstGeom prst="flowChartInputOutpu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Krychle 2"/>
          <p:cNvSpPr/>
          <p:nvPr/>
        </p:nvSpPr>
        <p:spPr>
          <a:xfrm>
            <a:off x="395536" y="2348880"/>
            <a:ext cx="336545" cy="3514882"/>
          </a:xfrm>
          <a:prstGeom prst="cube">
            <a:avLst/>
          </a:prstGeom>
          <a:solidFill>
            <a:schemeClr val="tx2">
              <a:lumMod val="50000"/>
            </a:schemeClr>
          </a:solidFill>
          <a:ln>
            <a:solidFill>
              <a:schemeClr val="tx2">
                <a:lumMod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grpSp>
        <p:nvGrpSpPr>
          <p:cNvPr id="108" name="Skupina 107"/>
          <p:cNvGrpSpPr/>
          <p:nvPr/>
        </p:nvGrpSpPr>
        <p:grpSpPr>
          <a:xfrm rot="552125">
            <a:off x="816793" y="1362440"/>
            <a:ext cx="1831011" cy="1912505"/>
            <a:chOff x="687192" y="3430495"/>
            <a:chExt cx="2116079" cy="2255228"/>
          </a:xfrm>
        </p:grpSpPr>
        <p:pic>
          <p:nvPicPr>
            <p:cNvPr id="109" name="Picture 5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647" r="5260"/>
            <a:stretch/>
          </p:blipFill>
          <p:spPr bwMode="auto">
            <a:xfrm>
              <a:off x="723989" y="3430495"/>
              <a:ext cx="1635617" cy="1835844"/>
            </a:xfrm>
            <a:prstGeom prst="roundRect">
              <a:avLst>
                <a:gd name="adj" fmla="val 30697"/>
              </a:avLst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10" name="TextovéPole 109"/>
            <p:cNvSpPr txBox="1"/>
            <p:nvPr/>
          </p:nvSpPr>
          <p:spPr>
            <a:xfrm>
              <a:off x="687192" y="5022960"/>
              <a:ext cx="2116079" cy="6627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C00000"/>
                  </a:solidFill>
                </a:rPr>
                <a:t>nazývat se</a:t>
              </a:r>
              <a:endParaRPr lang="cs-CZ" sz="32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632127" y="3789040"/>
            <a:ext cx="1635617" cy="1835844"/>
            <a:chOff x="723989" y="3430495"/>
            <a:chExt cx="1635617" cy="1835844"/>
          </a:xfrm>
        </p:grpSpPr>
        <p:pic>
          <p:nvPicPr>
            <p:cNvPr id="1029" name="Picture 5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647" r="5260"/>
            <a:stretch/>
          </p:blipFill>
          <p:spPr bwMode="auto">
            <a:xfrm>
              <a:off x="723989" y="3430495"/>
              <a:ext cx="1635617" cy="1835844"/>
            </a:xfrm>
            <a:prstGeom prst="roundRect">
              <a:avLst>
                <a:gd name="adj" fmla="val 30697"/>
              </a:avLst>
            </a:prstGeom>
            <a:noFill/>
            <a:ln>
              <a:noFill/>
            </a:ln>
            <a:effectLst/>
            <a:scene3d>
              <a:camera prst="perspectiveContrastingRightFacing"/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2" name="TextovéPole 21"/>
            <p:cNvSpPr txBox="1"/>
            <p:nvPr/>
          </p:nvSpPr>
          <p:spPr>
            <a:xfrm rot="20941969">
              <a:off x="1107900" y="4445814"/>
              <a:ext cx="904607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C00000"/>
                  </a:solidFill>
                </a:rPr>
                <a:t>brzy</a:t>
              </a:r>
              <a:endParaRPr lang="cs-CZ" sz="32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104" name="Skupina 103"/>
          <p:cNvGrpSpPr/>
          <p:nvPr/>
        </p:nvGrpSpPr>
        <p:grpSpPr>
          <a:xfrm rot="21386165">
            <a:off x="2617070" y="3789040"/>
            <a:ext cx="1546211" cy="1726697"/>
            <a:chOff x="2822460" y="3300507"/>
            <a:chExt cx="1635617" cy="1835844"/>
          </a:xfrm>
        </p:grpSpPr>
        <p:pic>
          <p:nvPicPr>
            <p:cNvPr id="105" name="Picture 5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647" r="5260"/>
            <a:stretch/>
          </p:blipFill>
          <p:spPr bwMode="auto">
            <a:xfrm>
              <a:off x="2822460" y="3300507"/>
              <a:ext cx="1635617" cy="1835844"/>
            </a:xfrm>
            <a:prstGeom prst="roundRect">
              <a:avLst>
                <a:gd name="adj" fmla="val 30697"/>
              </a:avLst>
            </a:prstGeom>
            <a:noFill/>
            <a:ln>
              <a:noFill/>
            </a:ln>
            <a:effectLst/>
            <a:scene3d>
              <a:camera prst="perspectiveBelow"/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06" name="TextovéPole 105"/>
            <p:cNvSpPr txBox="1"/>
            <p:nvPr/>
          </p:nvSpPr>
          <p:spPr>
            <a:xfrm>
              <a:off x="3110492" y="4272255"/>
              <a:ext cx="1042465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C00000"/>
                  </a:solidFill>
                </a:rPr>
                <a:t>jazyk</a:t>
              </a:r>
              <a:endParaRPr lang="cs-CZ" sz="32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107" name="Skupina 106"/>
          <p:cNvGrpSpPr/>
          <p:nvPr/>
        </p:nvGrpSpPr>
        <p:grpSpPr>
          <a:xfrm rot="21386711">
            <a:off x="4694589" y="3861048"/>
            <a:ext cx="1785114" cy="1656184"/>
            <a:chOff x="4808256" y="3336084"/>
            <a:chExt cx="1955792" cy="1835844"/>
          </a:xfrm>
        </p:grpSpPr>
        <p:pic>
          <p:nvPicPr>
            <p:cNvPr id="111" name="Picture 5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647" r="5260"/>
            <a:stretch/>
          </p:blipFill>
          <p:spPr bwMode="auto">
            <a:xfrm>
              <a:off x="5001779" y="3336084"/>
              <a:ext cx="1635617" cy="1835844"/>
            </a:xfrm>
            <a:prstGeom prst="roundRect">
              <a:avLst>
                <a:gd name="adj" fmla="val 30697"/>
              </a:avLst>
            </a:prstGeom>
            <a:noFill/>
            <a:ln>
              <a:noFill/>
            </a:ln>
            <a:effectLst/>
            <a:scene3d>
              <a:camera prst="perspectiveBelow"/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12" name="TextovéPole 111"/>
            <p:cNvSpPr txBox="1"/>
            <p:nvPr/>
          </p:nvSpPr>
          <p:spPr>
            <a:xfrm>
              <a:off x="4808256" y="4365104"/>
              <a:ext cx="1955792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C00000"/>
                  </a:solidFill>
                </a:rPr>
                <a:t>nazývat se</a:t>
              </a:r>
              <a:endParaRPr lang="cs-CZ" sz="32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113" name="Skupina 112"/>
          <p:cNvGrpSpPr/>
          <p:nvPr/>
        </p:nvGrpSpPr>
        <p:grpSpPr>
          <a:xfrm rot="21197052">
            <a:off x="6876256" y="3806372"/>
            <a:ext cx="1635617" cy="1835844"/>
            <a:chOff x="7039723" y="3537372"/>
            <a:chExt cx="1635617" cy="1835844"/>
          </a:xfrm>
        </p:grpSpPr>
        <p:pic>
          <p:nvPicPr>
            <p:cNvPr id="114" name="Picture 5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647" r="5260"/>
            <a:stretch/>
          </p:blipFill>
          <p:spPr bwMode="auto">
            <a:xfrm>
              <a:off x="7039723" y="3537372"/>
              <a:ext cx="1635617" cy="1835844"/>
            </a:xfrm>
            <a:prstGeom prst="roundRect">
              <a:avLst>
                <a:gd name="adj" fmla="val 30697"/>
              </a:avLst>
            </a:prstGeom>
            <a:noFill/>
            <a:ln>
              <a:noFill/>
            </a:ln>
            <a:effectLst/>
            <a:scene3d>
              <a:camera prst="perspectiveContrastingLeftFacing"/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15" name="TextovéPole 114"/>
            <p:cNvSpPr txBox="1"/>
            <p:nvPr/>
          </p:nvSpPr>
          <p:spPr>
            <a:xfrm rot="345295">
              <a:off x="7103870" y="4581128"/>
              <a:ext cx="1415965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C00000"/>
                  </a:solidFill>
                </a:rPr>
                <a:t>Ruzyně</a:t>
              </a:r>
              <a:endParaRPr lang="cs-CZ" sz="32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827584" y="5433822"/>
            <a:ext cx="7488832" cy="947506"/>
            <a:chOff x="827584" y="4346807"/>
            <a:chExt cx="7488832" cy="947506"/>
          </a:xfrm>
        </p:grpSpPr>
        <p:sp>
          <p:nvSpPr>
            <p:cNvPr id="6" name="Plechovka 5"/>
            <p:cNvSpPr/>
            <p:nvPr/>
          </p:nvSpPr>
          <p:spPr>
            <a:xfrm>
              <a:off x="827584" y="4346807"/>
              <a:ext cx="7488832" cy="936104"/>
            </a:xfrm>
            <a:prstGeom prst="can">
              <a:avLst>
                <a:gd name="adj" fmla="val 50000"/>
              </a:avLst>
            </a:prstGeom>
            <a:solidFill>
              <a:schemeClr val="tx2">
                <a:lumMod val="10000"/>
              </a:scheme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600" dirty="0">
                <a:solidFill>
                  <a:prstClr val="white"/>
                </a:solidFill>
              </a:endParaRPr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3707904" y="4771093"/>
              <a:ext cx="181857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>
                  <a:solidFill>
                    <a:prstClr val="white"/>
                  </a:solidFill>
                </a:rPr>
                <a:t>k</a:t>
              </a:r>
              <a:r>
                <a:rPr lang="cs-CZ" sz="2800" dirty="0" smtClean="0">
                  <a:solidFill>
                    <a:prstClr val="white"/>
                  </a:solidFill>
                </a:rPr>
                <a:t> r m e n í  </a:t>
              </a:r>
              <a:endParaRPr lang="cs-CZ" sz="2800" dirty="0">
                <a:solidFill>
                  <a:prstClr val="white"/>
                </a:solidFill>
              </a:endParaRPr>
            </a:p>
          </p:txBody>
        </p:sp>
      </p:grpSp>
      <p:sp>
        <p:nvSpPr>
          <p:cNvPr id="8" name="Slza 7"/>
          <p:cNvSpPr/>
          <p:nvPr/>
        </p:nvSpPr>
        <p:spPr>
          <a:xfrm>
            <a:off x="4172759" y="5660038"/>
            <a:ext cx="205010" cy="145226"/>
          </a:xfrm>
          <a:prstGeom prst="teardrop">
            <a:avLst>
              <a:gd name="adj" fmla="val 135771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white"/>
                </a:solidFill>
              </a:rPr>
              <a:t>v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3" name="Slza 12"/>
          <p:cNvSpPr/>
          <p:nvPr/>
        </p:nvSpPr>
        <p:spPr>
          <a:xfrm rot="16598875">
            <a:off x="2050605" y="5369977"/>
            <a:ext cx="180020" cy="180020"/>
          </a:xfrm>
          <a:prstGeom prst="teardrop">
            <a:avLst>
              <a:gd name="adj" fmla="val 135771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4" name="Slza 13"/>
          <p:cNvSpPr/>
          <p:nvPr/>
        </p:nvSpPr>
        <p:spPr>
          <a:xfrm rot="3413015">
            <a:off x="5337979" y="5544700"/>
            <a:ext cx="180020" cy="180020"/>
          </a:xfrm>
          <a:prstGeom prst="teardrop">
            <a:avLst>
              <a:gd name="adj" fmla="val 135771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6" name="Slza 15"/>
          <p:cNvSpPr/>
          <p:nvPr/>
        </p:nvSpPr>
        <p:spPr>
          <a:xfrm rot="10285226">
            <a:off x="4766747" y="5321950"/>
            <a:ext cx="207331" cy="175900"/>
          </a:xfrm>
          <a:prstGeom prst="teardrop">
            <a:avLst>
              <a:gd name="adj" fmla="val 135771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6" name="Slza 25"/>
          <p:cNvSpPr/>
          <p:nvPr/>
        </p:nvSpPr>
        <p:spPr>
          <a:xfrm>
            <a:off x="5098411" y="5628966"/>
            <a:ext cx="205012" cy="220398"/>
          </a:xfrm>
          <a:prstGeom prst="teardrop">
            <a:avLst>
              <a:gd name="adj" fmla="val 135771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white"/>
                </a:solidFill>
              </a:rPr>
              <a:t>v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27" name="Slza 26"/>
          <p:cNvSpPr/>
          <p:nvPr/>
        </p:nvSpPr>
        <p:spPr>
          <a:xfrm>
            <a:off x="4469493" y="5624688"/>
            <a:ext cx="205012" cy="220398"/>
          </a:xfrm>
          <a:prstGeom prst="teardrop">
            <a:avLst>
              <a:gd name="adj" fmla="val 135771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white"/>
                </a:solidFill>
              </a:rPr>
              <a:t>v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28" name="Slza 27"/>
          <p:cNvSpPr/>
          <p:nvPr/>
        </p:nvSpPr>
        <p:spPr>
          <a:xfrm>
            <a:off x="3637633" y="5637710"/>
            <a:ext cx="205012" cy="220398"/>
          </a:xfrm>
          <a:prstGeom prst="teardrop">
            <a:avLst>
              <a:gd name="adj" fmla="val 135771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white"/>
                </a:solidFill>
              </a:rPr>
              <a:t>v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29" name="Slza 28"/>
          <p:cNvSpPr/>
          <p:nvPr/>
        </p:nvSpPr>
        <p:spPr>
          <a:xfrm>
            <a:off x="1336786" y="5541613"/>
            <a:ext cx="205012" cy="220398"/>
          </a:xfrm>
          <a:prstGeom prst="teardrop">
            <a:avLst>
              <a:gd name="adj" fmla="val 135771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white"/>
                </a:solidFill>
              </a:rPr>
              <a:t>v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30" name="Slza 29"/>
          <p:cNvSpPr/>
          <p:nvPr/>
        </p:nvSpPr>
        <p:spPr>
          <a:xfrm>
            <a:off x="3347864" y="5440850"/>
            <a:ext cx="205012" cy="220398"/>
          </a:xfrm>
          <a:prstGeom prst="teardrop">
            <a:avLst>
              <a:gd name="adj" fmla="val 135771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white"/>
                </a:solidFill>
              </a:rPr>
              <a:t>v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31" name="Slza 30"/>
          <p:cNvSpPr/>
          <p:nvPr/>
        </p:nvSpPr>
        <p:spPr>
          <a:xfrm>
            <a:off x="2771800" y="5624688"/>
            <a:ext cx="205012" cy="220398"/>
          </a:xfrm>
          <a:prstGeom prst="teardrop">
            <a:avLst>
              <a:gd name="adj" fmla="val 135771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white"/>
                </a:solidFill>
              </a:rPr>
              <a:t>v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32" name="Slza 31"/>
          <p:cNvSpPr/>
          <p:nvPr/>
        </p:nvSpPr>
        <p:spPr>
          <a:xfrm>
            <a:off x="7164288" y="5512200"/>
            <a:ext cx="205012" cy="220398"/>
          </a:xfrm>
          <a:prstGeom prst="teardrop">
            <a:avLst>
              <a:gd name="adj" fmla="val 135771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white"/>
                </a:solidFill>
              </a:rPr>
              <a:t>v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33" name="Slza 32"/>
          <p:cNvSpPr/>
          <p:nvPr/>
        </p:nvSpPr>
        <p:spPr>
          <a:xfrm>
            <a:off x="6012160" y="5624688"/>
            <a:ext cx="205012" cy="220398"/>
          </a:xfrm>
          <a:prstGeom prst="teardrop">
            <a:avLst>
              <a:gd name="adj" fmla="val 135771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white"/>
                </a:solidFill>
              </a:rPr>
              <a:t>v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34" name="Slza 33"/>
          <p:cNvSpPr/>
          <p:nvPr/>
        </p:nvSpPr>
        <p:spPr>
          <a:xfrm>
            <a:off x="5436096" y="5346471"/>
            <a:ext cx="205012" cy="220398"/>
          </a:xfrm>
          <a:prstGeom prst="teardrop">
            <a:avLst>
              <a:gd name="adj" fmla="val 135771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white"/>
                </a:solidFill>
              </a:rPr>
              <a:t>v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35" name="Slza 34"/>
          <p:cNvSpPr/>
          <p:nvPr/>
        </p:nvSpPr>
        <p:spPr>
          <a:xfrm>
            <a:off x="4444188" y="5347510"/>
            <a:ext cx="205012" cy="220398"/>
          </a:xfrm>
          <a:prstGeom prst="teardrop">
            <a:avLst>
              <a:gd name="adj" fmla="val 135771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white"/>
                </a:solidFill>
              </a:rPr>
              <a:t>v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36" name="Slza 35"/>
          <p:cNvSpPr/>
          <p:nvPr/>
        </p:nvSpPr>
        <p:spPr>
          <a:xfrm>
            <a:off x="4848246" y="5452160"/>
            <a:ext cx="205012" cy="220398"/>
          </a:xfrm>
          <a:prstGeom prst="teardrop">
            <a:avLst>
              <a:gd name="adj" fmla="val 135771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white"/>
                </a:solidFill>
              </a:rPr>
              <a:t>v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37" name="Slza 36"/>
          <p:cNvSpPr/>
          <p:nvPr/>
        </p:nvSpPr>
        <p:spPr>
          <a:xfrm rot="10285226">
            <a:off x="2984754" y="5552484"/>
            <a:ext cx="207331" cy="175900"/>
          </a:xfrm>
          <a:prstGeom prst="teardrop">
            <a:avLst>
              <a:gd name="adj" fmla="val 135771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8" name="Slza 37"/>
          <p:cNvSpPr/>
          <p:nvPr/>
        </p:nvSpPr>
        <p:spPr>
          <a:xfrm rot="10285226">
            <a:off x="2111181" y="5549760"/>
            <a:ext cx="207331" cy="175900"/>
          </a:xfrm>
          <a:prstGeom prst="teardrop">
            <a:avLst>
              <a:gd name="adj" fmla="val 135771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9" name="Slza 38"/>
          <p:cNvSpPr/>
          <p:nvPr/>
        </p:nvSpPr>
        <p:spPr>
          <a:xfrm rot="10285226">
            <a:off x="3418504" y="5599035"/>
            <a:ext cx="207331" cy="175900"/>
          </a:xfrm>
          <a:prstGeom prst="teardrop">
            <a:avLst>
              <a:gd name="adj" fmla="val 135771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0" name="Slza 39"/>
          <p:cNvSpPr/>
          <p:nvPr/>
        </p:nvSpPr>
        <p:spPr>
          <a:xfrm rot="10285226">
            <a:off x="5547117" y="5610439"/>
            <a:ext cx="207331" cy="175900"/>
          </a:xfrm>
          <a:prstGeom prst="teardrop">
            <a:avLst>
              <a:gd name="adj" fmla="val 135771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1" name="Slza 40"/>
          <p:cNvSpPr/>
          <p:nvPr/>
        </p:nvSpPr>
        <p:spPr>
          <a:xfrm rot="10285226">
            <a:off x="2723422" y="5357492"/>
            <a:ext cx="207331" cy="175900"/>
          </a:xfrm>
          <a:prstGeom prst="teardrop">
            <a:avLst>
              <a:gd name="adj" fmla="val 135771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2" name="Slza 41"/>
          <p:cNvSpPr/>
          <p:nvPr/>
        </p:nvSpPr>
        <p:spPr>
          <a:xfrm rot="10285226">
            <a:off x="7592561" y="5526681"/>
            <a:ext cx="207331" cy="175900"/>
          </a:xfrm>
          <a:prstGeom prst="teardrop">
            <a:avLst>
              <a:gd name="adj" fmla="val 135771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3" name="Slza 42"/>
          <p:cNvSpPr/>
          <p:nvPr/>
        </p:nvSpPr>
        <p:spPr>
          <a:xfrm rot="10285226">
            <a:off x="6744201" y="5563861"/>
            <a:ext cx="207331" cy="175900"/>
          </a:xfrm>
          <a:prstGeom prst="teardrop">
            <a:avLst>
              <a:gd name="adj" fmla="val 135771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4" name="Slza 43"/>
          <p:cNvSpPr/>
          <p:nvPr/>
        </p:nvSpPr>
        <p:spPr>
          <a:xfrm rot="10285226">
            <a:off x="4059616" y="5345872"/>
            <a:ext cx="207331" cy="175900"/>
          </a:xfrm>
          <a:prstGeom prst="teardrop">
            <a:avLst>
              <a:gd name="adj" fmla="val 135771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5" name="Slza 44"/>
          <p:cNvSpPr/>
          <p:nvPr/>
        </p:nvSpPr>
        <p:spPr>
          <a:xfrm rot="16598875">
            <a:off x="5073311" y="5439131"/>
            <a:ext cx="180020" cy="180020"/>
          </a:xfrm>
          <a:prstGeom prst="teardrop">
            <a:avLst>
              <a:gd name="adj" fmla="val 135771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6" name="Slza 45"/>
          <p:cNvSpPr/>
          <p:nvPr/>
        </p:nvSpPr>
        <p:spPr>
          <a:xfrm rot="16598875">
            <a:off x="6426639" y="5449078"/>
            <a:ext cx="180020" cy="180020"/>
          </a:xfrm>
          <a:prstGeom prst="teardrop">
            <a:avLst>
              <a:gd name="adj" fmla="val 135771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7" name="Slza 46"/>
          <p:cNvSpPr/>
          <p:nvPr/>
        </p:nvSpPr>
        <p:spPr>
          <a:xfrm rot="16598875">
            <a:off x="6226988" y="5638782"/>
            <a:ext cx="180020" cy="180020"/>
          </a:xfrm>
          <a:prstGeom prst="teardrop">
            <a:avLst>
              <a:gd name="adj" fmla="val 135771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8" name="Slza 47"/>
          <p:cNvSpPr/>
          <p:nvPr/>
        </p:nvSpPr>
        <p:spPr>
          <a:xfrm rot="16598875">
            <a:off x="5776223" y="5515682"/>
            <a:ext cx="180020" cy="180020"/>
          </a:xfrm>
          <a:prstGeom prst="teardrop">
            <a:avLst>
              <a:gd name="adj" fmla="val 135771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9" name="Slza 48"/>
          <p:cNvSpPr/>
          <p:nvPr/>
        </p:nvSpPr>
        <p:spPr>
          <a:xfrm rot="16598875">
            <a:off x="4174326" y="5619828"/>
            <a:ext cx="180020" cy="180020"/>
          </a:xfrm>
          <a:prstGeom prst="teardrop">
            <a:avLst>
              <a:gd name="adj" fmla="val 135771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0" name="Slza 49"/>
          <p:cNvSpPr/>
          <p:nvPr/>
        </p:nvSpPr>
        <p:spPr>
          <a:xfrm rot="16598875">
            <a:off x="3182632" y="5613218"/>
            <a:ext cx="180020" cy="180020"/>
          </a:xfrm>
          <a:prstGeom prst="teardrop">
            <a:avLst>
              <a:gd name="adj" fmla="val 135771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1" name="Slza 50"/>
          <p:cNvSpPr/>
          <p:nvPr/>
        </p:nvSpPr>
        <p:spPr>
          <a:xfrm rot="16598875">
            <a:off x="2357763" y="5596538"/>
            <a:ext cx="180020" cy="180020"/>
          </a:xfrm>
          <a:prstGeom prst="teardrop">
            <a:avLst>
              <a:gd name="adj" fmla="val 135771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2" name="Slza 51"/>
          <p:cNvSpPr/>
          <p:nvPr/>
        </p:nvSpPr>
        <p:spPr>
          <a:xfrm rot="16598875">
            <a:off x="3890851" y="5668274"/>
            <a:ext cx="180020" cy="180020"/>
          </a:xfrm>
          <a:prstGeom prst="teardrop">
            <a:avLst>
              <a:gd name="adj" fmla="val 135771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3" name="Slza 52"/>
          <p:cNvSpPr/>
          <p:nvPr/>
        </p:nvSpPr>
        <p:spPr>
          <a:xfrm rot="16598875">
            <a:off x="2798759" y="5406394"/>
            <a:ext cx="180020" cy="180020"/>
          </a:xfrm>
          <a:prstGeom prst="teardrop">
            <a:avLst>
              <a:gd name="adj" fmla="val 135771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4" name="Slza 53"/>
          <p:cNvSpPr/>
          <p:nvPr/>
        </p:nvSpPr>
        <p:spPr>
          <a:xfrm rot="16598875">
            <a:off x="1474512" y="5546069"/>
            <a:ext cx="180020" cy="180020"/>
          </a:xfrm>
          <a:prstGeom prst="teardrop">
            <a:avLst>
              <a:gd name="adj" fmla="val 135771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5" name="Slza 54"/>
          <p:cNvSpPr/>
          <p:nvPr/>
        </p:nvSpPr>
        <p:spPr>
          <a:xfrm rot="16598875">
            <a:off x="1986172" y="5550548"/>
            <a:ext cx="180020" cy="180020"/>
          </a:xfrm>
          <a:prstGeom prst="teardrop">
            <a:avLst>
              <a:gd name="adj" fmla="val 135771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6" name="Slza 55"/>
          <p:cNvSpPr/>
          <p:nvPr/>
        </p:nvSpPr>
        <p:spPr>
          <a:xfrm rot="16598875">
            <a:off x="2524061" y="5476859"/>
            <a:ext cx="180020" cy="180020"/>
          </a:xfrm>
          <a:prstGeom prst="teardrop">
            <a:avLst>
              <a:gd name="adj" fmla="val 135771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7" name="Slza 56"/>
          <p:cNvSpPr/>
          <p:nvPr/>
        </p:nvSpPr>
        <p:spPr>
          <a:xfrm rot="16598875">
            <a:off x="4720855" y="5506686"/>
            <a:ext cx="180020" cy="180020"/>
          </a:xfrm>
          <a:prstGeom prst="teardrop">
            <a:avLst>
              <a:gd name="adj" fmla="val 135771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8" name="Slza 57"/>
          <p:cNvSpPr/>
          <p:nvPr/>
        </p:nvSpPr>
        <p:spPr>
          <a:xfrm rot="3413015">
            <a:off x="5859904" y="5333298"/>
            <a:ext cx="180020" cy="180020"/>
          </a:xfrm>
          <a:prstGeom prst="teardrop">
            <a:avLst>
              <a:gd name="adj" fmla="val 135771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9" name="Slza 58"/>
          <p:cNvSpPr/>
          <p:nvPr/>
        </p:nvSpPr>
        <p:spPr>
          <a:xfrm rot="3413015">
            <a:off x="6202250" y="5414392"/>
            <a:ext cx="180020" cy="180020"/>
          </a:xfrm>
          <a:prstGeom prst="teardrop">
            <a:avLst>
              <a:gd name="adj" fmla="val 135771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0" name="Slza 59"/>
          <p:cNvSpPr/>
          <p:nvPr/>
        </p:nvSpPr>
        <p:spPr>
          <a:xfrm rot="3413015">
            <a:off x="6000614" y="5364632"/>
            <a:ext cx="180020" cy="180020"/>
          </a:xfrm>
          <a:prstGeom prst="teardrop">
            <a:avLst>
              <a:gd name="adj" fmla="val 135771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1" name="Slza 60"/>
          <p:cNvSpPr/>
          <p:nvPr/>
        </p:nvSpPr>
        <p:spPr>
          <a:xfrm rot="3413015">
            <a:off x="6514258" y="5557700"/>
            <a:ext cx="180020" cy="180020"/>
          </a:xfrm>
          <a:prstGeom prst="teardrop">
            <a:avLst>
              <a:gd name="adj" fmla="val 135771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2" name="Slza 61"/>
          <p:cNvSpPr/>
          <p:nvPr/>
        </p:nvSpPr>
        <p:spPr>
          <a:xfrm rot="3413015">
            <a:off x="6949713" y="5591553"/>
            <a:ext cx="180020" cy="180020"/>
          </a:xfrm>
          <a:prstGeom prst="teardrop">
            <a:avLst>
              <a:gd name="adj" fmla="val 135771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3" name="Slza 62"/>
          <p:cNvSpPr/>
          <p:nvPr/>
        </p:nvSpPr>
        <p:spPr>
          <a:xfrm rot="3413015">
            <a:off x="7366543" y="5549464"/>
            <a:ext cx="180020" cy="180020"/>
          </a:xfrm>
          <a:prstGeom prst="teardrop">
            <a:avLst>
              <a:gd name="adj" fmla="val 135771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4" name="Slza 63"/>
          <p:cNvSpPr/>
          <p:nvPr/>
        </p:nvSpPr>
        <p:spPr>
          <a:xfrm rot="3413015">
            <a:off x="6944657" y="5434217"/>
            <a:ext cx="180020" cy="180020"/>
          </a:xfrm>
          <a:prstGeom prst="teardrop">
            <a:avLst>
              <a:gd name="adj" fmla="val 135771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5" name="Slza 64"/>
          <p:cNvSpPr/>
          <p:nvPr/>
        </p:nvSpPr>
        <p:spPr>
          <a:xfrm rot="3413015">
            <a:off x="7859846" y="5494543"/>
            <a:ext cx="180020" cy="180020"/>
          </a:xfrm>
          <a:prstGeom prst="teardrop">
            <a:avLst>
              <a:gd name="adj" fmla="val 135771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6" name="Slza 65"/>
          <p:cNvSpPr/>
          <p:nvPr/>
        </p:nvSpPr>
        <p:spPr>
          <a:xfrm rot="3413015">
            <a:off x="1006155" y="5530959"/>
            <a:ext cx="180020" cy="180020"/>
          </a:xfrm>
          <a:prstGeom prst="teardrop">
            <a:avLst>
              <a:gd name="adj" fmla="val 135771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7" name="Slza 66"/>
          <p:cNvSpPr/>
          <p:nvPr/>
        </p:nvSpPr>
        <p:spPr>
          <a:xfrm rot="3413015">
            <a:off x="5773591" y="5638781"/>
            <a:ext cx="180020" cy="180020"/>
          </a:xfrm>
          <a:prstGeom prst="teardrop">
            <a:avLst>
              <a:gd name="adj" fmla="val 135771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8" name="Slza 67"/>
          <p:cNvSpPr/>
          <p:nvPr/>
        </p:nvSpPr>
        <p:spPr>
          <a:xfrm rot="3413015">
            <a:off x="4291841" y="5649186"/>
            <a:ext cx="180020" cy="180020"/>
          </a:xfrm>
          <a:prstGeom prst="teardrop">
            <a:avLst>
              <a:gd name="adj" fmla="val 135771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9" name="Slza 68"/>
          <p:cNvSpPr/>
          <p:nvPr/>
        </p:nvSpPr>
        <p:spPr>
          <a:xfrm rot="3413015">
            <a:off x="3272388" y="5486951"/>
            <a:ext cx="180020" cy="180020"/>
          </a:xfrm>
          <a:prstGeom prst="teardrop">
            <a:avLst>
              <a:gd name="adj" fmla="val 135771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0" name="Slza 69"/>
          <p:cNvSpPr/>
          <p:nvPr/>
        </p:nvSpPr>
        <p:spPr>
          <a:xfrm rot="3413015">
            <a:off x="2298104" y="5425857"/>
            <a:ext cx="180020" cy="180020"/>
          </a:xfrm>
          <a:prstGeom prst="teardrop">
            <a:avLst>
              <a:gd name="adj" fmla="val 135771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1" name="Slza 70"/>
          <p:cNvSpPr/>
          <p:nvPr/>
        </p:nvSpPr>
        <p:spPr>
          <a:xfrm rot="3413015">
            <a:off x="1673123" y="5618766"/>
            <a:ext cx="180020" cy="180020"/>
          </a:xfrm>
          <a:prstGeom prst="teardrop">
            <a:avLst>
              <a:gd name="adj" fmla="val 135771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8" name="Slza 77"/>
          <p:cNvSpPr/>
          <p:nvPr/>
        </p:nvSpPr>
        <p:spPr>
          <a:xfrm>
            <a:off x="4257286" y="5456785"/>
            <a:ext cx="205010" cy="145226"/>
          </a:xfrm>
          <a:prstGeom prst="teardrop">
            <a:avLst>
              <a:gd name="adj" fmla="val 135771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white"/>
                </a:solidFill>
              </a:rPr>
              <a:t>v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79" name="Slza 78"/>
          <p:cNvSpPr/>
          <p:nvPr/>
        </p:nvSpPr>
        <p:spPr>
          <a:xfrm>
            <a:off x="3740140" y="5417133"/>
            <a:ext cx="205010" cy="145226"/>
          </a:xfrm>
          <a:prstGeom prst="teardrop">
            <a:avLst>
              <a:gd name="adj" fmla="val 135771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white"/>
                </a:solidFill>
              </a:rPr>
              <a:t>v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80" name="Slza 79"/>
          <p:cNvSpPr/>
          <p:nvPr/>
        </p:nvSpPr>
        <p:spPr>
          <a:xfrm>
            <a:off x="4680187" y="5697910"/>
            <a:ext cx="205010" cy="145226"/>
          </a:xfrm>
          <a:prstGeom prst="teardrop">
            <a:avLst>
              <a:gd name="adj" fmla="val 135771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white"/>
                </a:solidFill>
              </a:rPr>
              <a:t>v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81" name="Slza 80"/>
          <p:cNvSpPr/>
          <p:nvPr/>
        </p:nvSpPr>
        <p:spPr>
          <a:xfrm>
            <a:off x="3009456" y="5411771"/>
            <a:ext cx="205010" cy="145226"/>
          </a:xfrm>
          <a:prstGeom prst="teardrop">
            <a:avLst>
              <a:gd name="adj" fmla="val 135771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white"/>
                </a:solidFill>
              </a:rPr>
              <a:t>v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82" name="Slza 81"/>
          <p:cNvSpPr/>
          <p:nvPr/>
        </p:nvSpPr>
        <p:spPr>
          <a:xfrm>
            <a:off x="1638567" y="5448531"/>
            <a:ext cx="205010" cy="145226"/>
          </a:xfrm>
          <a:prstGeom prst="teardrop">
            <a:avLst>
              <a:gd name="adj" fmla="val 135771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white"/>
                </a:solidFill>
              </a:rPr>
              <a:t>v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83" name="Slza 82"/>
          <p:cNvSpPr/>
          <p:nvPr/>
        </p:nvSpPr>
        <p:spPr>
          <a:xfrm>
            <a:off x="2494224" y="5677068"/>
            <a:ext cx="205010" cy="145226"/>
          </a:xfrm>
          <a:prstGeom prst="teardrop">
            <a:avLst>
              <a:gd name="adj" fmla="val 135771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white"/>
                </a:solidFill>
              </a:rPr>
              <a:t>v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84" name="Slza 83"/>
          <p:cNvSpPr/>
          <p:nvPr/>
        </p:nvSpPr>
        <p:spPr>
          <a:xfrm>
            <a:off x="1893243" y="5548356"/>
            <a:ext cx="205010" cy="145226"/>
          </a:xfrm>
          <a:prstGeom prst="teardrop">
            <a:avLst>
              <a:gd name="adj" fmla="val 135771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white"/>
                </a:solidFill>
              </a:rPr>
              <a:t>v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85" name="Slza 84"/>
          <p:cNvSpPr/>
          <p:nvPr/>
        </p:nvSpPr>
        <p:spPr>
          <a:xfrm>
            <a:off x="3606566" y="5490284"/>
            <a:ext cx="205010" cy="145226"/>
          </a:xfrm>
          <a:prstGeom prst="teardrop">
            <a:avLst>
              <a:gd name="adj" fmla="val 135771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white"/>
                </a:solidFill>
              </a:rPr>
              <a:t>v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86" name="Slza 85"/>
          <p:cNvSpPr/>
          <p:nvPr/>
        </p:nvSpPr>
        <p:spPr>
          <a:xfrm>
            <a:off x="5303423" y="5597639"/>
            <a:ext cx="205010" cy="145226"/>
          </a:xfrm>
          <a:prstGeom prst="teardrop">
            <a:avLst>
              <a:gd name="adj" fmla="val 135771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white"/>
                </a:solidFill>
              </a:rPr>
              <a:t>v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87" name="Slza 86"/>
          <p:cNvSpPr/>
          <p:nvPr/>
        </p:nvSpPr>
        <p:spPr>
          <a:xfrm>
            <a:off x="4864691" y="5633285"/>
            <a:ext cx="205010" cy="145226"/>
          </a:xfrm>
          <a:prstGeom prst="teardrop">
            <a:avLst>
              <a:gd name="adj" fmla="val 135771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white"/>
                </a:solidFill>
              </a:rPr>
              <a:t>v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88" name="Slza 87"/>
          <p:cNvSpPr/>
          <p:nvPr/>
        </p:nvSpPr>
        <p:spPr>
          <a:xfrm>
            <a:off x="3892540" y="5553163"/>
            <a:ext cx="205010" cy="145226"/>
          </a:xfrm>
          <a:prstGeom prst="teardrop">
            <a:avLst>
              <a:gd name="adj" fmla="val 135771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white"/>
                </a:solidFill>
              </a:rPr>
              <a:t>v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89" name="Slza 88"/>
          <p:cNvSpPr/>
          <p:nvPr/>
        </p:nvSpPr>
        <p:spPr>
          <a:xfrm rot="16598875">
            <a:off x="4574618" y="5433134"/>
            <a:ext cx="180020" cy="180020"/>
          </a:xfrm>
          <a:prstGeom prst="teardrop">
            <a:avLst>
              <a:gd name="adj" fmla="val 135771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0" name="Slza 89"/>
          <p:cNvSpPr/>
          <p:nvPr/>
        </p:nvSpPr>
        <p:spPr>
          <a:xfrm rot="16598875">
            <a:off x="3287817" y="5653301"/>
            <a:ext cx="180020" cy="180020"/>
          </a:xfrm>
          <a:prstGeom prst="teardrop">
            <a:avLst>
              <a:gd name="adj" fmla="val 135771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1" name="Slza 90"/>
          <p:cNvSpPr/>
          <p:nvPr/>
        </p:nvSpPr>
        <p:spPr>
          <a:xfrm rot="16598875">
            <a:off x="3553444" y="5377538"/>
            <a:ext cx="180020" cy="180020"/>
          </a:xfrm>
          <a:prstGeom prst="teardrop">
            <a:avLst>
              <a:gd name="adj" fmla="val 135771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2" name="Slza 91"/>
          <p:cNvSpPr/>
          <p:nvPr/>
        </p:nvSpPr>
        <p:spPr>
          <a:xfrm rot="16598875">
            <a:off x="5248942" y="5401116"/>
            <a:ext cx="180020" cy="180020"/>
          </a:xfrm>
          <a:prstGeom prst="teardrop">
            <a:avLst>
              <a:gd name="adj" fmla="val 135771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3" name="Slza 92"/>
          <p:cNvSpPr/>
          <p:nvPr/>
        </p:nvSpPr>
        <p:spPr>
          <a:xfrm rot="16598875">
            <a:off x="6731810" y="5470202"/>
            <a:ext cx="180020" cy="180020"/>
          </a:xfrm>
          <a:prstGeom prst="teardrop">
            <a:avLst>
              <a:gd name="adj" fmla="val 135771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4" name="Slza 93"/>
          <p:cNvSpPr/>
          <p:nvPr/>
        </p:nvSpPr>
        <p:spPr>
          <a:xfrm rot="3413015">
            <a:off x="5625731" y="5329245"/>
            <a:ext cx="180020" cy="180020"/>
          </a:xfrm>
          <a:prstGeom prst="teardrop">
            <a:avLst>
              <a:gd name="adj" fmla="val 135771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5" name="Slza 94"/>
          <p:cNvSpPr/>
          <p:nvPr/>
        </p:nvSpPr>
        <p:spPr>
          <a:xfrm rot="3413015">
            <a:off x="3257854" y="5353415"/>
            <a:ext cx="180020" cy="180020"/>
          </a:xfrm>
          <a:prstGeom prst="teardrop">
            <a:avLst>
              <a:gd name="adj" fmla="val 135771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6" name="Slza 95"/>
          <p:cNvSpPr/>
          <p:nvPr/>
        </p:nvSpPr>
        <p:spPr>
          <a:xfrm rot="3413015">
            <a:off x="6401101" y="5699406"/>
            <a:ext cx="180020" cy="180020"/>
          </a:xfrm>
          <a:prstGeom prst="teardrop">
            <a:avLst>
              <a:gd name="adj" fmla="val 135771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grpSp>
        <p:nvGrpSpPr>
          <p:cNvPr id="24" name="Skupina 23"/>
          <p:cNvGrpSpPr/>
          <p:nvPr/>
        </p:nvGrpSpPr>
        <p:grpSpPr>
          <a:xfrm>
            <a:off x="2987824" y="1521152"/>
            <a:ext cx="1512948" cy="1988568"/>
            <a:chOff x="2822460" y="3300507"/>
            <a:chExt cx="1635617" cy="2253770"/>
          </a:xfrm>
        </p:grpSpPr>
        <p:pic>
          <p:nvPicPr>
            <p:cNvPr id="97" name="Picture 5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647" r="5260"/>
            <a:stretch/>
          </p:blipFill>
          <p:spPr bwMode="auto">
            <a:xfrm>
              <a:off x="2822460" y="3300507"/>
              <a:ext cx="1635617" cy="1835844"/>
            </a:xfrm>
            <a:prstGeom prst="roundRect">
              <a:avLst>
                <a:gd name="adj" fmla="val 30697"/>
              </a:avLst>
            </a:prstGeom>
            <a:noFill/>
            <a:ln>
              <a:noFill/>
            </a:ln>
            <a:effectLst/>
            <a:scene3d>
              <a:camera prst="perspectiveBelow"/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01" name="TextovéPole 100"/>
            <p:cNvSpPr txBox="1"/>
            <p:nvPr/>
          </p:nvSpPr>
          <p:spPr>
            <a:xfrm>
              <a:off x="2845540" y="4891513"/>
              <a:ext cx="1530770" cy="66276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C00000"/>
                  </a:solidFill>
                </a:rPr>
                <a:t>Ruzyně</a:t>
              </a:r>
              <a:endParaRPr lang="cs-CZ" sz="32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 rot="21423107">
            <a:off x="4838193" y="1482213"/>
            <a:ext cx="1546061" cy="1990666"/>
            <a:chOff x="5001779" y="3336084"/>
            <a:chExt cx="1635617" cy="2256151"/>
          </a:xfrm>
        </p:grpSpPr>
        <p:pic>
          <p:nvPicPr>
            <p:cNvPr id="99" name="Picture 5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647" r="5260"/>
            <a:stretch/>
          </p:blipFill>
          <p:spPr bwMode="auto">
            <a:xfrm>
              <a:off x="5001779" y="3336084"/>
              <a:ext cx="1635617" cy="1835844"/>
            </a:xfrm>
            <a:prstGeom prst="roundRect">
              <a:avLst>
                <a:gd name="adj" fmla="val 30697"/>
              </a:avLst>
            </a:prstGeom>
            <a:noFill/>
            <a:ln>
              <a:noFill/>
            </a:ln>
            <a:effectLst/>
            <a:scene3d>
              <a:camera prst="perspectiveBelow"/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02" name="TextovéPole 101"/>
            <p:cNvSpPr txBox="1"/>
            <p:nvPr/>
          </p:nvSpPr>
          <p:spPr>
            <a:xfrm>
              <a:off x="5213936" y="4929472"/>
              <a:ext cx="1102850" cy="6627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C00000"/>
                  </a:solidFill>
                </a:rPr>
                <a:t>jazyk</a:t>
              </a:r>
              <a:endParaRPr lang="cs-CZ" sz="32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100" name="Skupina 99"/>
          <p:cNvGrpSpPr/>
          <p:nvPr/>
        </p:nvGrpSpPr>
        <p:grpSpPr>
          <a:xfrm rot="20977636">
            <a:off x="6925320" y="1389113"/>
            <a:ext cx="1327722" cy="1863578"/>
            <a:chOff x="7039723" y="3537372"/>
            <a:chExt cx="1635617" cy="2337452"/>
          </a:xfrm>
        </p:grpSpPr>
        <p:pic>
          <p:nvPicPr>
            <p:cNvPr id="98" name="Picture 5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647" r="5260"/>
            <a:stretch/>
          </p:blipFill>
          <p:spPr bwMode="auto">
            <a:xfrm>
              <a:off x="7039723" y="3537372"/>
              <a:ext cx="1635617" cy="1835844"/>
            </a:xfrm>
            <a:prstGeom prst="roundRect">
              <a:avLst>
                <a:gd name="adj" fmla="val 30697"/>
              </a:avLst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03" name="TextovéPole 102"/>
            <p:cNvSpPr txBox="1"/>
            <p:nvPr/>
          </p:nvSpPr>
          <p:spPr>
            <a:xfrm>
              <a:off x="7270717" y="5181227"/>
              <a:ext cx="991670" cy="6935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C00000"/>
                  </a:solidFill>
                </a:rPr>
                <a:t>brzy</a:t>
              </a:r>
              <a:endParaRPr lang="cs-CZ" sz="3200" b="1" dirty="0">
                <a:solidFill>
                  <a:srgbClr val="C00000"/>
                </a:solidFill>
              </a:endParaRPr>
            </a:p>
          </p:txBody>
        </p:sp>
      </p:grpSp>
      <p:sp>
        <p:nvSpPr>
          <p:cNvPr id="116" name="Krychle 115"/>
          <p:cNvSpPr/>
          <p:nvPr/>
        </p:nvSpPr>
        <p:spPr>
          <a:xfrm>
            <a:off x="8411919" y="2348880"/>
            <a:ext cx="336545" cy="3514882"/>
          </a:xfrm>
          <a:prstGeom prst="cube">
            <a:avLst/>
          </a:prstGeom>
          <a:solidFill>
            <a:schemeClr val="tx2">
              <a:lumMod val="50000"/>
            </a:schemeClr>
          </a:solidFill>
          <a:ln>
            <a:solidFill>
              <a:schemeClr val="tx2">
                <a:lumMod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Oblouk 4"/>
          <p:cNvSpPr/>
          <p:nvPr/>
        </p:nvSpPr>
        <p:spPr>
          <a:xfrm rot="10800000">
            <a:off x="419792" y="1731221"/>
            <a:ext cx="8184655" cy="1337738"/>
          </a:xfrm>
          <a:prstGeom prst="arc">
            <a:avLst>
              <a:gd name="adj1" fmla="val 10981057"/>
              <a:gd name="adj2" fmla="val 21400406"/>
            </a:avLst>
          </a:prstGeom>
          <a:ln w="76200">
            <a:solidFill>
              <a:schemeClr val="tx2">
                <a:lumMod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637849" y="2564904"/>
            <a:ext cx="94232" cy="104489"/>
          </a:xfrm>
          <a:prstGeom prst="ellipse">
            <a:avLst/>
          </a:prstGeom>
          <a:solidFill>
            <a:schemeClr val="bg1"/>
          </a:solidFill>
          <a:ln>
            <a:solidFill>
              <a:schemeClr val="tx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18" name="Ovál 117"/>
          <p:cNvSpPr/>
          <p:nvPr/>
        </p:nvSpPr>
        <p:spPr>
          <a:xfrm>
            <a:off x="8654232" y="2492896"/>
            <a:ext cx="94232" cy="104489"/>
          </a:xfrm>
          <a:prstGeom prst="ellipse">
            <a:avLst/>
          </a:prstGeom>
          <a:solidFill>
            <a:schemeClr val="bg1"/>
          </a:solidFill>
          <a:ln>
            <a:solidFill>
              <a:schemeClr val="tx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933586" y="260648"/>
            <a:ext cx="527682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prstClr val="black"/>
                </a:solidFill>
              </a:rPr>
              <a:t>Nakrm kuřátka podle řady </a:t>
            </a:r>
            <a:endParaRPr lang="cs-CZ" sz="3600" b="1" dirty="0">
              <a:solidFill>
                <a:prstClr val="black"/>
              </a:solidFill>
            </a:endParaRPr>
          </a:p>
        </p:txBody>
      </p:sp>
      <p:pic>
        <p:nvPicPr>
          <p:cNvPr id="119" name="Obrázek 11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7" y="299549"/>
            <a:ext cx="897203" cy="897203"/>
          </a:xfrm>
          <a:prstGeom prst="ellipse">
            <a:avLst/>
          </a:prstGeom>
        </p:spPr>
      </p:pic>
      <p:pic>
        <p:nvPicPr>
          <p:cNvPr id="120" name="Obrázek 11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51261" y="332656"/>
            <a:ext cx="897203" cy="897203"/>
          </a:xfrm>
          <a:prstGeom prst="ellipse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3549284" y="836712"/>
            <a:ext cx="204543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prstClr val="black"/>
                </a:solidFill>
              </a:rPr>
              <a:t>(klikni na kuřátko)</a:t>
            </a:r>
            <a:endParaRPr lang="cs-CZ" sz="20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6481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594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81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81" tmFilter="0, 0; 0.125,0.2665; 0.25,0.4; 0.375,0.465; 0.5,0.5;  0.625,0.535; 0.75,0.6; 0.875,0.7335; 1,1">
                                          <p:stCondLst>
                                            <p:cond delay="581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90" tmFilter="0, 0; 0.125,0.2665; 0.25,0.4; 0.375,0.465; 0.5,0.5;  0.625,0.535; 0.75,0.6; 0.875,0.7335; 1,1">
                                          <p:stCondLst>
                                            <p:cond delay="115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44" tmFilter="0, 0; 0.125,0.2665; 0.25,0.4; 0.375,0.465; 0.5,0.5;  0.625,0.535; 0.75,0.6; 0.875,0.7335; 1,1">
                                          <p:stCondLst>
                                            <p:cond delay="144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3">
                                          <p:stCondLst>
                                            <p:cond delay="56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45" decel="50000">
                                          <p:stCondLst>
                                            <p:cond delay="59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3">
                                          <p:stCondLst>
                                            <p:cond delay="114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45" decel="50000">
                                          <p:stCondLst>
                                            <p:cond delay="1171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3">
                                          <p:stCondLst>
                                            <p:cond delay="1437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45" decel="50000">
                                          <p:stCondLst>
                                            <p:cond delay="145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3">
                                          <p:stCondLst>
                                            <p:cond delay="158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45" decel="50000">
                                          <p:stCondLst>
                                            <p:cond delay="160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594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81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81" tmFilter="0, 0; 0.125,0.2665; 0.25,0.4; 0.375,0.465; 0.5,0.5;  0.625,0.535; 0.75,0.6; 0.875,0.7335; 1,1">
                                          <p:stCondLst>
                                            <p:cond delay="581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90" tmFilter="0, 0; 0.125,0.2665; 0.25,0.4; 0.375,0.465; 0.5,0.5;  0.625,0.535; 0.75,0.6; 0.875,0.7335; 1,1">
                                          <p:stCondLst>
                                            <p:cond delay="1159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44" tmFilter="0, 0; 0.125,0.2665; 0.25,0.4; 0.375,0.465; 0.5,0.5;  0.625,0.535; 0.75,0.6; 0.875,0.7335; 1,1">
                                          <p:stCondLst>
                                            <p:cond delay="1449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1" dur="23">
                                          <p:stCondLst>
                                            <p:cond delay="569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2" dur="145" decel="50000">
                                          <p:stCondLst>
                                            <p:cond delay="592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3">
                                          <p:stCondLst>
                                            <p:cond delay="1148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4" dur="145" decel="50000">
                                          <p:stCondLst>
                                            <p:cond delay="1171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3">
                                          <p:stCondLst>
                                            <p:cond delay="1437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6" dur="145" decel="50000">
                                          <p:stCondLst>
                                            <p:cond delay="1459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3">
                                          <p:stCondLst>
                                            <p:cond delay="1582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8" dur="145" decel="50000">
                                          <p:stCondLst>
                                            <p:cond delay="1605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0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594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81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81" tmFilter="0, 0; 0.125,0.2665; 0.25,0.4; 0.375,0.465; 0.5,0.5;  0.625,0.535; 0.75,0.6; 0.875,0.7335; 1,1">
                                          <p:stCondLst>
                                            <p:cond delay="581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90" tmFilter="0, 0; 0.125,0.2665; 0.25,0.4; 0.375,0.465; 0.5,0.5;  0.625,0.535; 0.75,0.6; 0.875,0.7335; 1,1">
                                          <p:stCondLst>
                                            <p:cond delay="1159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44" tmFilter="0, 0; 0.125,0.2665; 0.25,0.4; 0.375,0.465; 0.5,0.5;  0.625,0.535; 0.75,0.6; 0.875,0.7335; 1,1">
                                          <p:stCondLst>
                                            <p:cond delay="1449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3" dur="23">
                                          <p:stCondLst>
                                            <p:cond delay="569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4" dur="145" decel="50000">
                                          <p:stCondLst>
                                            <p:cond delay="592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3">
                                          <p:stCondLst>
                                            <p:cond delay="1148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6" dur="145" decel="50000">
                                          <p:stCondLst>
                                            <p:cond delay="1171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3">
                                          <p:stCondLst>
                                            <p:cond delay="1437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8" dur="145" decel="50000">
                                          <p:stCondLst>
                                            <p:cond delay="1459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3">
                                          <p:stCondLst>
                                            <p:cond delay="1582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0" dur="145" decel="50000">
                                          <p:stCondLst>
                                            <p:cond delay="1605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8"/>
                  </p:tgtEl>
                </p:cond>
              </p:nextCondLst>
            </p:seq>
            <p:seq concurrent="1" nextAc="seek">
              <p:cTn id="8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2" fill="hold">
                      <p:stCondLst>
                        <p:cond delay="0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0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594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81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81" tmFilter="0, 0; 0.125,0.2665; 0.25,0.4; 0.375,0.465; 0.5,0.5;  0.625,0.535; 0.75,0.6; 0.875,0.7335; 1,1">
                                          <p:stCondLst>
                                            <p:cond delay="581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290" tmFilter="0, 0; 0.125,0.2665; 0.25,0.4; 0.375,0.465; 0.5,0.5;  0.625,0.535; 0.75,0.6; 0.875,0.7335; 1,1">
                                          <p:stCondLst>
                                            <p:cond delay="1159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44" tmFilter="0, 0; 0.125,0.2665; 0.25,0.4; 0.375,0.465; 0.5,0.5;  0.625,0.535; 0.75,0.6; 0.875,0.7335; 1,1">
                                          <p:stCondLst>
                                            <p:cond delay="1449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5" dur="23">
                                          <p:stCondLst>
                                            <p:cond delay="569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6" dur="145" decel="50000">
                                          <p:stCondLst>
                                            <p:cond delay="592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3">
                                          <p:stCondLst>
                                            <p:cond delay="1148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8" dur="145" decel="50000">
                                          <p:stCondLst>
                                            <p:cond delay="1171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3">
                                          <p:stCondLst>
                                            <p:cond delay="1437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0" dur="145" decel="50000">
                                          <p:stCondLst>
                                            <p:cond delay="1459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3">
                                          <p:stCondLst>
                                            <p:cond delay="1582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2" dur="145" decel="50000">
                                          <p:stCondLst>
                                            <p:cond delay="1605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462</TotalTime>
  <Words>351</Words>
  <Application>Microsoft Office PowerPoint</Application>
  <PresentationFormat>Předvádění na obrazovce (4:3)</PresentationFormat>
  <Paragraphs>73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8</vt:i4>
      </vt:variant>
    </vt:vector>
  </HeadingPairs>
  <TitlesOfParts>
    <vt:vector size="11" baseType="lpstr">
      <vt:lpstr>1_Motiv systému Office</vt:lpstr>
      <vt:lpstr>Kapsle</vt:lpstr>
      <vt:lpstr>2_Motiv systému Office</vt:lpstr>
      <vt:lpstr>Prezentace aplikace PowerPoint</vt:lpstr>
      <vt:lpstr>POPIS MATERIÁLU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Jelinek Finance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Jelinek</dc:creator>
  <cp:lastModifiedBy>jelinkovi</cp:lastModifiedBy>
  <cp:revision>36</cp:revision>
  <dcterms:created xsi:type="dcterms:W3CDTF">2012-01-03T16:18:53Z</dcterms:created>
  <dcterms:modified xsi:type="dcterms:W3CDTF">2012-03-06T15:23:38Z</dcterms:modified>
</cp:coreProperties>
</file>