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63" r:id="rId4"/>
    <p:sldId id="264" r:id="rId5"/>
    <p:sldId id="265" r:id="rId6"/>
    <p:sldId id="266" r:id="rId7"/>
    <p:sldId id="267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1B78E1-6C17-4704-8A11-BE3683FB35A7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E863B1-BFAD-43C5-9080-833F9FD951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919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04AF312-C406-4150-8711-18D4E4189A82}" type="slidenum">
              <a:rPr lang="cs-CZ">
                <a:solidFill>
                  <a:prstClr val="black"/>
                </a:solidFill>
              </a:rPr>
              <a:pPr eaLnBrk="1" hangingPunct="1"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940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062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484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705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519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438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025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54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524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137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0893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4109EB57-CF1C-4C83-AA4E-DE97A4FAB7C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65583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AC1ED0-8E13-41A8-8FBD-DDB00257717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1335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4E7194-FE50-44D0-ABA8-653B035683C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62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C963B8-85A5-4B7D-B1FD-76D75D66EE9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3297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15BBBC-2A0E-4FF8-BA13-5ACC4337EDE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1028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C5BC88-5E79-4D2F-98FE-88914E6828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6665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48EAD2-44B2-4722-BBA6-48846432B5C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1797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6B35F-66DF-40BA-BF2C-B1B28086A48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5602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DC44AF-78BF-4824-82B4-75B045D22B7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0550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1BEF8-A8D4-4424-84D8-FFD3DFA07E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0424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F97BC9-1715-44C0-8A00-7B5F907D295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4338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D6D61-5A14-4430-8831-D1A0C5E7F82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7370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A3A9-CBF0-4123-9A34-503D391B256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669436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6AE8B-82C8-4C59-A57F-1EFEB02A53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8643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56F51-EF29-4E69-A718-5310C2E61F7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46329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856AD-EFA1-422D-AAD4-7DCBC984F45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0237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2E1E7-6EB6-49B0-A77B-00F3303D547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4683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6ABC4F-A399-4AF8-AB59-F4AF12A809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0021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77547-D3A5-4B2B-8BD4-1817B682991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4522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01510-0841-44B4-B338-5F33E8BFD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2422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E5A6B-6F6F-4E6D-A4BC-7E775FFF3F3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4892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5E75B-A23A-4F5F-8201-076D46CD13B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91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95000">
              <a:srgbClr val="FFFF66"/>
            </a:gs>
            <a:gs pos="100000">
              <a:srgbClr val="D1C39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88511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F0F6926-2FB0-408D-B378-77CBB9491856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270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285244-B8FB-45DF-A2FE-CB0244CF90C4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04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G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VY_32_INOVACE_200_ČJ3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- příbuzná slova po Z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význam slov příbuzných po Z ve větách  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45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</a:t>
            </a:r>
            <a:r>
              <a:rPr lang="cs-CZ" sz="1400" dirty="0" smtClean="0">
                <a:latin typeface="Arial" charset="0"/>
                <a:cs typeface="Arial" charset="0"/>
              </a:rPr>
              <a:t>č.4 slouží k prezentaci a vysvětlení významu stejných slov za pomocí daných vět. List č. 5 slouží  k procvičení příbuzných slov ve větách,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patří, zdůvodňují svoje rozhodnutí  – po kliknutí následuje kontrola. List č. 6 slouží jako pracovní list pro samostatnou práci.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Z.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>
                <a:latin typeface="Arial" charset="0"/>
                <a:cs typeface="Arial" charset="0"/>
              </a:rPr>
              <a:t>Práci jsem </a:t>
            </a:r>
            <a:r>
              <a:rPr lang="cs-CZ" sz="1400" dirty="0" smtClean="0">
                <a:latin typeface="Arial" charset="0"/>
                <a:cs typeface="Arial" charset="0"/>
              </a:rPr>
              <a:t>nejdříve </a:t>
            </a:r>
            <a:r>
              <a:rPr lang="cs-CZ" sz="1400" dirty="0" err="1" smtClean="0">
                <a:latin typeface="Arial" charset="0"/>
                <a:cs typeface="Arial" charset="0"/>
              </a:rPr>
              <a:t>odprezentovala</a:t>
            </a:r>
            <a:r>
              <a:rPr lang="cs-CZ" sz="1400" dirty="0" smtClean="0">
                <a:latin typeface="Arial" charset="0"/>
                <a:cs typeface="Arial" charset="0"/>
              </a:rPr>
              <a:t> na interaktivní tabuli, kde žáci předříkávali, jaké i-y napíší do vět, pak následovala kontrola v prezentaci a na závěr pracovali samostatně v pracovním </a:t>
            </a:r>
            <a:r>
              <a:rPr lang="cs-CZ" sz="1400" dirty="0" smtClean="0">
                <a:latin typeface="Arial" charset="0"/>
                <a:cs typeface="Arial" charset="0"/>
              </a:rPr>
              <a:t>listě </a:t>
            </a:r>
            <a:r>
              <a:rPr lang="cs-CZ" sz="1400" dirty="0" smtClean="0">
                <a:latin typeface="Arial" charset="0"/>
                <a:cs typeface="Arial" charset="0"/>
              </a:rPr>
              <a:t>č. 6, často chybovali – zejména ti, co předtím nesledovali společnou prezentaci.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9163633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3823" y="885466"/>
            <a:ext cx="77563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solidFill>
                  <a:prstClr val="black"/>
                </a:solidFill>
              </a:rPr>
              <a:t>VYJMENOVANÁ SLOVA  PO </a:t>
            </a:r>
            <a:r>
              <a:rPr lang="cs-CZ" sz="4800" b="1" dirty="0" smtClean="0">
                <a:solidFill>
                  <a:prstClr val="black"/>
                </a:solidFill>
              </a:rPr>
              <a:t>„Z“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79464" y="2204864"/>
            <a:ext cx="65850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>
                <a:solidFill>
                  <a:srgbClr val="FF0000"/>
                </a:solidFill>
              </a:rPr>
              <a:t>ROZLIŠUJEME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7764" y="3891545"/>
            <a:ext cx="4248472" cy="216238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58510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476672"/>
            <a:ext cx="8229600" cy="1296144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1500" b="1" dirty="0" smtClean="0">
                <a:solidFill>
                  <a:prstClr val="black"/>
                </a:solidFill>
              </a:rPr>
              <a:t>y</a:t>
            </a:r>
            <a:r>
              <a:rPr lang="cs-CZ" sz="8000" b="1" dirty="0" smtClean="0">
                <a:solidFill>
                  <a:prstClr val="black"/>
                </a:solidFill>
              </a:rPr>
              <a:t>  </a:t>
            </a:r>
            <a:r>
              <a:rPr lang="cs-CZ" sz="6600" b="1" dirty="0" smtClean="0">
                <a:solidFill>
                  <a:prstClr val="black"/>
                </a:solidFill>
              </a:rPr>
              <a:t>ne</a:t>
            </a:r>
            <a:r>
              <a:rPr lang="cs-CZ" sz="6600" b="1" dirty="0" smtClean="0">
                <a:solidFill>
                  <a:srgbClr val="FF0000"/>
                </a:solidFill>
              </a:rPr>
              <a:t>bo</a:t>
            </a:r>
            <a:r>
              <a:rPr lang="cs-CZ" sz="11500" b="1" dirty="0" smtClean="0">
                <a:solidFill>
                  <a:prstClr val="white"/>
                </a:solidFill>
              </a:rPr>
              <a:t> </a:t>
            </a:r>
            <a:r>
              <a:rPr lang="cs-CZ" sz="11500" b="1" dirty="0" smtClean="0">
                <a:solidFill>
                  <a:srgbClr val="FF0000"/>
                </a:solidFill>
              </a:rPr>
              <a:t>i</a:t>
            </a:r>
            <a:endParaRPr lang="cs-CZ" sz="115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356992"/>
            <a:ext cx="34702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brzy</a:t>
            </a:r>
            <a:r>
              <a:rPr lang="cs-CZ" sz="3200" dirty="0" smtClean="0">
                <a:solidFill>
                  <a:prstClr val="black"/>
                </a:solidFill>
              </a:rPr>
              <a:t> – časně ráno,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3356992"/>
            <a:ext cx="38217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brzičko </a:t>
            </a:r>
            <a:r>
              <a:rPr lang="cs-CZ" sz="3200" dirty="0" smtClean="0">
                <a:solidFill>
                  <a:srgbClr val="FF0000"/>
                </a:solidFill>
              </a:rPr>
              <a:t>– bude tma,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(přípona –</a:t>
            </a:r>
            <a:r>
              <a:rPr lang="cs-CZ" sz="3200" dirty="0" err="1" smtClean="0">
                <a:solidFill>
                  <a:srgbClr val="FF0000"/>
                </a:solidFill>
              </a:rPr>
              <a:t>ičko</a:t>
            </a:r>
            <a:r>
              <a:rPr lang="cs-CZ" sz="3200" dirty="0" smtClean="0">
                <a:solidFill>
                  <a:srgbClr val="FF0000"/>
                </a:solidFill>
              </a:rPr>
              <a:t>)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4604935"/>
            <a:ext cx="383848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nazývat se</a:t>
            </a:r>
            <a:r>
              <a:rPr lang="cs-CZ" sz="3200" dirty="0" smtClean="0">
                <a:solidFill>
                  <a:prstClr val="black"/>
                </a:solidFill>
              </a:rPr>
              <a:t> – název </a:t>
            </a:r>
          </a:p>
          <a:p>
            <a:r>
              <a:rPr lang="cs-CZ" sz="3200" dirty="0" smtClean="0">
                <a:solidFill>
                  <a:prstClr val="black"/>
                </a:solidFill>
              </a:rPr>
              <a:t>něčeho,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4584030"/>
            <a:ext cx="41020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zívat</a:t>
            </a:r>
            <a:r>
              <a:rPr lang="cs-CZ" sz="3200" dirty="0" smtClean="0">
                <a:solidFill>
                  <a:srgbClr val="FF0000"/>
                </a:solidFill>
              </a:rPr>
              <a:t> – otvírat ústa při 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únavě,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459" y="1268760"/>
            <a:ext cx="1584176" cy="1584176"/>
          </a:xfrm>
          <a:prstGeom prst="ellipse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2037" y="1264329"/>
            <a:ext cx="1584176" cy="1584176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179801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</a:rPr>
              <a:t>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947010"/>
            <a:ext cx="6760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Z  vat při  v  </a:t>
            </a:r>
            <a:r>
              <a:rPr lang="cs-CZ" sz="3600" dirty="0" err="1" smtClean="0">
                <a:solidFill>
                  <a:prstClr val="black"/>
                </a:solidFill>
              </a:rPr>
              <a:t>učování</a:t>
            </a:r>
            <a:r>
              <a:rPr lang="cs-CZ" sz="3600" dirty="0" smtClean="0">
                <a:solidFill>
                  <a:prstClr val="black"/>
                </a:solidFill>
              </a:rPr>
              <a:t> je neslušné.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228671"/>
            <a:ext cx="51399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Už </a:t>
            </a:r>
            <a:r>
              <a:rPr lang="cs-CZ" sz="3600" dirty="0" err="1" smtClean="0">
                <a:solidFill>
                  <a:prstClr val="black"/>
                </a:solidFill>
              </a:rPr>
              <a:t>brz</a:t>
            </a:r>
            <a:r>
              <a:rPr lang="cs-CZ" sz="3600" dirty="0" smtClean="0">
                <a:solidFill>
                  <a:prstClr val="black"/>
                </a:solidFill>
              </a:rPr>
              <a:t>    půjdu do školy.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789" y="3668831"/>
            <a:ext cx="65842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Jak se </a:t>
            </a:r>
            <a:r>
              <a:rPr lang="cs-CZ" sz="3600" dirty="0" err="1" smtClean="0">
                <a:solidFill>
                  <a:prstClr val="black"/>
                </a:solidFill>
              </a:rPr>
              <a:t>naz</a:t>
            </a:r>
            <a:r>
              <a:rPr lang="cs-CZ" sz="3600" dirty="0" smtClean="0">
                <a:solidFill>
                  <a:prstClr val="black"/>
                </a:solidFill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</a:rPr>
              <a:t>vají</a:t>
            </a:r>
            <a:r>
              <a:rPr lang="cs-CZ" sz="3600" dirty="0" smtClean="0">
                <a:solidFill>
                  <a:prstClr val="black"/>
                </a:solidFill>
              </a:rPr>
              <a:t> děti od slep  </a:t>
            </a:r>
            <a:r>
              <a:rPr lang="cs-CZ" sz="3600" dirty="0" err="1" smtClean="0">
                <a:solidFill>
                  <a:prstClr val="black"/>
                </a:solidFill>
              </a:rPr>
              <a:t>ce</a:t>
            </a:r>
            <a:r>
              <a:rPr lang="cs-CZ" sz="3600" dirty="0">
                <a:solidFill>
                  <a:prstClr val="black"/>
                </a:solidFill>
              </a:rPr>
              <a:t>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4388911"/>
            <a:ext cx="61760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Stále z  vám, </a:t>
            </a:r>
            <a:r>
              <a:rPr lang="cs-CZ" sz="3600" dirty="0" err="1" smtClean="0">
                <a:solidFill>
                  <a:prstClr val="black"/>
                </a:solidFill>
              </a:rPr>
              <a:t>brz</a:t>
            </a:r>
            <a:r>
              <a:rPr lang="cs-CZ" sz="3600" dirty="0" smtClean="0">
                <a:solidFill>
                  <a:prstClr val="black"/>
                </a:solidFill>
              </a:rPr>
              <a:t>   půjdu spát.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108991"/>
            <a:ext cx="80745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Když je škola, </a:t>
            </a:r>
            <a:r>
              <a:rPr lang="cs-CZ" sz="3600" dirty="0" err="1" smtClean="0">
                <a:solidFill>
                  <a:prstClr val="black"/>
                </a:solidFill>
              </a:rPr>
              <a:t>brz</a:t>
            </a:r>
            <a:r>
              <a:rPr lang="cs-CZ" sz="3600" dirty="0" smtClean="0">
                <a:solidFill>
                  <a:prstClr val="black"/>
                </a:solidFill>
              </a:rPr>
              <a:t>  </a:t>
            </a:r>
            <a:r>
              <a:rPr lang="cs-CZ" sz="3600" dirty="0" err="1" smtClean="0">
                <a:solidFill>
                  <a:prstClr val="black"/>
                </a:solidFill>
              </a:rPr>
              <a:t>čko</a:t>
            </a:r>
            <a:r>
              <a:rPr lang="cs-CZ" sz="3600" dirty="0" smtClean="0">
                <a:solidFill>
                  <a:prstClr val="black"/>
                </a:solidFill>
              </a:rPr>
              <a:t> vstávám, ale </a:t>
            </a:r>
            <a:r>
              <a:rPr lang="cs-CZ" sz="3600" dirty="0" err="1" smtClean="0">
                <a:solidFill>
                  <a:prstClr val="black"/>
                </a:solidFill>
              </a:rPr>
              <a:t>brz</a:t>
            </a:r>
            <a:r>
              <a:rPr lang="cs-CZ" sz="3600" dirty="0" smtClean="0">
                <a:solidFill>
                  <a:prstClr val="black"/>
                </a:solidFill>
              </a:rPr>
              <a:t>  </a:t>
            </a:r>
          </a:p>
          <a:p>
            <a:r>
              <a:rPr lang="cs-CZ" sz="3600" dirty="0">
                <a:solidFill>
                  <a:prstClr val="black"/>
                </a:solidFill>
              </a:rPr>
              <a:t> </a:t>
            </a:r>
            <a:r>
              <a:rPr lang="cs-CZ" sz="3600" dirty="0" smtClean="0">
                <a:solidFill>
                  <a:prstClr val="black"/>
                </a:solidFill>
              </a:rPr>
              <a:t>     budou prázdniny.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7320" y="438891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22253" y="222867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403648" y="2947009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4227951" y="5661248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067944" y="496323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331640" y="3502097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267744" y="281705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954808" y="366883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2915816" y="424315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283968" y="510899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169968" y="510899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8116383" y="568331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Obrázek 2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692696"/>
            <a:ext cx="1584176" cy="1584176"/>
          </a:xfrm>
          <a:prstGeom prst="ellipse">
            <a:avLst/>
          </a:prstGeom>
        </p:spPr>
      </p:pic>
      <p:sp>
        <p:nvSpPr>
          <p:cNvPr id="34" name="TextovéPole 33"/>
          <p:cNvSpPr txBox="1"/>
          <p:nvPr/>
        </p:nvSpPr>
        <p:spPr>
          <a:xfrm>
            <a:off x="3131840" y="2948751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cxnSp>
        <p:nvCxnSpPr>
          <p:cNvPr id="35" name="Přímá spojnice 34"/>
          <p:cNvCxnSpPr/>
          <p:nvPr/>
        </p:nvCxnSpPr>
        <p:spPr>
          <a:xfrm>
            <a:off x="3075823" y="352307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6121556" y="3667090"/>
            <a:ext cx="394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i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9" name="Přímá spojnice 38"/>
          <p:cNvCxnSpPr/>
          <p:nvPr/>
        </p:nvCxnSpPr>
        <p:spPr>
          <a:xfrm>
            <a:off x="6084168" y="424315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4087440" y="4390085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41" name="Přímá spojnice 40"/>
          <p:cNvCxnSpPr/>
          <p:nvPr/>
        </p:nvCxnSpPr>
        <p:spPr>
          <a:xfrm>
            <a:off x="2267744" y="4941168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9522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2" grpId="0"/>
      <p:bldP spid="14" grpId="0"/>
      <p:bldP spid="19" grpId="0"/>
      <p:bldP spid="32" grpId="0"/>
      <p:bldP spid="31" grpId="0"/>
      <p:bldP spid="36" grpId="0"/>
      <p:bldP spid="34" grpId="0"/>
      <p:bldP spid="38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DOPLŇTE „y“ nebo „i“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947010"/>
            <a:ext cx="6760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Z  vat při  v  </a:t>
            </a:r>
            <a:r>
              <a:rPr lang="cs-CZ" sz="3600" dirty="0" err="1" smtClean="0">
                <a:solidFill>
                  <a:schemeClr val="bg1"/>
                </a:solidFill>
              </a:rPr>
              <a:t>učování</a:t>
            </a:r>
            <a:r>
              <a:rPr lang="cs-CZ" sz="3600" dirty="0" smtClean="0">
                <a:solidFill>
                  <a:schemeClr val="bg1"/>
                </a:solidFill>
              </a:rPr>
              <a:t> je neslušné.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228671"/>
            <a:ext cx="51399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Už </a:t>
            </a:r>
            <a:r>
              <a:rPr lang="cs-CZ" sz="3600" dirty="0" err="1" smtClean="0">
                <a:solidFill>
                  <a:schemeClr val="bg1"/>
                </a:solidFill>
              </a:rPr>
              <a:t>brz</a:t>
            </a:r>
            <a:r>
              <a:rPr lang="cs-CZ" sz="3600" dirty="0" smtClean="0">
                <a:solidFill>
                  <a:schemeClr val="bg1"/>
                </a:solidFill>
              </a:rPr>
              <a:t>    půjdu do školy.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789" y="3668831"/>
            <a:ext cx="65842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Jak se </a:t>
            </a:r>
            <a:r>
              <a:rPr lang="cs-CZ" sz="3600" dirty="0" err="1" smtClean="0">
                <a:solidFill>
                  <a:schemeClr val="bg1"/>
                </a:solidFill>
              </a:rPr>
              <a:t>naz</a:t>
            </a:r>
            <a:r>
              <a:rPr lang="cs-CZ" sz="3600" dirty="0" smtClean="0">
                <a:solidFill>
                  <a:schemeClr val="bg1"/>
                </a:solidFill>
              </a:rPr>
              <a:t>  </a:t>
            </a:r>
            <a:r>
              <a:rPr lang="cs-CZ" sz="3600" dirty="0" err="1" smtClean="0">
                <a:solidFill>
                  <a:schemeClr val="bg1"/>
                </a:solidFill>
              </a:rPr>
              <a:t>vají</a:t>
            </a:r>
            <a:r>
              <a:rPr lang="cs-CZ" sz="3600" dirty="0" smtClean="0">
                <a:solidFill>
                  <a:schemeClr val="bg1"/>
                </a:solidFill>
              </a:rPr>
              <a:t> děti od slep  </a:t>
            </a:r>
            <a:r>
              <a:rPr lang="cs-CZ" sz="3600" dirty="0" err="1" smtClean="0">
                <a:solidFill>
                  <a:schemeClr val="bg1"/>
                </a:solidFill>
              </a:rPr>
              <a:t>ce</a:t>
            </a:r>
            <a:r>
              <a:rPr lang="cs-CZ" sz="36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4388911"/>
            <a:ext cx="61760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Stále z  vám, </a:t>
            </a:r>
            <a:r>
              <a:rPr lang="cs-CZ" sz="3600" dirty="0" err="1" smtClean="0">
                <a:solidFill>
                  <a:schemeClr val="bg1"/>
                </a:solidFill>
              </a:rPr>
              <a:t>brz</a:t>
            </a:r>
            <a:r>
              <a:rPr lang="cs-CZ" sz="3600" dirty="0" smtClean="0">
                <a:solidFill>
                  <a:schemeClr val="bg1"/>
                </a:solidFill>
              </a:rPr>
              <a:t>   půjdu spát.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108991"/>
            <a:ext cx="80745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chemeClr val="bg1"/>
                </a:solidFill>
              </a:rPr>
              <a:t>Když je škola, </a:t>
            </a:r>
            <a:r>
              <a:rPr lang="cs-CZ" sz="3600" dirty="0" err="1" smtClean="0">
                <a:solidFill>
                  <a:schemeClr val="bg1"/>
                </a:solidFill>
              </a:rPr>
              <a:t>brz</a:t>
            </a:r>
            <a:r>
              <a:rPr lang="cs-CZ" sz="3600" dirty="0" smtClean="0">
                <a:solidFill>
                  <a:schemeClr val="bg1"/>
                </a:solidFill>
              </a:rPr>
              <a:t>  </a:t>
            </a:r>
            <a:r>
              <a:rPr lang="cs-CZ" sz="3600" dirty="0" err="1" smtClean="0">
                <a:solidFill>
                  <a:schemeClr val="bg1"/>
                </a:solidFill>
              </a:rPr>
              <a:t>čko</a:t>
            </a:r>
            <a:r>
              <a:rPr lang="cs-CZ" sz="3600" dirty="0" smtClean="0">
                <a:solidFill>
                  <a:schemeClr val="bg1"/>
                </a:solidFill>
              </a:rPr>
              <a:t> vstávám, ale </a:t>
            </a:r>
            <a:r>
              <a:rPr lang="cs-CZ" sz="3600" dirty="0" err="1" smtClean="0">
                <a:solidFill>
                  <a:schemeClr val="bg1"/>
                </a:solidFill>
              </a:rPr>
              <a:t>brz</a:t>
            </a:r>
            <a:r>
              <a:rPr lang="cs-CZ" sz="3600" dirty="0" smtClean="0">
                <a:solidFill>
                  <a:schemeClr val="bg1"/>
                </a:solidFill>
              </a:rPr>
              <a:t>  </a:t>
            </a:r>
          </a:p>
          <a:p>
            <a:r>
              <a:rPr lang="cs-CZ" sz="3600" dirty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     budou prázdniny.</a:t>
            </a:r>
            <a:endParaRPr lang="cs-CZ" sz="3600" dirty="0">
              <a:solidFill>
                <a:schemeClr val="bg1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4227951" y="5661248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067944" y="496323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331640" y="3502097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267744" y="281705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2915816" y="424315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8116383" y="568331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075823" y="352307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6084168" y="4243154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267744" y="4941168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18135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Pracovní list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944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379</Words>
  <Application>Microsoft Office PowerPoint</Application>
  <PresentationFormat>Předvádění na obrazovce (4:3)</PresentationFormat>
  <Paragraphs>54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Kapsle</vt:lpstr>
      <vt:lpstr>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15</cp:revision>
  <dcterms:created xsi:type="dcterms:W3CDTF">2012-01-05T09:51:48Z</dcterms:created>
  <dcterms:modified xsi:type="dcterms:W3CDTF">2012-04-02T19:36:11Z</dcterms:modified>
</cp:coreProperties>
</file>