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3"/>
  </p:notesMasterIdLst>
  <p:sldIdLst>
    <p:sldId id="266" r:id="rId4"/>
    <p:sldId id="267" r:id="rId5"/>
    <p:sldId id="268" r:id="rId6"/>
    <p:sldId id="269" r:id="rId7"/>
    <p:sldId id="270" r:id="rId8"/>
    <p:sldId id="271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99"/>
    <a:srgbClr val="FF6600"/>
    <a:srgbClr val="91F60A"/>
    <a:srgbClr val="FF3300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77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22124E-B58B-4DE9-8DBD-AC62ED732B1F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AB217C-6028-44DD-B7C5-912437FAF4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226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745EC68-1248-4553-9BAB-F3D3C2D7B944}" type="slidenum">
              <a:rPr lang="cs-CZ">
                <a:solidFill>
                  <a:prstClr val="black"/>
                </a:solidFill>
              </a:rPr>
              <a:pPr eaLnBrk="1" hangingPunct="1"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AB217C-6028-44DD-B7C5-912437FAF44F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5322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5139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76473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8924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1899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6372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7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3858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2915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53180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386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71976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12DB4553-FCFE-4501-AE01-F48B33AAAF5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3099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31238B-62B7-4A88-9FC6-CF0D6887E5A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9348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FB8079-C150-4E54-8D47-10F8C094ABA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83842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57C1C7-BA28-4A9B-90EF-35512AE62DC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32630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8DF52A-6BB4-44C1-A5BB-69E5B796D2C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36255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A7C2C4-C7A1-4E18-A1F9-6D07A2CC9E3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80177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411D77-3E0A-4168-A56D-2E72707CF63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1423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5E550D-222A-48CB-9ACF-4D1C7C0BB9F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08154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F3CE7B-D00C-420E-AF15-FF1F875AEAF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61263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2F0C2A-5FBE-4D26-9C73-96395B39DEC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99624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A697BE-DAF1-492A-BCF6-EB098BEB8F7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817958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ECC8C6-A17E-4D78-9B0B-D7D58108B3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17063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C5690F-E75F-436D-BD94-9012090A3F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058410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19B844-58D8-4BA2-A84A-BEEC159F654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207624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3C8844-DFCA-4491-A780-214F998FB6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844578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A740C-95AC-4355-A200-2B29FD9577F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301987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401E74-32D7-45AF-BBB0-9258D7B410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799081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EFEC07-78E4-47FF-800D-5565C161A89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29709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71861F-5803-4B42-A730-2434A96DDA2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637842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16C442-0690-4746-9E9C-E9C79D1BFA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584938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297BF6-24B5-467D-89C5-B708D8DD065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162816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4E50DC-CFD0-418F-99DE-AFB1BE45515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70694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95000">
              <a:srgbClr val="FFFF66"/>
            </a:gs>
            <a:gs pos="100000">
              <a:srgbClr val="D1C39F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40152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FB0D36F-D99F-492F-99AB-C5D59A030AD6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0275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830F11B-F834-41E6-9878-34CEF547332F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0270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JPG"/><Relationship Id="rId4" Type="http://schemas.openxmlformats.org/officeDocument/2006/relationships/audio" Target="../media/audio3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JPG"/><Relationship Id="rId5" Type="http://schemas.openxmlformats.org/officeDocument/2006/relationships/audio" Target="../media/audio2.wav"/><Relationship Id="rId4" Type="http://schemas.openxmlformats.org/officeDocument/2006/relationships/audio" Target="../media/audio3.wav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VY_32_INOVACE_201_ČJ3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Procvičujeme - příbuzná  slova po Z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Procvičujeme význam slov příbuzných </a:t>
            </a:r>
            <a:r>
              <a:rPr lang="cs-CZ" sz="1200" dirty="0">
                <a:solidFill>
                  <a:srgbClr val="003366"/>
                </a:solidFill>
                <a:latin typeface="Arial"/>
              </a:rPr>
              <a:t>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po Z ve větách   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3.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8263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List  </a:t>
            </a:r>
            <a:r>
              <a:rPr lang="cs-CZ" sz="1400" dirty="0" smtClean="0">
                <a:latin typeface="Arial" charset="0"/>
                <a:cs typeface="Arial" charset="0"/>
              </a:rPr>
              <a:t>č.4 – slouží k procvičení a vysvětlení významu příbuzných slov za pomoci daných vět. Žáci čtou postupně jednotlivé věty a předříkávají, jaké „ i</a:t>
            </a:r>
            <a:r>
              <a:rPr lang="cs-CZ" sz="1400" dirty="0" smtClean="0">
                <a:latin typeface="Arial" charset="0"/>
                <a:cs typeface="Arial" charset="0"/>
              </a:rPr>
              <a:t>, y</a:t>
            </a:r>
            <a:r>
              <a:rPr lang="cs-CZ" sz="1400" dirty="0" smtClean="0">
                <a:latin typeface="Arial" charset="0"/>
                <a:cs typeface="Arial" charset="0"/>
              </a:rPr>
              <a:t>“ tam patří a zdůvodňují svoje rozhodnutí  – po kliknutí následuje kontrola. Na listu č. 5  žáci luští křížovku s příbuznými slovy po Z a  na listu č. 6 žáci přiřazují příbuzným slovům -i, -y. List č. 7 - </a:t>
            </a:r>
            <a:r>
              <a:rPr lang="cs-CZ" sz="1400" dirty="0">
                <a:latin typeface="Arial" charset="0"/>
                <a:cs typeface="Arial" charset="0"/>
              </a:rPr>
              <a:t>9</a:t>
            </a:r>
            <a:r>
              <a:rPr lang="cs-CZ" sz="1400" dirty="0" smtClean="0">
                <a:latin typeface="Arial" charset="0"/>
                <a:cs typeface="Arial" charset="0"/>
              </a:rPr>
              <a:t> slouží jako pracovní list pro samostatnou práci. Řešení je přímo v prezentaci po klikání myší.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 význam příbuzných slov a jejich důležitost při doplňování i/y po Z, naučí se zdůvodňovat svoje rozhodnutí.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>
                <a:latin typeface="Arial" charset="0"/>
                <a:cs typeface="Arial" charset="0"/>
              </a:rPr>
              <a:t> </a:t>
            </a:r>
            <a:r>
              <a:rPr lang="cs-CZ" sz="1400" dirty="0" smtClean="0">
                <a:latin typeface="Arial" charset="0"/>
                <a:cs typeface="Arial" charset="0"/>
              </a:rPr>
              <a:t>Žáci ve větách občas chybovali, křížovka dělala potíže dětem, které mají chudší slovní zásobu, třetí úkol dělali téměř bez chyby.</a:t>
            </a:r>
            <a:endParaRPr lang="cs-CZ" sz="1400" b="1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</a:t>
            </a:r>
            <a:r>
              <a:rPr lang="cs-CZ" sz="1400" b="1" dirty="0" smtClean="0"/>
              <a:t>Ilustrace </a:t>
            </a:r>
            <a:r>
              <a:rPr lang="cs-CZ" sz="1400" b="1" u="sng" dirty="0" smtClean="0">
                <a:hlinkClick r:id="rId2"/>
              </a:rPr>
              <a:t>www.office.microsorft.com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823714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3823" y="885467"/>
            <a:ext cx="77655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>
                <a:solidFill>
                  <a:prstClr val="black"/>
                </a:solidFill>
              </a:rPr>
              <a:t>VYJMENOVANÁ SLOVA  PO </a:t>
            </a:r>
            <a:r>
              <a:rPr lang="cs-CZ" sz="4800" b="1" dirty="0" smtClean="0">
                <a:solidFill>
                  <a:prstClr val="black"/>
                </a:solidFill>
              </a:rPr>
              <a:t>„Z“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02419" y="2204864"/>
            <a:ext cx="653916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PROCVIČUJTE</a:t>
            </a:r>
            <a:endParaRPr lang="cs-CZ" sz="8800" b="1" dirty="0">
              <a:solidFill>
                <a:srgbClr val="FF000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7764" y="3891545"/>
            <a:ext cx="4248472" cy="2162388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75198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9" name="Obrázek 9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4794" y="404664"/>
            <a:ext cx="1469654" cy="1469654"/>
          </a:xfrm>
          <a:prstGeom prst="ellipse">
            <a:avLst/>
          </a:prstGeom>
        </p:spPr>
      </p:pic>
      <p:sp>
        <p:nvSpPr>
          <p:cNvPr id="85" name="TextovéPole 84"/>
          <p:cNvSpPr txBox="1"/>
          <p:nvPr/>
        </p:nvSpPr>
        <p:spPr>
          <a:xfrm>
            <a:off x="827584" y="5148481"/>
            <a:ext cx="80786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prstClr val="black"/>
                </a:solidFill>
              </a:rPr>
              <a:t>Z  ta nevěděla jak dál, ale </a:t>
            </a:r>
            <a:r>
              <a:rPr lang="cs-CZ" sz="3200" dirty="0" err="1" smtClean="0">
                <a:solidFill>
                  <a:prstClr val="black"/>
                </a:solidFill>
              </a:rPr>
              <a:t>brz</a:t>
            </a:r>
            <a:r>
              <a:rPr lang="cs-CZ" sz="3200" dirty="0" smtClean="0">
                <a:solidFill>
                  <a:prstClr val="black"/>
                </a:solidFill>
              </a:rPr>
              <a:t>   si vzpomněla.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670678" y="253097"/>
            <a:ext cx="380264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prstClr val="black"/>
                </a:solidFill>
              </a:rPr>
              <a:t>D o p l ň t e</a:t>
            </a:r>
            <a:endParaRPr lang="cs-CZ" sz="6000" b="1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03289" y="912504"/>
            <a:ext cx="173742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prstClr val="black"/>
                </a:solidFill>
              </a:rPr>
              <a:t>nebo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17690" y="2060848"/>
            <a:ext cx="64879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prstClr val="black"/>
                </a:solidFill>
              </a:rPr>
              <a:t>I když jdu </a:t>
            </a:r>
            <a:r>
              <a:rPr lang="cs-CZ" sz="3200" dirty="0" err="1" smtClean="0">
                <a:solidFill>
                  <a:prstClr val="black"/>
                </a:solidFill>
              </a:rPr>
              <a:t>brz</a:t>
            </a:r>
            <a:r>
              <a:rPr lang="cs-CZ" sz="3200" dirty="0" smtClean="0">
                <a:solidFill>
                  <a:prstClr val="black"/>
                </a:solidFill>
              </a:rPr>
              <a:t>   spát, z  vám únavou.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17690" y="2580728"/>
            <a:ext cx="62338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prstClr val="black"/>
                </a:solidFill>
              </a:rPr>
              <a:t>Z  tra musí </a:t>
            </a:r>
            <a:r>
              <a:rPr lang="cs-CZ" sz="3200" dirty="0" err="1" smtClean="0">
                <a:solidFill>
                  <a:prstClr val="black"/>
                </a:solidFill>
              </a:rPr>
              <a:t>Lojz</a:t>
            </a:r>
            <a:r>
              <a:rPr lang="cs-CZ" sz="3200" dirty="0" smtClean="0">
                <a:solidFill>
                  <a:prstClr val="black"/>
                </a:solidFill>
              </a:rPr>
              <a:t>  k </a:t>
            </a:r>
            <a:r>
              <a:rPr lang="cs-CZ" sz="3200" dirty="0" err="1" smtClean="0">
                <a:solidFill>
                  <a:prstClr val="black"/>
                </a:solidFill>
              </a:rPr>
              <a:t>brz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čko</a:t>
            </a:r>
            <a:r>
              <a:rPr lang="cs-CZ" sz="3200" dirty="0" smtClean="0">
                <a:solidFill>
                  <a:prstClr val="black"/>
                </a:solidFill>
              </a:rPr>
              <a:t> vstávat.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17690" y="4140369"/>
            <a:ext cx="73554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prstClr val="black"/>
                </a:solidFill>
              </a:rPr>
              <a:t>Naše největší letiště se </a:t>
            </a:r>
            <a:r>
              <a:rPr lang="cs-CZ" sz="3200" dirty="0" err="1" smtClean="0">
                <a:solidFill>
                  <a:prstClr val="black"/>
                </a:solidFill>
              </a:rPr>
              <a:t>naz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vá</a:t>
            </a:r>
            <a:r>
              <a:rPr lang="cs-CZ" sz="3200" dirty="0" smtClean="0">
                <a:solidFill>
                  <a:prstClr val="black"/>
                </a:solidFill>
              </a:rPr>
              <a:t>  Ruz  ně.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817690" y="3620488"/>
            <a:ext cx="67403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err="1" smtClean="0">
                <a:solidFill>
                  <a:prstClr val="black"/>
                </a:solidFill>
              </a:rPr>
              <a:t>Jaz</a:t>
            </a:r>
            <a:r>
              <a:rPr lang="cs-CZ" sz="3200" dirty="0" smtClean="0">
                <a:solidFill>
                  <a:prstClr val="black"/>
                </a:solidFill>
              </a:rPr>
              <a:t>  k můžeš  v  </a:t>
            </a:r>
            <a:r>
              <a:rPr lang="cs-CZ" sz="3200" dirty="0" err="1" smtClean="0">
                <a:solidFill>
                  <a:prstClr val="black"/>
                </a:solidFill>
              </a:rPr>
              <a:t>plazovat</a:t>
            </a:r>
            <a:r>
              <a:rPr lang="cs-CZ" sz="3200" dirty="0" smtClean="0">
                <a:solidFill>
                  <a:prstClr val="black"/>
                </a:solidFill>
              </a:rPr>
              <a:t> jen u lékaře.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17690" y="3100608"/>
            <a:ext cx="71951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prstClr val="black"/>
                </a:solidFill>
              </a:rPr>
              <a:t>Kol  k </a:t>
            </a:r>
            <a:r>
              <a:rPr lang="cs-CZ" sz="3200" dirty="0" err="1" smtClean="0">
                <a:solidFill>
                  <a:prstClr val="black"/>
                </a:solidFill>
              </a:rPr>
              <a:t>jaz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ků</a:t>
            </a:r>
            <a:r>
              <a:rPr lang="cs-CZ" sz="3200" dirty="0" smtClean="0">
                <a:solidFill>
                  <a:prstClr val="black"/>
                </a:solidFill>
              </a:rPr>
              <a:t> znáš, tol  krát jsi člověkem.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 rot="742691">
            <a:off x="2813591" y="880995"/>
            <a:ext cx="5132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</a:t>
            </a:r>
            <a:endParaRPr lang="cs-CZ" sz="5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 rot="20646213">
            <a:off x="5738774" y="971569"/>
            <a:ext cx="3545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</a:t>
            </a:r>
            <a:endParaRPr lang="cs-CZ" sz="54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713554" y="4140367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ý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804275" y="2060848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835696" y="3100608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777450" y="2580728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475656" y="2580727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460660" y="2060847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777450" y="3100608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2699792" y="3100608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3664430" y="3620488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763688" y="3620487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y</a:t>
            </a:r>
          </a:p>
        </p:txBody>
      </p:sp>
      <p:cxnSp>
        <p:nvCxnSpPr>
          <p:cNvPr id="58" name="Přímá spojnice 57"/>
          <p:cNvCxnSpPr/>
          <p:nvPr/>
        </p:nvCxnSpPr>
        <p:spPr>
          <a:xfrm>
            <a:off x="3389155" y="2564904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4804275" y="2580728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3749195" y="3127251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4757307" y="3127251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1763688" y="3620487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2699792" y="3587866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4716016" y="3600412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1763688" y="4112101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3635896" y="4129005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5599087" y="4621374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6938004" y="4621697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ovéPole 73"/>
          <p:cNvSpPr txBox="1"/>
          <p:nvPr/>
        </p:nvSpPr>
        <p:spPr>
          <a:xfrm>
            <a:off x="3801026" y="2580728"/>
            <a:ext cx="2729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cxnSp>
        <p:nvCxnSpPr>
          <p:cNvPr id="76" name="Přímá spojnice 75"/>
          <p:cNvCxnSpPr/>
          <p:nvPr/>
        </p:nvCxnSpPr>
        <p:spPr>
          <a:xfrm>
            <a:off x="1403648" y="3140968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TextovéPole 76"/>
          <p:cNvSpPr txBox="1"/>
          <p:nvPr/>
        </p:nvSpPr>
        <p:spPr>
          <a:xfrm>
            <a:off x="7051512" y="4129005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827584" y="4644425"/>
            <a:ext cx="61637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prstClr val="black"/>
                </a:solidFill>
              </a:rPr>
              <a:t>Naše  L  z  </a:t>
            </a:r>
            <a:r>
              <a:rPr lang="cs-CZ" sz="3200" dirty="0" err="1" smtClean="0">
                <a:solidFill>
                  <a:prstClr val="black"/>
                </a:solidFill>
              </a:rPr>
              <a:t>nka</a:t>
            </a:r>
            <a:r>
              <a:rPr lang="cs-CZ" sz="3200" dirty="0" smtClean="0">
                <a:solidFill>
                  <a:prstClr val="black"/>
                </a:solidFill>
              </a:rPr>
              <a:t> má růžový </a:t>
            </a:r>
            <a:r>
              <a:rPr lang="cs-CZ" sz="3200" dirty="0" err="1" smtClean="0">
                <a:solidFill>
                  <a:prstClr val="black"/>
                </a:solidFill>
              </a:rPr>
              <a:t>jaz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ček</a:t>
            </a:r>
            <a:r>
              <a:rPr lang="cs-CZ" sz="3200" dirty="0" smtClean="0">
                <a:solidFill>
                  <a:prstClr val="black"/>
                </a:solidFill>
              </a:rPr>
              <a:t>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6012160" y="5148481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82" name="TextovéPole 81"/>
          <p:cNvSpPr txBox="1"/>
          <p:nvPr/>
        </p:nvSpPr>
        <p:spPr>
          <a:xfrm>
            <a:off x="5929578" y="4644425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ý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2845359" y="4644424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84" name="TextovéPole 83"/>
          <p:cNvSpPr txBox="1"/>
          <p:nvPr/>
        </p:nvSpPr>
        <p:spPr>
          <a:xfrm>
            <a:off x="2531056" y="4644425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1519483" y="5148481"/>
            <a:ext cx="279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i</a:t>
            </a:r>
          </a:p>
        </p:txBody>
      </p:sp>
      <p:cxnSp>
        <p:nvCxnSpPr>
          <p:cNvPr id="87" name="Přímá spojnice 86"/>
          <p:cNvCxnSpPr/>
          <p:nvPr/>
        </p:nvCxnSpPr>
        <p:spPr>
          <a:xfrm>
            <a:off x="5868144" y="5157192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2843808" y="5157192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2411760" y="5157192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5940152" y="5661248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>
            <a:off x="1475656" y="5661248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TextovéPole 91"/>
          <p:cNvSpPr txBox="1"/>
          <p:nvPr/>
        </p:nvSpPr>
        <p:spPr>
          <a:xfrm>
            <a:off x="827584" y="5652537"/>
            <a:ext cx="69792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prstClr val="black"/>
                </a:solidFill>
              </a:rPr>
              <a:t>Jak se do lesa volá, tak se z lesa oz  </a:t>
            </a:r>
            <a:r>
              <a:rPr lang="cs-CZ" sz="3200" dirty="0" err="1" smtClean="0">
                <a:solidFill>
                  <a:prstClr val="black"/>
                </a:solidFill>
              </a:rPr>
              <a:t>vá</a:t>
            </a:r>
            <a:r>
              <a:rPr lang="cs-CZ" sz="3200" dirty="0" smtClean="0">
                <a:solidFill>
                  <a:prstClr val="black"/>
                </a:solidFill>
              </a:rPr>
              <a:t>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6890855" y="5652537"/>
            <a:ext cx="370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ý</a:t>
            </a:r>
            <a:endParaRPr lang="cs-CZ" sz="3200" dirty="0">
              <a:solidFill>
                <a:srgbClr val="FF0000"/>
              </a:solidFill>
            </a:endParaRPr>
          </a:p>
        </p:txBody>
      </p:sp>
      <p:cxnSp>
        <p:nvCxnSpPr>
          <p:cNvPr id="95" name="Přímá spojnice 94"/>
          <p:cNvCxnSpPr/>
          <p:nvPr/>
        </p:nvCxnSpPr>
        <p:spPr>
          <a:xfrm>
            <a:off x="6917547" y="6165304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7" name="Obrázek 9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042" y="387103"/>
            <a:ext cx="1500371" cy="1500371"/>
          </a:xfrm>
          <a:prstGeom prst="ellipse">
            <a:avLst/>
          </a:prstGeom>
        </p:spPr>
      </p:pic>
      <p:pic>
        <p:nvPicPr>
          <p:cNvPr id="98" name="Obrázek 9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042" y="387103"/>
            <a:ext cx="1469654" cy="1469654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421230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4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5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9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0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1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5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3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4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5" dur="1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7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18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19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2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43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4" dur="1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5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67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68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9" dur="1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8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4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9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01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2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03" dur="1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09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1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18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2" fill="hold">
                      <p:stCondLst>
                        <p:cond delay="indefinite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6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7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28" dur="1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34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" grpId="0"/>
      <p:bldP spid="21" grpId="0"/>
      <p:bldP spid="23" grpId="0"/>
      <p:bldP spid="24" grpId="0"/>
      <p:bldP spid="25" grpId="0"/>
      <p:bldP spid="26" grpId="0"/>
      <p:bldP spid="32" grpId="0"/>
      <p:bldP spid="34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74" grpId="0"/>
      <p:bldP spid="77" grpId="0"/>
      <p:bldP spid="78" grpId="0"/>
      <p:bldP spid="81" grpId="0"/>
      <p:bldP spid="82" grpId="0"/>
      <p:bldP spid="83" grpId="0"/>
      <p:bldP spid="84" grpId="0"/>
      <p:bldP spid="86" grpId="0"/>
      <p:bldP spid="92" grpId="0"/>
      <p:bldP spid="9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1" name="Skupina 160"/>
          <p:cNvGrpSpPr/>
          <p:nvPr/>
        </p:nvGrpSpPr>
        <p:grpSpPr>
          <a:xfrm>
            <a:off x="4153920" y="4922004"/>
            <a:ext cx="3082376" cy="500426"/>
            <a:chOff x="4153920" y="4922004"/>
            <a:chExt cx="3082376" cy="500426"/>
          </a:xfrm>
        </p:grpSpPr>
        <p:sp>
          <p:nvSpPr>
            <p:cNvPr id="100" name="Krychle 99"/>
            <p:cNvSpPr/>
            <p:nvPr/>
          </p:nvSpPr>
          <p:spPr>
            <a:xfrm>
              <a:off x="4153920" y="4922004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accent5">
                <a:lumMod val="60000"/>
                <a:lumOff val="40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Z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sp>
          <p:nvSpPr>
            <p:cNvPr id="101" name="Krychle 100"/>
            <p:cNvSpPr/>
            <p:nvPr/>
          </p:nvSpPr>
          <p:spPr>
            <a:xfrm>
              <a:off x="4650992" y="4922004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accent5">
                <a:lumMod val="60000"/>
                <a:lumOff val="40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2" name="Krychle 101"/>
            <p:cNvSpPr/>
            <p:nvPr/>
          </p:nvSpPr>
          <p:spPr>
            <a:xfrm>
              <a:off x="5155048" y="4922004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accent5">
                <a:lumMod val="60000"/>
                <a:lumOff val="40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3" name="Krychle 102"/>
            <p:cNvSpPr/>
            <p:nvPr/>
          </p:nvSpPr>
          <p:spPr>
            <a:xfrm>
              <a:off x="5659104" y="4922004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tx1">
                <a:lumMod val="95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4" name="Krychle 103"/>
            <p:cNvSpPr/>
            <p:nvPr/>
          </p:nvSpPr>
          <p:spPr>
            <a:xfrm>
              <a:off x="6156176" y="4922004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accent5">
                <a:lumMod val="60000"/>
                <a:lumOff val="40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5" name="Krychle 104"/>
            <p:cNvSpPr/>
            <p:nvPr/>
          </p:nvSpPr>
          <p:spPr>
            <a:xfrm>
              <a:off x="6653248" y="4922004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accent5">
                <a:lumMod val="60000"/>
                <a:lumOff val="40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sp>
        <p:nvSpPr>
          <p:cNvPr id="188" name="TextovéPole 187"/>
          <p:cNvSpPr txBox="1"/>
          <p:nvPr/>
        </p:nvSpPr>
        <p:spPr>
          <a:xfrm>
            <a:off x="4203121" y="4974848"/>
            <a:ext cx="3175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       Í    V    </a:t>
            </a:r>
            <a:r>
              <a:rPr lang="cs-CZ" sz="2800" b="1" dirty="0" smtClean="0">
                <a:solidFill>
                  <a:srgbClr val="0070C0"/>
                </a:solidFill>
              </a:rPr>
              <a:t>Á</a:t>
            </a:r>
            <a:r>
              <a:rPr lang="cs-CZ" sz="2800" dirty="0" smtClean="0">
                <a:solidFill>
                  <a:prstClr val="black"/>
                </a:solidFill>
              </a:rPr>
              <a:t>   N    Í</a:t>
            </a:r>
            <a:endParaRPr lang="cs-CZ" sz="2800" dirty="0">
              <a:solidFill>
                <a:prstClr val="black"/>
              </a:solidFill>
            </a:endParaRPr>
          </a:p>
        </p:txBody>
      </p:sp>
      <p:grpSp>
        <p:nvGrpSpPr>
          <p:cNvPr id="160" name="Skupina 159"/>
          <p:cNvGrpSpPr/>
          <p:nvPr/>
        </p:nvGrpSpPr>
        <p:grpSpPr>
          <a:xfrm>
            <a:off x="3923928" y="2905780"/>
            <a:ext cx="2599272" cy="500426"/>
            <a:chOff x="3923928" y="2905780"/>
            <a:chExt cx="2599272" cy="500426"/>
          </a:xfrm>
        </p:grpSpPr>
        <p:sp>
          <p:nvSpPr>
            <p:cNvPr id="60" name="Krychle 59"/>
            <p:cNvSpPr/>
            <p:nvPr/>
          </p:nvSpPr>
          <p:spPr>
            <a:xfrm>
              <a:off x="3923928" y="2905780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rgbClr val="91F60A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J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sp>
          <p:nvSpPr>
            <p:cNvPr id="61" name="Krychle 60"/>
            <p:cNvSpPr/>
            <p:nvPr/>
          </p:nvSpPr>
          <p:spPr>
            <a:xfrm>
              <a:off x="4427984" y="2905780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rgbClr val="91F60A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2" name="Krychle 61"/>
            <p:cNvSpPr/>
            <p:nvPr/>
          </p:nvSpPr>
          <p:spPr>
            <a:xfrm>
              <a:off x="4932040" y="2905780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rgbClr val="91F60A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3" name="Krychle 62"/>
            <p:cNvSpPr/>
            <p:nvPr/>
          </p:nvSpPr>
          <p:spPr>
            <a:xfrm>
              <a:off x="5436096" y="2905780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rgbClr val="91F60A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4" name="Krychle 63"/>
            <p:cNvSpPr/>
            <p:nvPr/>
          </p:nvSpPr>
          <p:spPr>
            <a:xfrm>
              <a:off x="5940152" y="2905780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tx1">
                <a:lumMod val="95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sp>
        <p:nvSpPr>
          <p:cNvPr id="176" name="TextovéPole 175"/>
          <p:cNvSpPr txBox="1"/>
          <p:nvPr/>
        </p:nvSpPr>
        <p:spPr>
          <a:xfrm>
            <a:off x="4093472" y="2958624"/>
            <a:ext cx="2959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     A    Z    Y    </a:t>
            </a:r>
            <a:r>
              <a:rPr lang="cs-CZ" sz="2800" b="1" dirty="0" smtClean="0">
                <a:solidFill>
                  <a:srgbClr val="0070C0"/>
                </a:solidFill>
              </a:rPr>
              <a:t>K</a:t>
            </a:r>
            <a:r>
              <a:rPr lang="cs-CZ" sz="2800" dirty="0" smtClean="0">
                <a:solidFill>
                  <a:prstClr val="black"/>
                </a:solidFill>
              </a:rPr>
              <a:t> </a:t>
            </a:r>
            <a:endParaRPr lang="cs-CZ" sz="2800" dirty="0">
              <a:solidFill>
                <a:prstClr val="black"/>
              </a:solidFill>
            </a:endParaRPr>
          </a:p>
        </p:txBody>
      </p:sp>
      <p:grpSp>
        <p:nvGrpSpPr>
          <p:cNvPr id="1086" name="Skupina 1085"/>
          <p:cNvGrpSpPr/>
          <p:nvPr/>
        </p:nvGrpSpPr>
        <p:grpSpPr>
          <a:xfrm>
            <a:off x="4586611" y="5422430"/>
            <a:ext cx="2088232" cy="500426"/>
            <a:chOff x="4578984" y="5448854"/>
            <a:chExt cx="2088232" cy="500426"/>
          </a:xfrm>
        </p:grpSpPr>
        <p:sp>
          <p:nvSpPr>
            <p:cNvPr id="118" name="Krychle 117"/>
            <p:cNvSpPr/>
            <p:nvPr/>
          </p:nvSpPr>
          <p:spPr>
            <a:xfrm>
              <a:off x="4578984" y="5448854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rgbClr val="CC3399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Z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sp>
          <p:nvSpPr>
            <p:cNvPr id="119" name="Krychle 118"/>
            <p:cNvSpPr/>
            <p:nvPr/>
          </p:nvSpPr>
          <p:spPr>
            <a:xfrm>
              <a:off x="5076056" y="5448854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rgbClr val="CC3399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0" name="Krychle 119"/>
            <p:cNvSpPr/>
            <p:nvPr/>
          </p:nvSpPr>
          <p:spPr>
            <a:xfrm>
              <a:off x="5580112" y="5448854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tx1">
                <a:lumMod val="95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1" name="Krychle 120"/>
            <p:cNvSpPr/>
            <p:nvPr/>
          </p:nvSpPr>
          <p:spPr>
            <a:xfrm>
              <a:off x="6084168" y="5448854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rgbClr val="CC3399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1084" name="Skupina 1083"/>
          <p:cNvGrpSpPr/>
          <p:nvPr/>
        </p:nvGrpSpPr>
        <p:grpSpPr>
          <a:xfrm>
            <a:off x="4218944" y="4417948"/>
            <a:ext cx="2592288" cy="500426"/>
            <a:chOff x="4218944" y="4417948"/>
            <a:chExt cx="2592288" cy="500426"/>
          </a:xfrm>
        </p:grpSpPr>
        <p:sp>
          <p:nvSpPr>
            <p:cNvPr id="91" name="Krychle 90"/>
            <p:cNvSpPr/>
            <p:nvPr/>
          </p:nvSpPr>
          <p:spPr>
            <a:xfrm>
              <a:off x="4218944" y="4417948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accent3">
                <a:lumMod val="60000"/>
                <a:lumOff val="40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Z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sp>
          <p:nvSpPr>
            <p:cNvPr id="92" name="Krychle 91"/>
            <p:cNvSpPr/>
            <p:nvPr/>
          </p:nvSpPr>
          <p:spPr>
            <a:xfrm>
              <a:off x="4723000" y="4417948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accent3">
                <a:lumMod val="60000"/>
                <a:lumOff val="40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3" name="Krychle 92"/>
            <p:cNvSpPr/>
            <p:nvPr/>
          </p:nvSpPr>
          <p:spPr>
            <a:xfrm>
              <a:off x="5227056" y="4417948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accent3">
                <a:lumMod val="60000"/>
                <a:lumOff val="40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4" name="Krychle 93"/>
            <p:cNvSpPr/>
            <p:nvPr/>
          </p:nvSpPr>
          <p:spPr>
            <a:xfrm>
              <a:off x="5731112" y="4417948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tx1">
                <a:lumMod val="95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5" name="Krychle 94"/>
            <p:cNvSpPr/>
            <p:nvPr/>
          </p:nvSpPr>
          <p:spPr>
            <a:xfrm>
              <a:off x="6228184" y="4417948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accent3">
                <a:lumMod val="60000"/>
                <a:lumOff val="40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1083" name="Skupina 1082"/>
          <p:cNvGrpSpPr/>
          <p:nvPr/>
        </p:nvGrpSpPr>
        <p:grpSpPr>
          <a:xfrm>
            <a:off x="5299064" y="3910262"/>
            <a:ext cx="3024336" cy="504056"/>
            <a:chOff x="5299064" y="3910262"/>
            <a:chExt cx="3024336" cy="504056"/>
          </a:xfrm>
        </p:grpSpPr>
        <p:sp>
          <p:nvSpPr>
            <p:cNvPr id="84" name="Krychle 83"/>
            <p:cNvSpPr/>
            <p:nvPr/>
          </p:nvSpPr>
          <p:spPr>
            <a:xfrm>
              <a:off x="5299064" y="3913892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rgbClr val="FF6600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R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sp>
          <p:nvSpPr>
            <p:cNvPr id="85" name="Krychle 84"/>
            <p:cNvSpPr/>
            <p:nvPr/>
          </p:nvSpPr>
          <p:spPr>
            <a:xfrm>
              <a:off x="5803120" y="3913892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tx1">
                <a:lumMod val="95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6" name="Krychle 85"/>
            <p:cNvSpPr/>
            <p:nvPr/>
          </p:nvSpPr>
          <p:spPr>
            <a:xfrm>
              <a:off x="6307176" y="3913892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rgbClr val="FF6600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7" name="Krychle 86"/>
            <p:cNvSpPr/>
            <p:nvPr/>
          </p:nvSpPr>
          <p:spPr>
            <a:xfrm>
              <a:off x="6746208" y="3913892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rgbClr val="FF6600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" name="Krychle 87"/>
            <p:cNvSpPr/>
            <p:nvPr/>
          </p:nvSpPr>
          <p:spPr>
            <a:xfrm>
              <a:off x="7243280" y="3913892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rgbClr val="FF6600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84" name="Krychle 183"/>
            <p:cNvSpPr/>
            <p:nvPr/>
          </p:nvSpPr>
          <p:spPr>
            <a:xfrm>
              <a:off x="7740352" y="3910262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rgbClr val="FF6600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1082" name="Skupina 1081"/>
          <p:cNvGrpSpPr/>
          <p:nvPr/>
        </p:nvGrpSpPr>
        <p:grpSpPr>
          <a:xfrm>
            <a:off x="5371072" y="3409836"/>
            <a:ext cx="3535376" cy="500426"/>
            <a:chOff x="5371072" y="3409836"/>
            <a:chExt cx="3535376" cy="500426"/>
          </a:xfrm>
        </p:grpSpPr>
        <p:sp>
          <p:nvSpPr>
            <p:cNvPr id="75" name="Krychle 74"/>
            <p:cNvSpPr/>
            <p:nvPr/>
          </p:nvSpPr>
          <p:spPr>
            <a:xfrm>
              <a:off x="5371072" y="3409836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rgbClr val="FFFF00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R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sp>
          <p:nvSpPr>
            <p:cNvPr id="76" name="Krychle 75"/>
            <p:cNvSpPr/>
            <p:nvPr/>
          </p:nvSpPr>
          <p:spPr>
            <a:xfrm>
              <a:off x="5875128" y="3409836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tx1">
                <a:lumMod val="95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7" name="Krychle 76"/>
            <p:cNvSpPr/>
            <p:nvPr/>
          </p:nvSpPr>
          <p:spPr>
            <a:xfrm>
              <a:off x="6379184" y="3409836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rgbClr val="FFFF00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8" name="Krychle 77"/>
            <p:cNvSpPr/>
            <p:nvPr/>
          </p:nvSpPr>
          <p:spPr>
            <a:xfrm>
              <a:off x="6818216" y="3409836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rgbClr val="FFFF00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9" name="Krychle 78"/>
            <p:cNvSpPr/>
            <p:nvPr/>
          </p:nvSpPr>
          <p:spPr>
            <a:xfrm>
              <a:off x="7315288" y="3409836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rgbClr val="FFFF00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78" name="Krychle 177"/>
            <p:cNvSpPr/>
            <p:nvPr/>
          </p:nvSpPr>
          <p:spPr>
            <a:xfrm>
              <a:off x="7819344" y="3409836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rgbClr val="FFFF00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79" name="Krychle 178"/>
            <p:cNvSpPr/>
            <p:nvPr/>
          </p:nvSpPr>
          <p:spPr>
            <a:xfrm>
              <a:off x="8323400" y="3409836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rgbClr val="FFFF00"/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1080" name="Skupina 1079"/>
          <p:cNvGrpSpPr/>
          <p:nvPr/>
        </p:nvGrpSpPr>
        <p:grpSpPr>
          <a:xfrm>
            <a:off x="5515088" y="2420888"/>
            <a:ext cx="3031320" cy="504056"/>
            <a:chOff x="5515088" y="2420888"/>
            <a:chExt cx="3031320" cy="504056"/>
          </a:xfrm>
        </p:grpSpPr>
        <p:sp>
          <p:nvSpPr>
            <p:cNvPr id="55" name="Krychle 54"/>
            <p:cNvSpPr/>
            <p:nvPr/>
          </p:nvSpPr>
          <p:spPr>
            <a:xfrm>
              <a:off x="5515088" y="2424518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accent6">
                <a:lumMod val="60000"/>
                <a:lumOff val="40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P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sp>
          <p:nvSpPr>
            <p:cNvPr id="56" name="Krychle 55"/>
            <p:cNvSpPr/>
            <p:nvPr/>
          </p:nvSpPr>
          <p:spPr>
            <a:xfrm>
              <a:off x="6019144" y="2424518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tx1">
                <a:lumMod val="95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7" name="Krychle 56"/>
            <p:cNvSpPr/>
            <p:nvPr/>
          </p:nvSpPr>
          <p:spPr>
            <a:xfrm>
              <a:off x="6523200" y="2424518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accent6">
                <a:lumMod val="60000"/>
                <a:lumOff val="40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8" name="Krychle 57"/>
            <p:cNvSpPr/>
            <p:nvPr/>
          </p:nvSpPr>
          <p:spPr>
            <a:xfrm>
              <a:off x="6962232" y="2424518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accent6">
                <a:lumMod val="60000"/>
                <a:lumOff val="40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9" name="Krychle 58"/>
            <p:cNvSpPr/>
            <p:nvPr/>
          </p:nvSpPr>
          <p:spPr>
            <a:xfrm>
              <a:off x="7459304" y="2424518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accent6">
                <a:lumMod val="60000"/>
                <a:lumOff val="40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74" name="Krychle 173"/>
            <p:cNvSpPr/>
            <p:nvPr/>
          </p:nvSpPr>
          <p:spPr>
            <a:xfrm>
              <a:off x="7963360" y="2420888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accent6">
                <a:lumMod val="60000"/>
                <a:lumOff val="40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1079" name="Skupina 1078"/>
          <p:cNvGrpSpPr/>
          <p:nvPr/>
        </p:nvGrpSpPr>
        <p:grpSpPr>
          <a:xfrm>
            <a:off x="4132968" y="1920462"/>
            <a:ext cx="3470352" cy="500426"/>
            <a:chOff x="4132968" y="1920462"/>
            <a:chExt cx="3470352" cy="500426"/>
          </a:xfrm>
        </p:grpSpPr>
        <p:sp>
          <p:nvSpPr>
            <p:cNvPr id="28" name="Krychle 27"/>
            <p:cNvSpPr/>
            <p:nvPr/>
          </p:nvSpPr>
          <p:spPr>
            <a:xfrm>
              <a:off x="4132968" y="1920462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accent5">
                <a:lumMod val="60000"/>
                <a:lumOff val="40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P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sp>
          <p:nvSpPr>
            <p:cNvPr id="40" name="Krychle 39"/>
            <p:cNvSpPr/>
            <p:nvPr/>
          </p:nvSpPr>
          <p:spPr>
            <a:xfrm>
              <a:off x="4637024" y="1920462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accent5">
                <a:lumMod val="60000"/>
                <a:lumOff val="40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2" name="Krychle 41"/>
            <p:cNvSpPr/>
            <p:nvPr/>
          </p:nvSpPr>
          <p:spPr>
            <a:xfrm>
              <a:off x="5141080" y="1920462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accent5">
                <a:lumMod val="60000"/>
                <a:lumOff val="40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7" name="Krychle 46"/>
            <p:cNvSpPr/>
            <p:nvPr/>
          </p:nvSpPr>
          <p:spPr>
            <a:xfrm>
              <a:off x="5573128" y="1920462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accent5">
                <a:lumMod val="60000"/>
                <a:lumOff val="40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8" name="Krychle 47"/>
            <p:cNvSpPr/>
            <p:nvPr/>
          </p:nvSpPr>
          <p:spPr>
            <a:xfrm>
              <a:off x="6077184" y="1920462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tx1">
                <a:lumMod val="95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9" name="Krychle 48"/>
            <p:cNvSpPr/>
            <p:nvPr/>
          </p:nvSpPr>
          <p:spPr>
            <a:xfrm>
              <a:off x="6581240" y="1920462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accent5">
                <a:lumMod val="60000"/>
                <a:lumOff val="40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0" name="Krychle 49"/>
            <p:cNvSpPr/>
            <p:nvPr/>
          </p:nvSpPr>
          <p:spPr>
            <a:xfrm>
              <a:off x="7020272" y="1920462"/>
              <a:ext cx="583048" cy="500426"/>
            </a:xfrm>
            <a:prstGeom prst="cube">
              <a:avLst>
                <a:gd name="adj" fmla="val 16870"/>
              </a:avLst>
            </a:prstGeom>
            <a:solidFill>
              <a:schemeClr val="accent5">
                <a:lumMod val="60000"/>
                <a:lumOff val="40000"/>
              </a:schemeClr>
            </a:solidFill>
            <a:ln w="127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sp>
        <p:nvSpPr>
          <p:cNvPr id="177" name="TextovéPole 176"/>
          <p:cNvSpPr txBox="1"/>
          <p:nvPr/>
        </p:nvSpPr>
        <p:spPr>
          <a:xfrm>
            <a:off x="5902635" y="3467371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O</a:t>
            </a:r>
            <a:r>
              <a:rPr lang="cs-CZ" sz="2800" dirty="0" smtClean="0">
                <a:solidFill>
                  <a:prstClr val="black"/>
                </a:solidFill>
              </a:rPr>
              <a:t>    Z    I    N    K    Y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87" name="TextovéPole 186"/>
          <p:cNvSpPr txBox="1"/>
          <p:nvPr/>
        </p:nvSpPr>
        <p:spPr>
          <a:xfrm>
            <a:off x="4272266" y="4472758"/>
            <a:ext cx="3175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       Í    D    </a:t>
            </a:r>
            <a:r>
              <a:rPr lang="cs-CZ" sz="2800" b="1" dirty="0" smtClean="0">
                <a:solidFill>
                  <a:srgbClr val="0070C0"/>
                </a:solidFill>
              </a:rPr>
              <a:t>K</a:t>
            </a:r>
            <a:r>
              <a:rPr lang="cs-CZ" sz="2800" dirty="0" smtClean="0">
                <a:solidFill>
                  <a:prstClr val="black"/>
                </a:solidFill>
              </a:rPr>
              <a:t>   A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89" name="TextovéPole 188"/>
          <p:cNvSpPr txBox="1"/>
          <p:nvPr/>
        </p:nvSpPr>
        <p:spPr>
          <a:xfrm>
            <a:off x="4671559" y="5453713"/>
            <a:ext cx="2174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       I   </a:t>
            </a:r>
            <a:r>
              <a:rPr lang="cs-CZ" sz="2800" b="1" dirty="0" smtClean="0">
                <a:solidFill>
                  <a:srgbClr val="0070C0"/>
                </a:solidFill>
              </a:rPr>
              <a:t>M</a:t>
            </a:r>
            <a:r>
              <a:rPr lang="cs-CZ" sz="2800" dirty="0" smtClean="0">
                <a:solidFill>
                  <a:prstClr val="black"/>
                </a:solidFill>
              </a:rPr>
              <a:t>   A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68" name="TextovéPole 1067"/>
          <p:cNvSpPr txBox="1"/>
          <p:nvPr/>
        </p:nvSpPr>
        <p:spPr>
          <a:xfrm>
            <a:off x="4692566" y="1950512"/>
            <a:ext cx="33358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O   Z    Í     </a:t>
            </a:r>
            <a:r>
              <a:rPr lang="cs-CZ" sz="2800" b="1" dirty="0" smtClean="0">
                <a:solidFill>
                  <a:srgbClr val="C00000"/>
                </a:solidFill>
              </a:rPr>
              <a:t>T</a:t>
            </a:r>
            <a:r>
              <a:rPr lang="cs-CZ" sz="2800" dirty="0" smtClean="0">
                <a:solidFill>
                  <a:prstClr val="black"/>
                </a:solidFill>
              </a:rPr>
              <a:t>    Ř    Í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73" name="TextovéPole 172"/>
          <p:cNvSpPr txBox="1"/>
          <p:nvPr/>
        </p:nvSpPr>
        <p:spPr>
          <a:xfrm>
            <a:off x="5573128" y="2473732"/>
            <a:ext cx="2959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      O</a:t>
            </a:r>
            <a:r>
              <a:rPr lang="cs-CZ" sz="2800" dirty="0" smtClean="0">
                <a:solidFill>
                  <a:prstClr val="black"/>
                </a:solidFill>
              </a:rPr>
              <a:t>   D   Z    I    M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86" name="TextovéPole 185"/>
          <p:cNvSpPr txBox="1"/>
          <p:nvPr/>
        </p:nvSpPr>
        <p:spPr>
          <a:xfrm>
            <a:off x="5826617" y="3968436"/>
            <a:ext cx="3175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U</a:t>
            </a:r>
            <a:r>
              <a:rPr lang="cs-CZ" sz="2800" dirty="0" smtClean="0">
                <a:solidFill>
                  <a:prstClr val="black"/>
                </a:solidFill>
              </a:rPr>
              <a:t>    Z    Y   N    Ě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5536" y="1844824"/>
            <a:ext cx="3722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d</a:t>
            </a:r>
            <a:r>
              <a:rPr lang="cs-CZ" sz="2800" dirty="0" smtClean="0">
                <a:solidFill>
                  <a:prstClr val="black"/>
                </a:solidFill>
              </a:rPr>
              <a:t>en následující po zítřku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2639484" y="404664"/>
            <a:ext cx="398064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prstClr val="black"/>
                </a:solidFill>
              </a:rPr>
              <a:t>vyřešte křížovku</a:t>
            </a:r>
            <a:endParaRPr lang="cs-CZ" sz="4400" b="1" dirty="0">
              <a:solidFill>
                <a:prstClr val="black"/>
              </a:solidFill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395536" y="2401724"/>
            <a:ext cx="20255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roční období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395536" y="2905780"/>
            <a:ext cx="23953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v ústech máme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10" name="TextovéPole 109"/>
          <p:cNvSpPr txBox="1"/>
          <p:nvPr/>
        </p:nvSpPr>
        <p:spPr>
          <a:xfrm>
            <a:off x="395536" y="3409836"/>
            <a:ext cx="22610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s</a:t>
            </a:r>
            <a:r>
              <a:rPr lang="cs-CZ" sz="2800" dirty="0" smtClean="0">
                <a:solidFill>
                  <a:prstClr val="black"/>
                </a:solidFill>
              </a:rPr>
              <a:t>ušené hrozny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11" name="TextovéPole 110"/>
          <p:cNvSpPr txBox="1"/>
          <p:nvPr/>
        </p:nvSpPr>
        <p:spPr>
          <a:xfrm>
            <a:off x="395536" y="3913892"/>
            <a:ext cx="2187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letiště v Praze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395536" y="4417948"/>
            <a:ext cx="1492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malá zeď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13" name="TextovéPole 112"/>
          <p:cNvSpPr txBox="1"/>
          <p:nvPr/>
        </p:nvSpPr>
        <p:spPr>
          <a:xfrm>
            <a:off x="395536" y="4922004"/>
            <a:ext cx="32655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otvírání úst při únavě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14" name="TextovéPole 113"/>
          <p:cNvSpPr txBox="1"/>
          <p:nvPr/>
        </p:nvSpPr>
        <p:spPr>
          <a:xfrm>
            <a:off x="395536" y="5426060"/>
            <a:ext cx="17164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opak tepla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193" name="Obrázek 19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4558" y="387104"/>
            <a:ext cx="1227162" cy="1227162"/>
          </a:xfrm>
          <a:prstGeom prst="ellipse">
            <a:avLst/>
          </a:prstGeom>
        </p:spPr>
      </p:pic>
      <p:pic>
        <p:nvPicPr>
          <p:cNvPr id="194" name="Obrázek 19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9254" y="404664"/>
            <a:ext cx="1227162" cy="1227162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43981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7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7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8" grpId="0"/>
      <p:bldP spid="176" grpId="0"/>
      <p:bldP spid="177" grpId="0"/>
      <p:bldP spid="187" grpId="0"/>
      <p:bldP spid="189" grpId="0"/>
      <p:bldP spid="1068" grpId="0"/>
      <p:bldP spid="173" grpId="0"/>
      <p:bldP spid="18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Vývojový diagram: údaje 74"/>
          <p:cNvSpPr/>
          <p:nvPr/>
        </p:nvSpPr>
        <p:spPr>
          <a:xfrm>
            <a:off x="-36512" y="4676729"/>
            <a:ext cx="9108504" cy="1954562"/>
          </a:xfrm>
          <a:prstGeom prst="flowChartInputOutput">
            <a:avLst/>
          </a:prstGeom>
          <a:solidFill>
            <a:srgbClr val="91F60A"/>
          </a:solidFill>
          <a:ln>
            <a:solidFill>
              <a:srgbClr val="92D050"/>
            </a:solidFill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127" name="Skupina 126"/>
          <p:cNvGrpSpPr/>
          <p:nvPr/>
        </p:nvGrpSpPr>
        <p:grpSpPr>
          <a:xfrm rot="983776">
            <a:off x="352447" y="4207586"/>
            <a:ext cx="3578983" cy="1412966"/>
            <a:chOff x="4553909" y="1616433"/>
            <a:chExt cx="3578983" cy="1412966"/>
          </a:xfrm>
        </p:grpSpPr>
        <p:sp>
          <p:nvSpPr>
            <p:cNvPr id="128" name="Ovál 127"/>
            <p:cNvSpPr/>
            <p:nvPr/>
          </p:nvSpPr>
          <p:spPr>
            <a:xfrm>
              <a:off x="5497429" y="1843626"/>
              <a:ext cx="1848107" cy="1008112"/>
            </a:xfrm>
            <a:prstGeom prst="ellipse">
              <a:avLst/>
            </a:prstGeom>
            <a:ln/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9" name="Oblouk 128"/>
            <p:cNvSpPr/>
            <p:nvPr/>
          </p:nvSpPr>
          <p:spPr>
            <a:xfrm rot="2573223">
              <a:off x="4553909" y="1733255"/>
              <a:ext cx="1239289" cy="1296144"/>
            </a:xfrm>
            <a:prstGeom prst="arc">
              <a:avLst>
                <a:gd name="adj1" fmla="val 16785818"/>
                <a:gd name="adj2" fmla="val 20672006"/>
              </a:avLst>
            </a:prstGeom>
            <a:ln w="3810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30" name="Oblouk 129"/>
            <p:cNvSpPr/>
            <p:nvPr/>
          </p:nvSpPr>
          <p:spPr>
            <a:xfrm rot="13609941">
              <a:off x="6865175" y="1588006"/>
              <a:ext cx="1239289" cy="1296144"/>
            </a:xfrm>
            <a:prstGeom prst="arc">
              <a:avLst>
                <a:gd name="adj1" fmla="val 16322124"/>
                <a:gd name="adj2" fmla="val 20470502"/>
              </a:avLst>
            </a:prstGeom>
            <a:ln w="28575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31" name="TextovéPole 130"/>
            <p:cNvSpPr txBox="1"/>
            <p:nvPr/>
          </p:nvSpPr>
          <p:spPr>
            <a:xfrm>
              <a:off x="5733225" y="2060849"/>
              <a:ext cx="123174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prstClr val="black"/>
                  </a:solidFill>
                </a:rPr>
                <a:t>jaz</a:t>
              </a:r>
              <a:r>
                <a:rPr lang="cs-CZ" sz="2800" dirty="0" smtClean="0">
                  <a:solidFill>
                    <a:srgbClr val="C00000"/>
                  </a:solidFill>
                </a:rPr>
                <a:t>ý</a:t>
              </a:r>
              <a:r>
                <a:rPr lang="cs-CZ" sz="2800" dirty="0" smtClean="0">
                  <a:solidFill>
                    <a:prstClr val="black"/>
                  </a:solidFill>
                </a:rPr>
                <a:t>ček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 rot="20903180">
            <a:off x="4847869" y="2088042"/>
            <a:ext cx="3578983" cy="1412966"/>
            <a:chOff x="4553909" y="1616433"/>
            <a:chExt cx="3578983" cy="1412966"/>
          </a:xfrm>
        </p:grpSpPr>
        <p:sp>
          <p:nvSpPr>
            <p:cNvPr id="4" name="Ovál 3"/>
            <p:cNvSpPr/>
            <p:nvPr/>
          </p:nvSpPr>
          <p:spPr>
            <a:xfrm>
              <a:off x="5462127" y="1818402"/>
              <a:ext cx="1848107" cy="1008112"/>
            </a:xfrm>
            <a:prstGeom prst="ellipse">
              <a:avLst/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" name="Oblouk 4"/>
            <p:cNvSpPr/>
            <p:nvPr/>
          </p:nvSpPr>
          <p:spPr>
            <a:xfrm rot="2573223">
              <a:off x="4553909" y="1733255"/>
              <a:ext cx="1239289" cy="1296144"/>
            </a:xfrm>
            <a:prstGeom prst="arc">
              <a:avLst>
                <a:gd name="adj1" fmla="val 16785818"/>
                <a:gd name="adj2" fmla="val 20672006"/>
              </a:avLst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" name="Oblouk 5"/>
            <p:cNvSpPr/>
            <p:nvPr/>
          </p:nvSpPr>
          <p:spPr>
            <a:xfrm rot="13609941">
              <a:off x="6865175" y="1588006"/>
              <a:ext cx="1239289" cy="1296144"/>
            </a:xfrm>
            <a:prstGeom prst="arc">
              <a:avLst>
                <a:gd name="adj1" fmla="val 16322124"/>
                <a:gd name="adj2" fmla="val 20470502"/>
              </a:avLst>
            </a:prstGeom>
            <a:ln w="28575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5364088" y="2060848"/>
              <a:ext cx="197002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err="1">
                  <a:solidFill>
                    <a:prstClr val="black"/>
                  </a:solidFill>
                </a:rPr>
                <a:t>d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voujaz</a:t>
              </a:r>
              <a:r>
                <a:rPr lang="cs-CZ" sz="2800" dirty="0" smtClean="0">
                  <a:solidFill>
                    <a:prstClr val="black"/>
                  </a:solidFill>
                </a:rPr>
                <a:t>  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čný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</p:grpSp>
      <p:sp>
        <p:nvSpPr>
          <p:cNvPr id="19" name="TextovéPole 18"/>
          <p:cNvSpPr txBox="1"/>
          <p:nvPr/>
        </p:nvSpPr>
        <p:spPr>
          <a:xfrm rot="20688164">
            <a:off x="6794760" y="2457165"/>
            <a:ext cx="346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y</a:t>
            </a:r>
            <a:endParaRPr lang="cs-CZ" sz="2800" dirty="0">
              <a:solidFill>
                <a:srgbClr val="C00000"/>
              </a:solidFill>
            </a:endParaRPr>
          </a:p>
        </p:txBody>
      </p:sp>
      <p:grpSp>
        <p:nvGrpSpPr>
          <p:cNvPr id="20" name="Skupina 19"/>
          <p:cNvGrpSpPr/>
          <p:nvPr/>
        </p:nvGrpSpPr>
        <p:grpSpPr>
          <a:xfrm rot="770928">
            <a:off x="4754306" y="5236178"/>
            <a:ext cx="3578983" cy="1412966"/>
            <a:chOff x="4553909" y="1616433"/>
            <a:chExt cx="3578983" cy="1412966"/>
          </a:xfrm>
        </p:grpSpPr>
        <p:sp>
          <p:nvSpPr>
            <p:cNvPr id="21" name="Ovál 20"/>
            <p:cNvSpPr/>
            <p:nvPr/>
          </p:nvSpPr>
          <p:spPr>
            <a:xfrm>
              <a:off x="5462127" y="1818402"/>
              <a:ext cx="1848107" cy="1008112"/>
            </a:xfrm>
            <a:prstGeom prst="ellipse">
              <a:avLst/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2" name="Oblouk 21"/>
            <p:cNvSpPr/>
            <p:nvPr/>
          </p:nvSpPr>
          <p:spPr>
            <a:xfrm rot="2573223">
              <a:off x="4553909" y="1733255"/>
              <a:ext cx="1239289" cy="1296144"/>
            </a:xfrm>
            <a:prstGeom prst="arc">
              <a:avLst>
                <a:gd name="adj1" fmla="val 16785818"/>
                <a:gd name="adj2" fmla="val 20672006"/>
              </a:avLst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3" name="Oblouk 22"/>
            <p:cNvSpPr/>
            <p:nvPr/>
          </p:nvSpPr>
          <p:spPr>
            <a:xfrm rot="13609941">
              <a:off x="6865175" y="1588006"/>
              <a:ext cx="1239289" cy="1296144"/>
            </a:xfrm>
            <a:prstGeom prst="arc">
              <a:avLst>
                <a:gd name="adj1" fmla="val 16322124"/>
                <a:gd name="adj2" fmla="val 20470502"/>
              </a:avLst>
            </a:prstGeom>
            <a:ln w="28575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5368735" y="2060848"/>
              <a:ext cx="196073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prstClr val="black"/>
                  </a:solidFill>
                </a:rPr>
                <a:t>dvoujaz</a:t>
              </a:r>
              <a:r>
                <a:rPr lang="cs-CZ" sz="2800" dirty="0" smtClean="0">
                  <a:solidFill>
                    <a:srgbClr val="C00000"/>
                  </a:solidFill>
                </a:rPr>
                <a:t>y</a:t>
              </a:r>
              <a:r>
                <a:rPr lang="cs-CZ" sz="2800" dirty="0" smtClean="0">
                  <a:solidFill>
                    <a:prstClr val="black"/>
                  </a:solidFill>
                </a:rPr>
                <a:t>čný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429116" y="1953514"/>
            <a:ext cx="3578983" cy="1412966"/>
            <a:chOff x="4553909" y="1616433"/>
            <a:chExt cx="3578983" cy="1412966"/>
          </a:xfrm>
        </p:grpSpPr>
        <p:sp>
          <p:nvSpPr>
            <p:cNvPr id="42" name="Ovál 41"/>
            <p:cNvSpPr/>
            <p:nvPr/>
          </p:nvSpPr>
          <p:spPr>
            <a:xfrm>
              <a:off x="5462127" y="1818402"/>
              <a:ext cx="1848107" cy="1008112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3" name="Oblouk 42"/>
            <p:cNvSpPr/>
            <p:nvPr/>
          </p:nvSpPr>
          <p:spPr>
            <a:xfrm rot="2573223">
              <a:off x="4553909" y="1733255"/>
              <a:ext cx="1239289" cy="1296144"/>
            </a:xfrm>
            <a:prstGeom prst="arc">
              <a:avLst>
                <a:gd name="adj1" fmla="val 16785818"/>
                <a:gd name="adj2" fmla="val 20672006"/>
              </a:avLst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4" name="Oblouk 43"/>
            <p:cNvSpPr/>
            <p:nvPr/>
          </p:nvSpPr>
          <p:spPr>
            <a:xfrm rot="13609941">
              <a:off x="6865175" y="1588006"/>
              <a:ext cx="1239289" cy="1296144"/>
            </a:xfrm>
            <a:prstGeom prst="arc">
              <a:avLst>
                <a:gd name="adj1" fmla="val 16322124"/>
                <a:gd name="adj2" fmla="val 20470502"/>
              </a:avLst>
            </a:prstGeom>
            <a:ln w="28575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5839766" y="2060848"/>
              <a:ext cx="121058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prstClr val="black"/>
                  </a:solidFill>
                </a:rPr>
                <a:t>z</a:t>
              </a:r>
              <a:r>
                <a:rPr lang="cs-CZ" sz="2800" dirty="0" smtClean="0">
                  <a:solidFill>
                    <a:prstClr val="black"/>
                  </a:solidFill>
                </a:rPr>
                <a:t>  mník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</p:grpSp>
      <p:sp>
        <p:nvSpPr>
          <p:cNvPr id="46" name="TextovéPole 45"/>
          <p:cNvSpPr txBox="1"/>
          <p:nvPr/>
        </p:nvSpPr>
        <p:spPr>
          <a:xfrm>
            <a:off x="1907704" y="2401724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i</a:t>
            </a:r>
          </a:p>
        </p:txBody>
      </p:sp>
      <p:grpSp>
        <p:nvGrpSpPr>
          <p:cNvPr id="47" name="Skupina 46"/>
          <p:cNvGrpSpPr/>
          <p:nvPr/>
        </p:nvGrpSpPr>
        <p:grpSpPr>
          <a:xfrm rot="21290771">
            <a:off x="597070" y="5242516"/>
            <a:ext cx="3578983" cy="1412966"/>
            <a:chOff x="4553909" y="1616433"/>
            <a:chExt cx="3578983" cy="1412966"/>
          </a:xfrm>
        </p:grpSpPr>
        <p:sp>
          <p:nvSpPr>
            <p:cNvPr id="48" name="Ovál 47"/>
            <p:cNvSpPr/>
            <p:nvPr/>
          </p:nvSpPr>
          <p:spPr>
            <a:xfrm>
              <a:off x="5462127" y="1818402"/>
              <a:ext cx="1848107" cy="1008112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9" name="Oblouk 48"/>
            <p:cNvSpPr/>
            <p:nvPr/>
          </p:nvSpPr>
          <p:spPr>
            <a:xfrm rot="2573223">
              <a:off x="4553909" y="1733255"/>
              <a:ext cx="1239289" cy="1296144"/>
            </a:xfrm>
            <a:prstGeom prst="arc">
              <a:avLst>
                <a:gd name="adj1" fmla="val 16785818"/>
                <a:gd name="adj2" fmla="val 20672006"/>
              </a:avLst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0" name="Oblouk 49"/>
            <p:cNvSpPr/>
            <p:nvPr/>
          </p:nvSpPr>
          <p:spPr>
            <a:xfrm rot="13609941">
              <a:off x="6865175" y="1588006"/>
              <a:ext cx="1239289" cy="1296144"/>
            </a:xfrm>
            <a:prstGeom prst="arc">
              <a:avLst>
                <a:gd name="adj1" fmla="val 16322124"/>
                <a:gd name="adj2" fmla="val 20470502"/>
              </a:avLst>
            </a:prstGeom>
            <a:ln w="28575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5784680" y="2060848"/>
              <a:ext cx="112883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prstClr val="black"/>
                  </a:solidFill>
                </a:rPr>
                <a:t>z</a:t>
              </a:r>
              <a:r>
                <a:rPr lang="cs-CZ" sz="2800" dirty="0" smtClean="0">
                  <a:solidFill>
                    <a:srgbClr val="C00000"/>
                  </a:solidFill>
                </a:rPr>
                <a:t>i</a:t>
              </a:r>
              <a:r>
                <a:rPr lang="cs-CZ" sz="2800" dirty="0" smtClean="0">
                  <a:solidFill>
                    <a:prstClr val="black"/>
                  </a:solidFill>
                </a:rPr>
                <a:t>mník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52" name="Skupina 51"/>
          <p:cNvGrpSpPr/>
          <p:nvPr/>
        </p:nvGrpSpPr>
        <p:grpSpPr>
          <a:xfrm rot="667220">
            <a:off x="3122604" y="3064191"/>
            <a:ext cx="3578983" cy="1412966"/>
            <a:chOff x="4553909" y="1616433"/>
            <a:chExt cx="3578983" cy="1412966"/>
          </a:xfrm>
        </p:grpSpPr>
        <p:sp>
          <p:nvSpPr>
            <p:cNvPr id="53" name="Ovál 52"/>
            <p:cNvSpPr/>
            <p:nvPr/>
          </p:nvSpPr>
          <p:spPr>
            <a:xfrm>
              <a:off x="5462127" y="1818402"/>
              <a:ext cx="1848107" cy="1008112"/>
            </a:xfrm>
            <a:prstGeom prst="ellipse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4" name="Oblouk 53"/>
            <p:cNvSpPr/>
            <p:nvPr/>
          </p:nvSpPr>
          <p:spPr>
            <a:xfrm rot="2573223">
              <a:off x="4553909" y="1733255"/>
              <a:ext cx="1239289" cy="1296144"/>
            </a:xfrm>
            <a:prstGeom prst="arc">
              <a:avLst>
                <a:gd name="adj1" fmla="val 16785818"/>
                <a:gd name="adj2" fmla="val 20672006"/>
              </a:avLst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5" name="Oblouk 54"/>
            <p:cNvSpPr/>
            <p:nvPr/>
          </p:nvSpPr>
          <p:spPr>
            <a:xfrm rot="13609941">
              <a:off x="6865175" y="1588006"/>
              <a:ext cx="1239289" cy="1296144"/>
            </a:xfrm>
            <a:prstGeom prst="arc">
              <a:avLst>
                <a:gd name="adj1" fmla="val 16322124"/>
                <a:gd name="adj2" fmla="val 20470502"/>
              </a:avLst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5720469" y="2060848"/>
              <a:ext cx="125726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prstClr val="black"/>
                  </a:solidFill>
                </a:rPr>
                <a:t>vyz  vat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</p:grpSp>
      <p:sp>
        <p:nvSpPr>
          <p:cNvPr id="57" name="TextovéPole 56"/>
          <p:cNvSpPr txBox="1"/>
          <p:nvPr/>
        </p:nvSpPr>
        <p:spPr>
          <a:xfrm rot="731761">
            <a:off x="4730986" y="3509714"/>
            <a:ext cx="346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ý</a:t>
            </a:r>
            <a:endParaRPr lang="cs-CZ" sz="2800" dirty="0">
              <a:solidFill>
                <a:srgbClr val="C00000"/>
              </a:solidFill>
            </a:endParaRPr>
          </a:p>
        </p:txBody>
      </p:sp>
      <p:grpSp>
        <p:nvGrpSpPr>
          <p:cNvPr id="63" name="Skupina 62"/>
          <p:cNvGrpSpPr/>
          <p:nvPr/>
        </p:nvGrpSpPr>
        <p:grpSpPr>
          <a:xfrm rot="20903180">
            <a:off x="1494456" y="2838678"/>
            <a:ext cx="3578983" cy="1412966"/>
            <a:chOff x="4553909" y="1616433"/>
            <a:chExt cx="3578983" cy="1412966"/>
          </a:xfrm>
        </p:grpSpPr>
        <p:sp>
          <p:nvSpPr>
            <p:cNvPr id="64" name="Ovál 63"/>
            <p:cNvSpPr/>
            <p:nvPr/>
          </p:nvSpPr>
          <p:spPr>
            <a:xfrm>
              <a:off x="5462127" y="1818402"/>
              <a:ext cx="1848107" cy="100811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5" name="Oblouk 64"/>
            <p:cNvSpPr/>
            <p:nvPr/>
          </p:nvSpPr>
          <p:spPr>
            <a:xfrm rot="2573223">
              <a:off x="4553909" y="1733255"/>
              <a:ext cx="1239289" cy="1296144"/>
            </a:xfrm>
            <a:prstGeom prst="arc">
              <a:avLst>
                <a:gd name="adj1" fmla="val 16785818"/>
                <a:gd name="adj2" fmla="val 20672006"/>
              </a:avLst>
            </a:prstGeom>
            <a:ln w="38100">
              <a:solidFill>
                <a:schemeClr val="tx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6" name="Oblouk 65"/>
            <p:cNvSpPr/>
            <p:nvPr/>
          </p:nvSpPr>
          <p:spPr>
            <a:xfrm rot="13609941">
              <a:off x="6865175" y="1588006"/>
              <a:ext cx="1239289" cy="1296144"/>
            </a:xfrm>
            <a:prstGeom prst="arc">
              <a:avLst>
                <a:gd name="adj1" fmla="val 16322124"/>
                <a:gd name="adj2" fmla="val 20470502"/>
              </a:avLst>
            </a:prstGeom>
            <a:ln w="28575">
              <a:solidFill>
                <a:schemeClr val="tx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5754196" y="2060847"/>
              <a:ext cx="118981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err="1">
                  <a:solidFill>
                    <a:prstClr val="black"/>
                  </a:solidFill>
                </a:rPr>
                <a:t>p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oz</a:t>
              </a:r>
              <a:r>
                <a:rPr lang="cs-CZ" sz="2800" dirty="0" smtClean="0">
                  <a:solidFill>
                    <a:prstClr val="black"/>
                  </a:solidFill>
                </a:rPr>
                <a:t>  tří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</p:grpSp>
      <p:sp>
        <p:nvSpPr>
          <p:cNvPr id="68" name="TextovéPole 67"/>
          <p:cNvSpPr txBox="1"/>
          <p:nvPr/>
        </p:nvSpPr>
        <p:spPr>
          <a:xfrm rot="20688164">
            <a:off x="3242997" y="3274490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í</a:t>
            </a:r>
            <a:endParaRPr lang="cs-CZ" sz="2800" dirty="0">
              <a:solidFill>
                <a:srgbClr val="C00000"/>
              </a:solidFill>
            </a:endParaRPr>
          </a:p>
        </p:txBody>
      </p:sp>
      <p:grpSp>
        <p:nvGrpSpPr>
          <p:cNvPr id="69" name="Skupina 68"/>
          <p:cNvGrpSpPr/>
          <p:nvPr/>
        </p:nvGrpSpPr>
        <p:grpSpPr>
          <a:xfrm rot="1845257">
            <a:off x="1801286" y="5016742"/>
            <a:ext cx="3578983" cy="1412966"/>
            <a:chOff x="4553909" y="1616433"/>
            <a:chExt cx="3578983" cy="1412966"/>
          </a:xfrm>
        </p:grpSpPr>
        <p:sp>
          <p:nvSpPr>
            <p:cNvPr id="70" name="Ovál 69"/>
            <p:cNvSpPr/>
            <p:nvPr/>
          </p:nvSpPr>
          <p:spPr>
            <a:xfrm>
              <a:off x="5462127" y="1818402"/>
              <a:ext cx="1848107" cy="100811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1" name="Oblouk 70"/>
            <p:cNvSpPr/>
            <p:nvPr/>
          </p:nvSpPr>
          <p:spPr>
            <a:xfrm rot="2573223">
              <a:off x="4553909" y="1733255"/>
              <a:ext cx="1239289" cy="1296144"/>
            </a:xfrm>
            <a:prstGeom prst="arc">
              <a:avLst>
                <a:gd name="adj1" fmla="val 16785818"/>
                <a:gd name="adj2" fmla="val 20672006"/>
              </a:avLst>
            </a:prstGeom>
            <a:ln w="38100">
              <a:solidFill>
                <a:schemeClr val="tx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2" name="Oblouk 71"/>
            <p:cNvSpPr/>
            <p:nvPr/>
          </p:nvSpPr>
          <p:spPr>
            <a:xfrm rot="13609941">
              <a:off x="6865175" y="1588006"/>
              <a:ext cx="1239289" cy="1296144"/>
            </a:xfrm>
            <a:prstGeom prst="arc">
              <a:avLst>
                <a:gd name="adj1" fmla="val 16322124"/>
                <a:gd name="adj2" fmla="val 20470502"/>
              </a:avLst>
            </a:prstGeom>
            <a:ln w="28575">
              <a:solidFill>
                <a:schemeClr val="tx2">
                  <a:lumMod val="2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5795071" y="2060847"/>
              <a:ext cx="110806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prstClr val="black"/>
                  </a:solidFill>
                </a:rPr>
                <a:t>poz</a:t>
              </a:r>
              <a:r>
                <a:rPr lang="cs-CZ" sz="2800" dirty="0" smtClean="0">
                  <a:solidFill>
                    <a:srgbClr val="C00000"/>
                  </a:solidFill>
                </a:rPr>
                <a:t>í</a:t>
              </a:r>
              <a:r>
                <a:rPr lang="cs-CZ" sz="2800" dirty="0" smtClean="0">
                  <a:solidFill>
                    <a:prstClr val="black"/>
                  </a:solidFill>
                </a:rPr>
                <a:t>tří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77" name="Skupina 76"/>
          <p:cNvGrpSpPr/>
          <p:nvPr/>
        </p:nvGrpSpPr>
        <p:grpSpPr>
          <a:xfrm rot="616137">
            <a:off x="-550293" y="2976850"/>
            <a:ext cx="3578983" cy="1412966"/>
            <a:chOff x="4553909" y="1616433"/>
            <a:chExt cx="3578983" cy="1412966"/>
          </a:xfrm>
        </p:grpSpPr>
        <p:sp>
          <p:nvSpPr>
            <p:cNvPr id="78" name="Ovál 77"/>
            <p:cNvSpPr/>
            <p:nvPr/>
          </p:nvSpPr>
          <p:spPr>
            <a:xfrm>
              <a:off x="5462127" y="1818402"/>
              <a:ext cx="1848107" cy="1008112"/>
            </a:xfrm>
            <a:prstGeom prst="ellipse">
              <a:avLst/>
            </a:prstGeom>
            <a:solidFill>
              <a:srgbClr val="CC3399">
                <a:alpha val="96078"/>
              </a:srgbClr>
            </a:solidFill>
            <a:ln>
              <a:solidFill>
                <a:schemeClr val="tx1"/>
              </a:solidFill>
            </a:ln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9" name="Oblouk 78"/>
            <p:cNvSpPr/>
            <p:nvPr/>
          </p:nvSpPr>
          <p:spPr>
            <a:xfrm rot="2573223">
              <a:off x="4553909" y="1733255"/>
              <a:ext cx="1239289" cy="1296144"/>
            </a:xfrm>
            <a:prstGeom prst="arc">
              <a:avLst>
                <a:gd name="adj1" fmla="val 16785818"/>
                <a:gd name="adj2" fmla="val 20672006"/>
              </a:avLst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0" name="Oblouk 79"/>
            <p:cNvSpPr/>
            <p:nvPr/>
          </p:nvSpPr>
          <p:spPr>
            <a:xfrm rot="13609941">
              <a:off x="6865175" y="1588006"/>
              <a:ext cx="1239289" cy="1296144"/>
            </a:xfrm>
            <a:prstGeom prst="arc">
              <a:avLst>
                <a:gd name="adj1" fmla="val 16322124"/>
                <a:gd name="adj2" fmla="val 20470502"/>
              </a:avLst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5796935" y="2060849"/>
              <a:ext cx="129625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>
                  <a:solidFill>
                    <a:prstClr val="black"/>
                  </a:solidFill>
                </a:rPr>
                <a:t>brz</a:t>
              </a:r>
              <a:r>
                <a:rPr lang="cs-CZ" sz="2800" dirty="0" smtClean="0">
                  <a:solidFill>
                    <a:prstClr val="black"/>
                  </a:solidFill>
                </a:rPr>
                <a:t>  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čko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</p:grpSp>
      <p:sp>
        <p:nvSpPr>
          <p:cNvPr id="82" name="TextovéPole 81"/>
          <p:cNvSpPr txBox="1"/>
          <p:nvPr/>
        </p:nvSpPr>
        <p:spPr>
          <a:xfrm rot="616137">
            <a:off x="1200297" y="3455522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i</a:t>
            </a:r>
          </a:p>
        </p:txBody>
      </p:sp>
      <p:grpSp>
        <p:nvGrpSpPr>
          <p:cNvPr id="83" name="Skupina 82"/>
          <p:cNvGrpSpPr/>
          <p:nvPr/>
        </p:nvGrpSpPr>
        <p:grpSpPr>
          <a:xfrm rot="19467088">
            <a:off x="-640729" y="5114736"/>
            <a:ext cx="3578983" cy="1412966"/>
            <a:chOff x="4553909" y="1616433"/>
            <a:chExt cx="3578983" cy="1412966"/>
          </a:xfrm>
        </p:grpSpPr>
        <p:sp>
          <p:nvSpPr>
            <p:cNvPr id="84" name="Ovál 83"/>
            <p:cNvSpPr/>
            <p:nvPr/>
          </p:nvSpPr>
          <p:spPr>
            <a:xfrm>
              <a:off x="5497429" y="1843626"/>
              <a:ext cx="1848107" cy="1008112"/>
            </a:xfrm>
            <a:prstGeom prst="ellipse">
              <a:avLst/>
            </a:prstGeom>
            <a:solidFill>
              <a:srgbClr val="CC3399"/>
            </a:solidFill>
            <a:ln/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5" name="Oblouk 84"/>
            <p:cNvSpPr/>
            <p:nvPr/>
          </p:nvSpPr>
          <p:spPr>
            <a:xfrm rot="2573223">
              <a:off x="4553909" y="1733255"/>
              <a:ext cx="1239289" cy="1296144"/>
            </a:xfrm>
            <a:prstGeom prst="arc">
              <a:avLst>
                <a:gd name="adj1" fmla="val 16785818"/>
                <a:gd name="adj2" fmla="val 20672006"/>
              </a:avLst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6" name="Oblouk 85"/>
            <p:cNvSpPr/>
            <p:nvPr/>
          </p:nvSpPr>
          <p:spPr>
            <a:xfrm rot="13609941">
              <a:off x="6865175" y="1588006"/>
              <a:ext cx="1239289" cy="1296144"/>
            </a:xfrm>
            <a:prstGeom prst="arc">
              <a:avLst>
                <a:gd name="adj1" fmla="val 16322124"/>
                <a:gd name="adj2" fmla="val 20470502"/>
              </a:avLst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7" name="TextovéPole 86"/>
            <p:cNvSpPr txBox="1"/>
            <p:nvPr/>
          </p:nvSpPr>
          <p:spPr>
            <a:xfrm>
              <a:off x="5741849" y="2060849"/>
              <a:ext cx="121450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prstClr val="black"/>
                  </a:solidFill>
                </a:rPr>
                <a:t>brz</a:t>
              </a:r>
              <a:r>
                <a:rPr lang="cs-CZ" sz="2800" dirty="0" smtClean="0">
                  <a:solidFill>
                    <a:srgbClr val="C00000"/>
                  </a:solidFill>
                </a:rPr>
                <a:t>i</a:t>
              </a:r>
              <a:r>
                <a:rPr lang="cs-CZ" sz="2800" dirty="0" smtClean="0">
                  <a:solidFill>
                    <a:prstClr val="black"/>
                  </a:solidFill>
                </a:rPr>
                <a:t>čko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88" name="Skupina 87"/>
          <p:cNvGrpSpPr/>
          <p:nvPr/>
        </p:nvGrpSpPr>
        <p:grpSpPr>
          <a:xfrm>
            <a:off x="5675261" y="2898325"/>
            <a:ext cx="3578983" cy="1412966"/>
            <a:chOff x="4553909" y="1616433"/>
            <a:chExt cx="3578983" cy="1412966"/>
          </a:xfrm>
        </p:grpSpPr>
        <p:sp>
          <p:nvSpPr>
            <p:cNvPr id="89" name="Ovál 88"/>
            <p:cNvSpPr/>
            <p:nvPr/>
          </p:nvSpPr>
          <p:spPr>
            <a:xfrm>
              <a:off x="5462127" y="1818402"/>
              <a:ext cx="1848107" cy="1008112"/>
            </a:xfrm>
            <a:prstGeom prst="ellipse">
              <a:avLst/>
            </a:prstGeom>
            <a:solidFill>
              <a:srgbClr val="FFFFFF"/>
            </a:solidFill>
            <a:ln/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" name="Oblouk 89"/>
            <p:cNvSpPr/>
            <p:nvPr/>
          </p:nvSpPr>
          <p:spPr>
            <a:xfrm rot="2573223">
              <a:off x="4553909" y="1733255"/>
              <a:ext cx="1239289" cy="1296144"/>
            </a:xfrm>
            <a:prstGeom prst="arc">
              <a:avLst>
                <a:gd name="adj1" fmla="val 16785818"/>
                <a:gd name="adj2" fmla="val 20672006"/>
              </a:avLst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1" name="Oblouk 90"/>
            <p:cNvSpPr/>
            <p:nvPr/>
          </p:nvSpPr>
          <p:spPr>
            <a:xfrm rot="13609941">
              <a:off x="6865175" y="1588006"/>
              <a:ext cx="1239289" cy="1296144"/>
            </a:xfrm>
            <a:prstGeom prst="arc">
              <a:avLst>
                <a:gd name="adj1" fmla="val 16322124"/>
                <a:gd name="adj2" fmla="val 20470502"/>
              </a:avLst>
            </a:prstGeom>
            <a:ln w="28575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2" name="TextovéPole 91"/>
            <p:cNvSpPr txBox="1"/>
            <p:nvPr/>
          </p:nvSpPr>
          <p:spPr>
            <a:xfrm>
              <a:off x="5619575" y="2060848"/>
              <a:ext cx="145905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err="1">
                  <a:solidFill>
                    <a:prstClr val="black"/>
                  </a:solidFill>
                </a:rPr>
                <a:t>r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uz</a:t>
              </a:r>
              <a:r>
                <a:rPr lang="cs-CZ" sz="2800" dirty="0" smtClean="0">
                  <a:solidFill>
                    <a:prstClr val="black"/>
                  </a:solidFill>
                </a:rPr>
                <a:t>  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ňský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</p:grpSp>
      <p:sp>
        <p:nvSpPr>
          <p:cNvPr id="93" name="TextovéPole 92"/>
          <p:cNvSpPr txBox="1"/>
          <p:nvPr/>
        </p:nvSpPr>
        <p:spPr>
          <a:xfrm>
            <a:off x="7193120" y="3355412"/>
            <a:ext cx="346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y</a:t>
            </a:r>
            <a:endParaRPr lang="cs-CZ" sz="2800" dirty="0">
              <a:solidFill>
                <a:srgbClr val="C00000"/>
              </a:solidFill>
            </a:endParaRPr>
          </a:p>
        </p:txBody>
      </p:sp>
      <p:grpSp>
        <p:nvGrpSpPr>
          <p:cNvPr id="94" name="Skupina 93"/>
          <p:cNvGrpSpPr/>
          <p:nvPr/>
        </p:nvGrpSpPr>
        <p:grpSpPr>
          <a:xfrm rot="20419234">
            <a:off x="5785512" y="4623026"/>
            <a:ext cx="3578983" cy="1412966"/>
            <a:chOff x="4553909" y="1616433"/>
            <a:chExt cx="3578983" cy="1412966"/>
          </a:xfrm>
        </p:grpSpPr>
        <p:sp>
          <p:nvSpPr>
            <p:cNvPr id="95" name="Ovál 94"/>
            <p:cNvSpPr/>
            <p:nvPr/>
          </p:nvSpPr>
          <p:spPr>
            <a:xfrm>
              <a:off x="5462127" y="1818402"/>
              <a:ext cx="1848107" cy="1008112"/>
            </a:xfrm>
            <a:prstGeom prst="ellipse">
              <a:avLst/>
            </a:prstGeom>
            <a:solidFill>
              <a:srgbClr val="FFFFFF"/>
            </a:solidFill>
            <a:ln/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6" name="Oblouk 95"/>
            <p:cNvSpPr/>
            <p:nvPr/>
          </p:nvSpPr>
          <p:spPr>
            <a:xfrm rot="2573223">
              <a:off x="4553909" y="1733255"/>
              <a:ext cx="1239289" cy="1296144"/>
            </a:xfrm>
            <a:prstGeom prst="arc">
              <a:avLst>
                <a:gd name="adj1" fmla="val 16785818"/>
                <a:gd name="adj2" fmla="val 20672006"/>
              </a:avLst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7" name="Oblouk 96"/>
            <p:cNvSpPr/>
            <p:nvPr/>
          </p:nvSpPr>
          <p:spPr>
            <a:xfrm rot="13609941">
              <a:off x="6865175" y="1588006"/>
              <a:ext cx="1239289" cy="1296144"/>
            </a:xfrm>
            <a:prstGeom prst="arc">
              <a:avLst>
                <a:gd name="adj1" fmla="val 16322124"/>
                <a:gd name="adj2" fmla="val 20470502"/>
              </a:avLst>
            </a:prstGeom>
            <a:ln w="28575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8" name="TextovéPole 97"/>
            <p:cNvSpPr txBox="1"/>
            <p:nvPr/>
          </p:nvSpPr>
          <p:spPr>
            <a:xfrm>
              <a:off x="5621945" y="2060848"/>
              <a:ext cx="145430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prstClr val="black"/>
                  </a:solidFill>
                </a:rPr>
                <a:t>ruz</a:t>
              </a:r>
              <a:r>
                <a:rPr lang="cs-CZ" sz="2800" dirty="0" smtClean="0">
                  <a:solidFill>
                    <a:srgbClr val="C00000"/>
                  </a:solidFill>
                </a:rPr>
                <a:t>y</a:t>
              </a:r>
              <a:r>
                <a:rPr lang="cs-CZ" sz="2800" dirty="0" smtClean="0">
                  <a:solidFill>
                    <a:prstClr val="black"/>
                  </a:solidFill>
                </a:rPr>
                <a:t>ňský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99" name="Skupina 98"/>
          <p:cNvGrpSpPr/>
          <p:nvPr/>
        </p:nvGrpSpPr>
        <p:grpSpPr>
          <a:xfrm rot="20903180">
            <a:off x="2589356" y="2046590"/>
            <a:ext cx="3578983" cy="1412966"/>
            <a:chOff x="4553909" y="1616433"/>
            <a:chExt cx="3578983" cy="1412966"/>
          </a:xfrm>
        </p:grpSpPr>
        <p:sp>
          <p:nvSpPr>
            <p:cNvPr id="100" name="Ovál 99"/>
            <p:cNvSpPr/>
            <p:nvPr/>
          </p:nvSpPr>
          <p:spPr>
            <a:xfrm>
              <a:off x="5462127" y="1818402"/>
              <a:ext cx="1848107" cy="1008112"/>
            </a:xfrm>
            <a:prstGeom prst="ellipse">
              <a:avLst/>
            </a:prstGeom>
            <a:solidFill>
              <a:schemeClr val="bg2">
                <a:lumMod val="40000"/>
                <a:lumOff val="60000"/>
              </a:schemeClr>
            </a:solidFill>
            <a:ln/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1" name="Oblouk 100"/>
            <p:cNvSpPr/>
            <p:nvPr/>
          </p:nvSpPr>
          <p:spPr>
            <a:xfrm rot="2573223">
              <a:off x="4553909" y="1733255"/>
              <a:ext cx="1239289" cy="1296144"/>
            </a:xfrm>
            <a:prstGeom prst="arc">
              <a:avLst>
                <a:gd name="adj1" fmla="val 16785818"/>
                <a:gd name="adj2" fmla="val 20672006"/>
              </a:avLst>
            </a:prstGeom>
            <a:ln w="3810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2" name="Oblouk 101"/>
            <p:cNvSpPr/>
            <p:nvPr/>
          </p:nvSpPr>
          <p:spPr>
            <a:xfrm rot="13609941">
              <a:off x="6865175" y="1588006"/>
              <a:ext cx="1239289" cy="1296144"/>
            </a:xfrm>
            <a:prstGeom prst="arc">
              <a:avLst>
                <a:gd name="adj1" fmla="val 16322124"/>
                <a:gd name="adj2" fmla="val 20470502"/>
              </a:avLst>
            </a:prstGeom>
            <a:ln w="28575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3" name="TextovéPole 102"/>
            <p:cNvSpPr txBox="1"/>
            <p:nvPr/>
          </p:nvSpPr>
          <p:spPr>
            <a:xfrm>
              <a:off x="5804946" y="2060848"/>
              <a:ext cx="108831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prstClr val="black"/>
                  </a:solidFill>
                </a:rPr>
                <a:t>z</a:t>
              </a:r>
              <a:r>
                <a:rPr lang="cs-CZ" sz="2800" dirty="0" smtClean="0">
                  <a:solidFill>
                    <a:prstClr val="black"/>
                  </a:solidFill>
                </a:rPr>
                <a:t>  vání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</p:grpSp>
      <p:sp>
        <p:nvSpPr>
          <p:cNvPr id="104" name="TextovéPole 103"/>
          <p:cNvSpPr txBox="1"/>
          <p:nvPr/>
        </p:nvSpPr>
        <p:spPr>
          <a:xfrm rot="20688164">
            <a:off x="3998063" y="2547430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í</a:t>
            </a:r>
          </a:p>
        </p:txBody>
      </p:sp>
      <p:grpSp>
        <p:nvGrpSpPr>
          <p:cNvPr id="105" name="Skupina 104"/>
          <p:cNvGrpSpPr/>
          <p:nvPr/>
        </p:nvGrpSpPr>
        <p:grpSpPr>
          <a:xfrm rot="197223">
            <a:off x="2649201" y="4752338"/>
            <a:ext cx="3578983" cy="1412966"/>
            <a:chOff x="4553909" y="1616433"/>
            <a:chExt cx="3578983" cy="1412966"/>
          </a:xfrm>
        </p:grpSpPr>
        <p:sp>
          <p:nvSpPr>
            <p:cNvPr id="106" name="Ovál 105"/>
            <p:cNvSpPr/>
            <p:nvPr/>
          </p:nvSpPr>
          <p:spPr>
            <a:xfrm>
              <a:off x="5462127" y="1818402"/>
              <a:ext cx="1848107" cy="1008112"/>
            </a:xfrm>
            <a:prstGeom prst="ellipse">
              <a:avLst/>
            </a:prstGeom>
            <a:solidFill>
              <a:schemeClr val="bg2">
                <a:lumMod val="40000"/>
                <a:lumOff val="60000"/>
              </a:schemeClr>
            </a:solidFill>
            <a:ln/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7" name="Oblouk 106"/>
            <p:cNvSpPr/>
            <p:nvPr/>
          </p:nvSpPr>
          <p:spPr>
            <a:xfrm rot="2573223">
              <a:off x="4553909" y="1733255"/>
              <a:ext cx="1239289" cy="1296144"/>
            </a:xfrm>
            <a:prstGeom prst="arc">
              <a:avLst>
                <a:gd name="adj1" fmla="val 16785818"/>
                <a:gd name="adj2" fmla="val 20672006"/>
              </a:avLst>
            </a:prstGeom>
            <a:ln w="3810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8" name="Oblouk 107"/>
            <p:cNvSpPr/>
            <p:nvPr/>
          </p:nvSpPr>
          <p:spPr>
            <a:xfrm rot="13609941">
              <a:off x="6865175" y="1588006"/>
              <a:ext cx="1239289" cy="1296144"/>
            </a:xfrm>
            <a:prstGeom prst="arc">
              <a:avLst>
                <a:gd name="adj1" fmla="val 16322124"/>
                <a:gd name="adj2" fmla="val 20470502"/>
              </a:avLst>
            </a:prstGeom>
            <a:ln w="28575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9" name="TextovéPole 108"/>
            <p:cNvSpPr txBox="1"/>
            <p:nvPr/>
          </p:nvSpPr>
          <p:spPr>
            <a:xfrm>
              <a:off x="5859629" y="2060848"/>
              <a:ext cx="100655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prstClr val="black"/>
                  </a:solidFill>
                </a:rPr>
                <a:t>z</a:t>
              </a:r>
              <a:r>
                <a:rPr lang="cs-CZ" sz="2800" dirty="0" smtClean="0">
                  <a:solidFill>
                    <a:srgbClr val="C00000"/>
                  </a:solidFill>
                </a:rPr>
                <a:t>í</a:t>
              </a:r>
              <a:r>
                <a:rPr lang="cs-CZ" sz="2800" dirty="0" smtClean="0">
                  <a:solidFill>
                    <a:prstClr val="black"/>
                  </a:solidFill>
                </a:rPr>
                <a:t>vání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10" name="Skupina 109"/>
          <p:cNvGrpSpPr/>
          <p:nvPr/>
        </p:nvGrpSpPr>
        <p:grpSpPr>
          <a:xfrm>
            <a:off x="3779912" y="2592098"/>
            <a:ext cx="3578983" cy="1412966"/>
            <a:chOff x="4553909" y="1616433"/>
            <a:chExt cx="3578983" cy="1412966"/>
          </a:xfrm>
        </p:grpSpPr>
        <p:sp>
          <p:nvSpPr>
            <p:cNvPr id="111" name="Ovál 110"/>
            <p:cNvSpPr/>
            <p:nvPr/>
          </p:nvSpPr>
          <p:spPr>
            <a:xfrm>
              <a:off x="5462127" y="1818402"/>
              <a:ext cx="1848107" cy="1008112"/>
            </a:xfrm>
            <a:prstGeom prst="ellipse">
              <a:avLst/>
            </a:prstGeom>
            <a:ln/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2" name="Oblouk 111"/>
            <p:cNvSpPr/>
            <p:nvPr/>
          </p:nvSpPr>
          <p:spPr>
            <a:xfrm rot="2573223">
              <a:off x="4553909" y="1733255"/>
              <a:ext cx="1239289" cy="1296144"/>
            </a:xfrm>
            <a:prstGeom prst="arc">
              <a:avLst>
                <a:gd name="adj1" fmla="val 16785818"/>
                <a:gd name="adj2" fmla="val 20672006"/>
              </a:avLst>
            </a:prstGeom>
            <a:ln w="38100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3" name="Oblouk 112"/>
            <p:cNvSpPr/>
            <p:nvPr/>
          </p:nvSpPr>
          <p:spPr>
            <a:xfrm rot="13609941">
              <a:off x="6865175" y="1588006"/>
              <a:ext cx="1239289" cy="1296144"/>
            </a:xfrm>
            <a:prstGeom prst="arc">
              <a:avLst>
                <a:gd name="adj1" fmla="val 16322124"/>
                <a:gd name="adj2" fmla="val 20470502"/>
              </a:avLst>
            </a:prstGeom>
            <a:ln w="28575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4" name="TextovéPole 113"/>
            <p:cNvSpPr txBox="1"/>
            <p:nvPr/>
          </p:nvSpPr>
          <p:spPr>
            <a:xfrm>
              <a:off x="5619575" y="2060848"/>
              <a:ext cx="12949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err="1">
                  <a:solidFill>
                    <a:prstClr val="black"/>
                  </a:solidFill>
                </a:rPr>
                <a:t>n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az</a:t>
              </a:r>
              <a:r>
                <a:rPr lang="cs-CZ" sz="2800" dirty="0" smtClean="0">
                  <a:solidFill>
                    <a:prstClr val="black"/>
                  </a:solidFill>
                </a:rPr>
                <a:t>  vat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</p:grpSp>
      <p:sp>
        <p:nvSpPr>
          <p:cNvPr id="115" name="TextovéPole 114"/>
          <p:cNvSpPr txBox="1"/>
          <p:nvPr/>
        </p:nvSpPr>
        <p:spPr>
          <a:xfrm>
            <a:off x="5331379" y="3030247"/>
            <a:ext cx="346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ý</a:t>
            </a:r>
          </a:p>
        </p:txBody>
      </p:sp>
      <p:grpSp>
        <p:nvGrpSpPr>
          <p:cNvPr id="116" name="Skupina 115"/>
          <p:cNvGrpSpPr/>
          <p:nvPr/>
        </p:nvGrpSpPr>
        <p:grpSpPr>
          <a:xfrm rot="21051522">
            <a:off x="4733520" y="4260990"/>
            <a:ext cx="3578983" cy="1412966"/>
            <a:chOff x="4553909" y="1616433"/>
            <a:chExt cx="3578983" cy="1412966"/>
          </a:xfrm>
        </p:grpSpPr>
        <p:sp>
          <p:nvSpPr>
            <p:cNvPr id="117" name="Ovál 116"/>
            <p:cNvSpPr/>
            <p:nvPr/>
          </p:nvSpPr>
          <p:spPr>
            <a:xfrm>
              <a:off x="5462127" y="1818402"/>
              <a:ext cx="1848107" cy="1008112"/>
            </a:xfrm>
            <a:prstGeom prst="ellipse">
              <a:avLst/>
            </a:prstGeom>
            <a:ln/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8" name="Oblouk 117"/>
            <p:cNvSpPr/>
            <p:nvPr/>
          </p:nvSpPr>
          <p:spPr>
            <a:xfrm rot="2573223">
              <a:off x="4553909" y="1733255"/>
              <a:ext cx="1239289" cy="1296144"/>
            </a:xfrm>
            <a:prstGeom prst="arc">
              <a:avLst>
                <a:gd name="adj1" fmla="val 16785818"/>
                <a:gd name="adj2" fmla="val 20672006"/>
              </a:avLst>
            </a:prstGeom>
            <a:ln w="38100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9" name="Oblouk 118"/>
            <p:cNvSpPr/>
            <p:nvPr/>
          </p:nvSpPr>
          <p:spPr>
            <a:xfrm rot="13609941">
              <a:off x="6865175" y="1588006"/>
              <a:ext cx="1239289" cy="1296144"/>
            </a:xfrm>
            <a:prstGeom prst="arc">
              <a:avLst>
                <a:gd name="adj1" fmla="val 16322124"/>
                <a:gd name="adj2" fmla="val 20470502"/>
              </a:avLst>
            </a:prstGeom>
            <a:ln w="28575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0" name="TextovéPole 119"/>
            <p:cNvSpPr txBox="1"/>
            <p:nvPr/>
          </p:nvSpPr>
          <p:spPr>
            <a:xfrm>
              <a:off x="5702929" y="2060848"/>
              <a:ext cx="129234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prstClr val="black"/>
                  </a:solidFill>
                </a:rPr>
                <a:t>naz</a:t>
              </a:r>
              <a:r>
                <a:rPr lang="cs-CZ" sz="2800" dirty="0" smtClean="0">
                  <a:solidFill>
                    <a:srgbClr val="C00000"/>
                  </a:solidFill>
                </a:rPr>
                <a:t>ý</a:t>
              </a:r>
              <a:r>
                <a:rPr lang="cs-CZ" sz="2800" dirty="0" smtClean="0">
                  <a:solidFill>
                    <a:prstClr val="black"/>
                  </a:solidFill>
                </a:rPr>
                <a:t>vat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58" name="Skupina 57"/>
          <p:cNvGrpSpPr/>
          <p:nvPr/>
        </p:nvGrpSpPr>
        <p:grpSpPr>
          <a:xfrm rot="19225011">
            <a:off x="3473457" y="5070218"/>
            <a:ext cx="3578983" cy="1412966"/>
            <a:chOff x="4553909" y="1616433"/>
            <a:chExt cx="3578983" cy="1412966"/>
          </a:xfrm>
        </p:grpSpPr>
        <p:sp>
          <p:nvSpPr>
            <p:cNvPr id="59" name="Ovál 58"/>
            <p:cNvSpPr/>
            <p:nvPr/>
          </p:nvSpPr>
          <p:spPr>
            <a:xfrm>
              <a:off x="5462127" y="1818402"/>
              <a:ext cx="1848107" cy="1008112"/>
            </a:xfrm>
            <a:prstGeom prst="ellipse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0" name="Oblouk 59"/>
            <p:cNvSpPr/>
            <p:nvPr/>
          </p:nvSpPr>
          <p:spPr>
            <a:xfrm rot="2573223">
              <a:off x="4553909" y="1733255"/>
              <a:ext cx="1239289" cy="1296144"/>
            </a:xfrm>
            <a:prstGeom prst="arc">
              <a:avLst>
                <a:gd name="adj1" fmla="val 16785818"/>
                <a:gd name="adj2" fmla="val 20672006"/>
              </a:avLst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1" name="Oblouk 60"/>
            <p:cNvSpPr/>
            <p:nvPr/>
          </p:nvSpPr>
          <p:spPr>
            <a:xfrm rot="13609941">
              <a:off x="6865175" y="1588006"/>
              <a:ext cx="1239289" cy="1296144"/>
            </a:xfrm>
            <a:prstGeom prst="arc">
              <a:avLst>
                <a:gd name="adj1" fmla="val 16322124"/>
                <a:gd name="adj2" fmla="val 20470502"/>
              </a:avLst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5721780" y="2060849"/>
              <a:ext cx="12546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prstClr val="black"/>
                  </a:solidFill>
                </a:rPr>
                <a:t>vyz</a:t>
              </a:r>
              <a:r>
                <a:rPr lang="cs-CZ" sz="2800" dirty="0" smtClean="0">
                  <a:solidFill>
                    <a:srgbClr val="C00000"/>
                  </a:solidFill>
                </a:rPr>
                <a:t>ý</a:t>
              </a:r>
              <a:r>
                <a:rPr lang="cs-CZ" sz="2800" dirty="0" smtClean="0">
                  <a:solidFill>
                    <a:prstClr val="black"/>
                  </a:solidFill>
                </a:rPr>
                <a:t>vat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21" name="Skupina 120"/>
          <p:cNvGrpSpPr/>
          <p:nvPr/>
        </p:nvGrpSpPr>
        <p:grpSpPr>
          <a:xfrm>
            <a:off x="-356575" y="2160050"/>
            <a:ext cx="3578983" cy="1412966"/>
            <a:chOff x="4553909" y="1616433"/>
            <a:chExt cx="3578983" cy="1412966"/>
          </a:xfrm>
        </p:grpSpPr>
        <p:sp>
          <p:nvSpPr>
            <p:cNvPr id="122" name="Ovál 121"/>
            <p:cNvSpPr/>
            <p:nvPr/>
          </p:nvSpPr>
          <p:spPr>
            <a:xfrm>
              <a:off x="5462127" y="1818402"/>
              <a:ext cx="1848107" cy="1008112"/>
            </a:xfrm>
            <a:prstGeom prst="ellipse">
              <a:avLst/>
            </a:prstGeom>
            <a:ln/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3" name="Oblouk 122"/>
            <p:cNvSpPr/>
            <p:nvPr/>
          </p:nvSpPr>
          <p:spPr>
            <a:xfrm rot="2573223">
              <a:off x="4553909" y="1733255"/>
              <a:ext cx="1239289" cy="1296144"/>
            </a:xfrm>
            <a:prstGeom prst="arc">
              <a:avLst>
                <a:gd name="adj1" fmla="val 16785818"/>
                <a:gd name="adj2" fmla="val 20672006"/>
              </a:avLst>
            </a:prstGeom>
            <a:ln w="38100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4" name="Oblouk 123"/>
            <p:cNvSpPr/>
            <p:nvPr/>
          </p:nvSpPr>
          <p:spPr>
            <a:xfrm rot="13609941">
              <a:off x="6865175" y="1588006"/>
              <a:ext cx="1239289" cy="1296144"/>
            </a:xfrm>
            <a:prstGeom prst="arc">
              <a:avLst>
                <a:gd name="adj1" fmla="val 16322124"/>
                <a:gd name="adj2" fmla="val 20470502"/>
              </a:avLst>
            </a:prstGeom>
            <a:ln w="28575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5" name="TextovéPole 124"/>
            <p:cNvSpPr txBox="1"/>
            <p:nvPr/>
          </p:nvSpPr>
          <p:spPr>
            <a:xfrm>
              <a:off x="5796935" y="2060849"/>
              <a:ext cx="124104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err="1">
                  <a:solidFill>
                    <a:prstClr val="black"/>
                  </a:solidFill>
                </a:rPr>
                <a:t>j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az</a:t>
              </a:r>
              <a:r>
                <a:rPr lang="cs-CZ" sz="2800" dirty="0" smtClean="0">
                  <a:solidFill>
                    <a:prstClr val="black"/>
                  </a:solidFill>
                </a:rPr>
                <a:t>  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ček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</p:grpSp>
      <p:sp>
        <p:nvSpPr>
          <p:cNvPr id="126" name="TextovéPole 125"/>
          <p:cNvSpPr txBox="1"/>
          <p:nvPr/>
        </p:nvSpPr>
        <p:spPr>
          <a:xfrm>
            <a:off x="1296599" y="2587498"/>
            <a:ext cx="346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ý</a:t>
            </a:r>
            <a:endParaRPr lang="cs-CZ" sz="2800" dirty="0">
              <a:solidFill>
                <a:srgbClr val="C00000"/>
              </a:solidFill>
            </a:endParaRPr>
          </a:p>
        </p:txBody>
      </p:sp>
      <p:grpSp>
        <p:nvGrpSpPr>
          <p:cNvPr id="151" name="Skupina 150"/>
          <p:cNvGrpSpPr/>
          <p:nvPr/>
        </p:nvGrpSpPr>
        <p:grpSpPr>
          <a:xfrm>
            <a:off x="1619672" y="1583986"/>
            <a:ext cx="3578983" cy="1412966"/>
            <a:chOff x="4553909" y="1616433"/>
            <a:chExt cx="3578983" cy="1412966"/>
          </a:xfrm>
        </p:grpSpPr>
        <p:sp>
          <p:nvSpPr>
            <p:cNvPr id="152" name="Ovál 151"/>
            <p:cNvSpPr/>
            <p:nvPr/>
          </p:nvSpPr>
          <p:spPr>
            <a:xfrm>
              <a:off x="5462127" y="1818402"/>
              <a:ext cx="1848107" cy="1008112"/>
            </a:xfrm>
            <a:prstGeom prst="ellipse">
              <a:avLst/>
            </a:prstGeom>
            <a:ln/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53" name="Oblouk 152"/>
            <p:cNvSpPr/>
            <p:nvPr/>
          </p:nvSpPr>
          <p:spPr>
            <a:xfrm rot="2573223">
              <a:off x="4553909" y="1733255"/>
              <a:ext cx="1239289" cy="1296144"/>
            </a:xfrm>
            <a:prstGeom prst="arc">
              <a:avLst>
                <a:gd name="adj1" fmla="val 16785818"/>
                <a:gd name="adj2" fmla="val 20672006"/>
              </a:avLst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54" name="Oblouk 153"/>
            <p:cNvSpPr/>
            <p:nvPr/>
          </p:nvSpPr>
          <p:spPr>
            <a:xfrm rot="13609941">
              <a:off x="6865175" y="1588006"/>
              <a:ext cx="1239289" cy="1296144"/>
            </a:xfrm>
            <a:prstGeom prst="arc">
              <a:avLst>
                <a:gd name="adj1" fmla="val 16322124"/>
                <a:gd name="adj2" fmla="val 20470502"/>
              </a:avLst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55" name="TextovéPole 154"/>
            <p:cNvSpPr txBox="1"/>
            <p:nvPr/>
          </p:nvSpPr>
          <p:spPr>
            <a:xfrm>
              <a:off x="5619575" y="2060848"/>
              <a:ext cx="130619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>
                  <a:solidFill>
                    <a:prstClr val="black"/>
                  </a:solidFill>
                </a:rPr>
                <a:t>k</a:t>
              </a:r>
              <a:r>
                <a:rPr lang="cs-CZ" sz="2800" dirty="0" smtClean="0">
                  <a:solidFill>
                    <a:prstClr val="black"/>
                  </a:solidFill>
                </a:rPr>
                <a:t>oz  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čka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</p:grpSp>
      <p:sp>
        <p:nvSpPr>
          <p:cNvPr id="156" name="TextovéPole 155"/>
          <p:cNvSpPr txBox="1"/>
          <p:nvPr/>
        </p:nvSpPr>
        <p:spPr>
          <a:xfrm>
            <a:off x="3203848" y="2041073"/>
            <a:ext cx="266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i</a:t>
            </a:r>
            <a:endParaRPr lang="cs-CZ" sz="2800" dirty="0">
              <a:solidFill>
                <a:srgbClr val="C00000"/>
              </a:solidFill>
            </a:endParaRPr>
          </a:p>
        </p:txBody>
      </p:sp>
      <p:grpSp>
        <p:nvGrpSpPr>
          <p:cNvPr id="157" name="Skupina 156"/>
          <p:cNvGrpSpPr/>
          <p:nvPr/>
        </p:nvGrpSpPr>
        <p:grpSpPr>
          <a:xfrm rot="21437567">
            <a:off x="1729943" y="3948524"/>
            <a:ext cx="3578983" cy="1412966"/>
            <a:chOff x="4553909" y="1616433"/>
            <a:chExt cx="3578983" cy="1412966"/>
          </a:xfrm>
        </p:grpSpPr>
        <p:sp>
          <p:nvSpPr>
            <p:cNvPr id="158" name="Ovál 157"/>
            <p:cNvSpPr/>
            <p:nvPr/>
          </p:nvSpPr>
          <p:spPr>
            <a:xfrm>
              <a:off x="5462127" y="1818402"/>
              <a:ext cx="1848107" cy="1008112"/>
            </a:xfrm>
            <a:prstGeom prst="ellipse">
              <a:avLst/>
            </a:prstGeom>
            <a:ln/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59" name="Oblouk 158"/>
            <p:cNvSpPr/>
            <p:nvPr/>
          </p:nvSpPr>
          <p:spPr>
            <a:xfrm rot="2573223">
              <a:off x="4553909" y="1733255"/>
              <a:ext cx="1239289" cy="1296144"/>
            </a:xfrm>
            <a:prstGeom prst="arc">
              <a:avLst>
                <a:gd name="adj1" fmla="val 16785818"/>
                <a:gd name="adj2" fmla="val 20672006"/>
              </a:avLst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60" name="Oblouk 159"/>
            <p:cNvSpPr/>
            <p:nvPr/>
          </p:nvSpPr>
          <p:spPr>
            <a:xfrm rot="13609941">
              <a:off x="6865175" y="1588006"/>
              <a:ext cx="1239289" cy="1296144"/>
            </a:xfrm>
            <a:prstGeom prst="arc">
              <a:avLst>
                <a:gd name="adj1" fmla="val 16322124"/>
                <a:gd name="adj2" fmla="val 20470502"/>
              </a:avLst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61" name="TextovéPole 160"/>
            <p:cNvSpPr txBox="1"/>
            <p:nvPr/>
          </p:nvSpPr>
          <p:spPr>
            <a:xfrm>
              <a:off x="5736879" y="2060848"/>
              <a:ext cx="122443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prstClr val="black"/>
                  </a:solidFill>
                </a:rPr>
                <a:t>koz</a:t>
              </a:r>
              <a:r>
                <a:rPr lang="cs-CZ" sz="2800" dirty="0" smtClean="0">
                  <a:solidFill>
                    <a:srgbClr val="C00000"/>
                  </a:solidFill>
                </a:rPr>
                <a:t>i</a:t>
              </a:r>
              <a:r>
                <a:rPr lang="cs-CZ" sz="2800" dirty="0" smtClean="0">
                  <a:solidFill>
                    <a:prstClr val="black"/>
                  </a:solidFill>
                </a:rPr>
                <a:t>čka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62" name="Skupina 161"/>
          <p:cNvGrpSpPr/>
          <p:nvPr/>
        </p:nvGrpSpPr>
        <p:grpSpPr>
          <a:xfrm>
            <a:off x="3715172" y="1655994"/>
            <a:ext cx="3578983" cy="1412966"/>
            <a:chOff x="4553909" y="1616433"/>
            <a:chExt cx="3578983" cy="1412966"/>
          </a:xfrm>
        </p:grpSpPr>
        <p:sp>
          <p:nvSpPr>
            <p:cNvPr id="163" name="Ovál 162"/>
            <p:cNvSpPr/>
            <p:nvPr/>
          </p:nvSpPr>
          <p:spPr>
            <a:xfrm>
              <a:off x="5462127" y="1818402"/>
              <a:ext cx="1848107" cy="1008112"/>
            </a:xfrm>
            <a:prstGeom prst="ellipse">
              <a:avLst/>
            </a:prstGeom>
            <a:solidFill>
              <a:srgbClr val="FF3300"/>
            </a:solidFill>
            <a:ln/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64" name="Oblouk 163"/>
            <p:cNvSpPr/>
            <p:nvPr/>
          </p:nvSpPr>
          <p:spPr>
            <a:xfrm rot="2573223">
              <a:off x="4553909" y="1733255"/>
              <a:ext cx="1239289" cy="1296144"/>
            </a:xfrm>
            <a:prstGeom prst="arc">
              <a:avLst>
                <a:gd name="adj1" fmla="val 16785818"/>
                <a:gd name="adj2" fmla="val 20672006"/>
              </a:avLst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65" name="Oblouk 164"/>
            <p:cNvSpPr/>
            <p:nvPr/>
          </p:nvSpPr>
          <p:spPr>
            <a:xfrm rot="13609941">
              <a:off x="6865175" y="1588006"/>
              <a:ext cx="1239289" cy="1296144"/>
            </a:xfrm>
            <a:prstGeom prst="arc">
              <a:avLst>
                <a:gd name="adj1" fmla="val 16322124"/>
                <a:gd name="adj2" fmla="val 20470502"/>
              </a:avLst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66" name="TextovéPole 165"/>
            <p:cNvSpPr txBox="1"/>
            <p:nvPr/>
          </p:nvSpPr>
          <p:spPr>
            <a:xfrm>
              <a:off x="5908201" y="2060848"/>
              <a:ext cx="63991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>
                  <a:solidFill>
                    <a:prstClr val="black"/>
                  </a:solidFill>
                </a:rPr>
                <a:t>brz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</p:grpSp>
      <p:sp>
        <p:nvSpPr>
          <p:cNvPr id="167" name="TextovéPole 166"/>
          <p:cNvSpPr txBox="1"/>
          <p:nvPr/>
        </p:nvSpPr>
        <p:spPr>
          <a:xfrm>
            <a:off x="5593582" y="2071698"/>
            <a:ext cx="346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y</a:t>
            </a:r>
          </a:p>
        </p:txBody>
      </p:sp>
      <p:grpSp>
        <p:nvGrpSpPr>
          <p:cNvPr id="168" name="Skupina 167"/>
          <p:cNvGrpSpPr/>
          <p:nvPr/>
        </p:nvGrpSpPr>
        <p:grpSpPr>
          <a:xfrm rot="300095">
            <a:off x="3330636" y="4022950"/>
            <a:ext cx="3578983" cy="1412966"/>
            <a:chOff x="4553909" y="1616433"/>
            <a:chExt cx="3578983" cy="1412966"/>
          </a:xfrm>
        </p:grpSpPr>
        <p:sp>
          <p:nvSpPr>
            <p:cNvPr id="169" name="Ovál 168"/>
            <p:cNvSpPr/>
            <p:nvPr/>
          </p:nvSpPr>
          <p:spPr>
            <a:xfrm>
              <a:off x="5462127" y="1818402"/>
              <a:ext cx="1848107" cy="1008112"/>
            </a:xfrm>
            <a:prstGeom prst="ellipse">
              <a:avLst/>
            </a:prstGeom>
            <a:solidFill>
              <a:srgbClr val="FF3300"/>
            </a:solidFill>
            <a:ln/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70" name="Oblouk 169"/>
            <p:cNvSpPr/>
            <p:nvPr/>
          </p:nvSpPr>
          <p:spPr>
            <a:xfrm rot="2573223">
              <a:off x="4553909" y="1733255"/>
              <a:ext cx="1239289" cy="1296144"/>
            </a:xfrm>
            <a:prstGeom prst="arc">
              <a:avLst>
                <a:gd name="adj1" fmla="val 16785818"/>
                <a:gd name="adj2" fmla="val 20672006"/>
              </a:avLst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71" name="Oblouk 170"/>
            <p:cNvSpPr/>
            <p:nvPr/>
          </p:nvSpPr>
          <p:spPr>
            <a:xfrm rot="13609941">
              <a:off x="6865175" y="1588006"/>
              <a:ext cx="1239289" cy="1296144"/>
            </a:xfrm>
            <a:prstGeom prst="arc">
              <a:avLst>
                <a:gd name="adj1" fmla="val 16322124"/>
                <a:gd name="adj2" fmla="val 20470502"/>
              </a:avLst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72" name="TextovéPole 171"/>
            <p:cNvSpPr txBox="1"/>
            <p:nvPr/>
          </p:nvSpPr>
          <p:spPr>
            <a:xfrm>
              <a:off x="5949758" y="2060848"/>
              <a:ext cx="79868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prstClr val="black"/>
                  </a:solidFill>
                </a:rPr>
                <a:t>brz</a:t>
              </a:r>
              <a:r>
                <a:rPr lang="cs-CZ" sz="2800" dirty="0" smtClean="0">
                  <a:solidFill>
                    <a:srgbClr val="C00000"/>
                  </a:solidFill>
                </a:rPr>
                <a:t>y</a:t>
              </a:r>
              <a:endParaRPr lang="cs-CZ" sz="2800" dirty="0">
                <a:solidFill>
                  <a:srgbClr val="C00000"/>
                </a:solidFill>
              </a:endParaRPr>
            </a:p>
          </p:txBody>
        </p:sp>
      </p:grpSp>
      <p:sp>
        <p:nvSpPr>
          <p:cNvPr id="173" name="TextovéPole 172"/>
          <p:cNvSpPr txBox="1"/>
          <p:nvPr/>
        </p:nvSpPr>
        <p:spPr>
          <a:xfrm>
            <a:off x="2180961" y="560874"/>
            <a:ext cx="47820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prstClr val="black"/>
                </a:solidFill>
              </a:rPr>
              <a:t>Doplň y-, ý- nebo i-, í-</a:t>
            </a:r>
          </a:p>
        </p:txBody>
      </p:sp>
      <p:pic>
        <p:nvPicPr>
          <p:cNvPr id="174" name="Obrázek 17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042" y="387103"/>
            <a:ext cx="1584176" cy="1584176"/>
          </a:xfrm>
          <a:prstGeom prst="ellipse">
            <a:avLst/>
          </a:prstGeom>
        </p:spPr>
      </p:pic>
      <p:pic>
        <p:nvPicPr>
          <p:cNvPr id="175" name="Obrázek 17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404664"/>
            <a:ext cx="1584176" cy="1584176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90449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75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75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8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9" dur="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75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75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750"/>
                            </p:stCondLst>
                            <p:childTnLst>
                              <p:par>
                                <p:cTn id="44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250"/>
                            </p:stCondLst>
                            <p:childTnLst>
                              <p:par>
                                <p:cTn id="50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75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75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75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9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80" dur="75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75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75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750"/>
                            </p:stCondLst>
                            <p:childTnLst>
                              <p:par>
                                <p:cTn id="8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75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7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7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500"/>
                            </p:stCondLst>
                            <p:childTnLst>
                              <p:par>
                                <p:cTn id="91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2" dur="7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150" fill="hold">
                                          <p:stCondLst>
                                            <p:cond delay="15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4" dur="15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5" dur="15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6" dur="15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6" dur="7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75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75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20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21" dur="75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75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75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750"/>
                            </p:stCondLst>
                            <p:childTnLst>
                              <p:par>
                                <p:cTn id="126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1250"/>
                            </p:stCondLst>
                            <p:childTnLst>
                              <p:par>
                                <p:cTn id="13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3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4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5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6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7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7" dur="75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75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75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1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62" dur="75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75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75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750"/>
                            </p:stCondLst>
                            <p:childTnLst>
                              <p:par>
                                <p:cTn id="167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1250"/>
                            </p:stCondLst>
                            <p:childTnLst>
                              <p:par>
                                <p:cTn id="173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4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5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6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7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8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9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9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8" dur="75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75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75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2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203" dur="75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75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75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7" fill="hold">
                            <p:stCondLst>
                              <p:cond delay="750"/>
                            </p:stCondLst>
                            <p:childTnLst>
                              <p:par>
                                <p:cTn id="208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0" dur="75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1" dur="75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75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3" fill="hold">
                            <p:stCondLst>
                              <p:cond delay="1500"/>
                            </p:stCondLst>
                            <p:childTnLst>
                              <p:par>
                                <p:cTn id="214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5" dur="7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6" dur="150" fill="hold">
                                          <p:stCondLst>
                                            <p:cond delay="15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7" dur="15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8" dur="15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19" dur="15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4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6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3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6" fill="hold">
                      <p:stCondLst>
                        <p:cond delay="indefinite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9" dur="75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75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75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3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244" dur="75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5" dur="75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75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750"/>
                            </p:stCondLst>
                            <p:childTnLst>
                              <p:par>
                                <p:cTn id="249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1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2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4" fill="hold">
                            <p:stCondLst>
                              <p:cond delay="1250"/>
                            </p:stCondLst>
                            <p:childTnLst>
                              <p:par>
                                <p:cTn id="255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56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7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8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9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0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5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7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8" fill="hold">
                      <p:stCondLst>
                        <p:cond delay="indefinite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7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7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7" fill="hold">
                      <p:stCondLst>
                        <p:cond delay="indefinite"/>
                      </p:stCondLst>
                      <p:childTnLst>
                        <p:par>
                          <p:cTn id="278" fill="hold">
                            <p:stCondLst>
                              <p:cond delay="0"/>
                            </p:stCondLst>
                            <p:childTnLst>
                              <p:par>
                                <p:cTn id="27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0" dur="75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1" dur="750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750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84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285" dur="75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6" dur="75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75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9" fill="hold">
                            <p:stCondLst>
                              <p:cond delay="750"/>
                            </p:stCondLst>
                            <p:childTnLst>
                              <p:par>
                                <p:cTn id="290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2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3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5" fill="hold">
                            <p:stCondLst>
                              <p:cond delay="1250"/>
                            </p:stCondLst>
                            <p:childTnLst>
                              <p:par>
                                <p:cTn id="296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97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8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9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0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1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2" fill="hold">
                      <p:stCondLst>
                        <p:cond delay="indefinite"/>
                      </p:stCondLst>
                      <p:childTnLst>
                        <p:par>
                          <p:cTn id="303" fill="hold">
                            <p:stCondLst>
                              <p:cond delay="0"/>
                            </p:stCondLst>
                            <p:childTnLst>
                              <p:par>
                                <p:cTn id="30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6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8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9" fill="hold">
                      <p:stCondLst>
                        <p:cond delay="indefinite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1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1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8" fill="hold">
                      <p:stCondLst>
                        <p:cond delay="indefinite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1" dur="75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2" dur="750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750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25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26" dur="75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7" dur="750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750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0" fill="hold">
                            <p:stCondLst>
                              <p:cond delay="750"/>
                            </p:stCondLst>
                            <p:childTnLst>
                              <p:par>
                                <p:cTn id="33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3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4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1250"/>
                            </p:stCondLst>
                            <p:childTnLst>
                              <p:par>
                                <p:cTn id="337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8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9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0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1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2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3" fill="hold">
                      <p:stCondLst>
                        <p:cond delay="indefinite"/>
                      </p:stCondLst>
                      <p:childTnLst>
                        <p:par>
                          <p:cTn id="344" fill="hold">
                            <p:stCondLst>
                              <p:cond delay="0"/>
                            </p:stCondLst>
                            <p:childTnLst>
                              <p:par>
                                <p:cTn id="3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7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9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0" fill="hold">
                      <p:stCondLst>
                        <p:cond delay="indefinite"/>
                      </p:stCondLst>
                      <p:childTnLst>
                        <p:par>
                          <p:cTn id="351" fill="hold">
                            <p:stCondLst>
                              <p:cond delay="0"/>
                            </p:stCondLst>
                            <p:childTnLst>
                              <p:par>
                                <p:cTn id="35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5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9" fill="hold">
                      <p:stCondLst>
                        <p:cond delay="indefinite"/>
                      </p:stCondLst>
                      <p:childTnLst>
                        <p:par>
                          <p:cTn id="360" fill="hold">
                            <p:stCondLst>
                              <p:cond delay="0"/>
                            </p:stCondLst>
                            <p:childTnLst>
                              <p:par>
                                <p:cTn id="36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2" dur="75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3" dur="750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4" dur="750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5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66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67" dur="75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8" dur="750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750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0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1" fill="hold">
                            <p:stCondLst>
                              <p:cond delay="750"/>
                            </p:stCondLst>
                            <p:childTnLst>
                              <p:par>
                                <p:cTn id="372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4" dur="75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5" dur="75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6" dur="75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7" fill="hold">
                            <p:stCondLst>
                              <p:cond delay="1500"/>
                            </p:stCondLst>
                            <p:childTnLst>
                              <p:par>
                                <p:cTn id="37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79" dur="7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0" dur="150" fill="hold">
                                          <p:stCondLst>
                                            <p:cond delay="15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1" dur="15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2" dur="15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3" dur="15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4" fill="hold">
                      <p:stCondLst>
                        <p:cond delay="indefinite"/>
                      </p:stCondLst>
                      <p:childTnLst>
                        <p:par>
                          <p:cTn id="385" fill="hold">
                            <p:stCondLst>
                              <p:cond delay="0"/>
                            </p:stCondLst>
                            <p:childTnLst>
                              <p:par>
                                <p:cTn id="38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8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9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0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1" fill="hold">
                      <p:stCondLst>
                        <p:cond delay="indefinite"/>
                      </p:stCondLst>
                      <p:childTnLst>
                        <p:par>
                          <p:cTn id="392" fill="hold">
                            <p:stCondLst>
                              <p:cond delay="0"/>
                            </p:stCondLst>
                            <p:childTnLst>
                              <p:par>
                                <p:cTn id="39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9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9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0" fill="hold">
                      <p:stCondLst>
                        <p:cond delay="indefinite"/>
                      </p:stCondLst>
                      <p:childTnLst>
                        <p:par>
                          <p:cTn id="401" fill="hold">
                            <p:stCondLst>
                              <p:cond delay="0"/>
                            </p:stCondLst>
                            <p:childTnLst>
                              <p:par>
                                <p:cTn id="40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3" dur="75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4" dur="750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5" dur="750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07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408" dur="75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9" dur="750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0" dur="750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2" fill="hold">
                            <p:stCondLst>
                              <p:cond delay="750"/>
                            </p:stCondLst>
                            <p:childTnLst>
                              <p:par>
                                <p:cTn id="413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5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6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7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8" fill="hold">
                            <p:stCondLst>
                              <p:cond delay="1250"/>
                            </p:stCondLst>
                            <p:childTnLst>
                              <p:par>
                                <p:cTn id="419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0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1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2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3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4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5" fill="hold">
                      <p:stCondLst>
                        <p:cond delay="indefinite"/>
                      </p:stCondLst>
                      <p:childTnLst>
                        <p:par>
                          <p:cTn id="426" fill="hold">
                            <p:stCondLst>
                              <p:cond delay="0"/>
                            </p:stCondLst>
                            <p:childTnLst>
                              <p:par>
                                <p:cTn id="4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9" dur="500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500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1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2" fill="hold">
                      <p:stCondLst>
                        <p:cond delay="indefinite"/>
                      </p:stCondLst>
                      <p:childTnLst>
                        <p:par>
                          <p:cTn id="433" fill="hold">
                            <p:stCondLst>
                              <p:cond delay="0"/>
                            </p:stCondLst>
                            <p:childTnLst>
                              <p:par>
                                <p:cTn id="43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3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3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1" fill="hold">
                      <p:stCondLst>
                        <p:cond delay="indefinite"/>
                      </p:stCondLst>
                      <p:childTnLst>
                        <p:par>
                          <p:cTn id="442" fill="hold">
                            <p:stCondLst>
                              <p:cond delay="0"/>
                            </p:stCondLst>
                            <p:childTnLst>
                              <p:par>
                                <p:cTn id="44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4" dur="75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5" dur="750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6" dur="750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7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48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449" dur="75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0" dur="750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750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2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3" fill="hold">
                            <p:stCondLst>
                              <p:cond delay="750"/>
                            </p:stCondLst>
                            <p:childTnLst>
                              <p:par>
                                <p:cTn id="454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6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7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8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9" fill="hold">
                            <p:stCondLst>
                              <p:cond delay="1250"/>
                            </p:stCondLst>
                            <p:childTnLst>
                              <p:par>
                                <p:cTn id="460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61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2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63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4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5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9" grpId="1"/>
      <p:bldP spid="46" grpId="0"/>
      <p:bldP spid="46" grpId="1"/>
      <p:bldP spid="57" grpId="0"/>
      <p:bldP spid="57" grpId="1"/>
      <p:bldP spid="68" grpId="0"/>
      <p:bldP spid="68" grpId="1"/>
      <p:bldP spid="82" grpId="0"/>
      <p:bldP spid="82" grpId="1"/>
      <p:bldP spid="93" grpId="0"/>
      <p:bldP spid="93" grpId="1"/>
      <p:bldP spid="104" grpId="0"/>
      <p:bldP spid="104" grpId="1"/>
      <p:bldP spid="115" grpId="0"/>
      <p:bldP spid="115" grpId="1"/>
      <p:bldP spid="126" grpId="0"/>
      <p:bldP spid="126" grpId="1"/>
      <p:bldP spid="156" grpId="0"/>
      <p:bldP spid="156" grpId="1"/>
      <p:bldP spid="167" grpId="0"/>
      <p:bldP spid="167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extovéPole 84"/>
          <p:cNvSpPr txBox="1"/>
          <p:nvPr/>
        </p:nvSpPr>
        <p:spPr>
          <a:xfrm>
            <a:off x="827584" y="5148481"/>
            <a:ext cx="80786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1"/>
                </a:solidFill>
              </a:rPr>
              <a:t>Z  ta nevěděla jak dál, ale </a:t>
            </a:r>
            <a:r>
              <a:rPr lang="cs-CZ" sz="3200" dirty="0" err="1" smtClean="0">
                <a:solidFill>
                  <a:schemeClr val="bg1"/>
                </a:solidFill>
              </a:rPr>
              <a:t>brz</a:t>
            </a:r>
            <a:r>
              <a:rPr lang="cs-CZ" sz="3200" dirty="0" smtClean="0">
                <a:solidFill>
                  <a:schemeClr val="bg1"/>
                </a:solidFill>
              </a:rPr>
              <a:t>   si vzpomněla.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670678" y="253097"/>
            <a:ext cx="380264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bg1"/>
                </a:solidFill>
              </a:rPr>
              <a:t>D o p l ň t e</a:t>
            </a:r>
            <a:endParaRPr lang="cs-CZ" sz="60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03289" y="912504"/>
            <a:ext cx="173742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5400" dirty="0" smtClean="0">
                <a:solidFill>
                  <a:prstClr val="black"/>
                </a:solidFill>
              </a:rPr>
              <a:t>nebo 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17690" y="2060848"/>
            <a:ext cx="64879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1"/>
                </a:solidFill>
              </a:rPr>
              <a:t>I když jdu </a:t>
            </a:r>
            <a:r>
              <a:rPr lang="cs-CZ" sz="3200" dirty="0" err="1" smtClean="0">
                <a:solidFill>
                  <a:schemeClr val="bg1"/>
                </a:solidFill>
              </a:rPr>
              <a:t>brz</a:t>
            </a:r>
            <a:r>
              <a:rPr lang="cs-CZ" sz="3200" dirty="0" smtClean="0">
                <a:solidFill>
                  <a:schemeClr val="bg1"/>
                </a:solidFill>
              </a:rPr>
              <a:t>   spát, z  vám únavou.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17690" y="2580728"/>
            <a:ext cx="62338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1"/>
                </a:solidFill>
              </a:rPr>
              <a:t>Z  tra musí </a:t>
            </a:r>
            <a:r>
              <a:rPr lang="cs-CZ" sz="3200" dirty="0" err="1" smtClean="0">
                <a:solidFill>
                  <a:schemeClr val="bg1"/>
                </a:solidFill>
              </a:rPr>
              <a:t>Lojz</a:t>
            </a:r>
            <a:r>
              <a:rPr lang="cs-CZ" sz="3200" dirty="0" smtClean="0">
                <a:solidFill>
                  <a:schemeClr val="bg1"/>
                </a:solidFill>
              </a:rPr>
              <a:t>  k </a:t>
            </a:r>
            <a:r>
              <a:rPr lang="cs-CZ" sz="3200" dirty="0" err="1" smtClean="0">
                <a:solidFill>
                  <a:schemeClr val="bg1"/>
                </a:solidFill>
              </a:rPr>
              <a:t>brz</a:t>
            </a:r>
            <a:r>
              <a:rPr lang="cs-CZ" sz="3200" dirty="0" smtClean="0">
                <a:solidFill>
                  <a:schemeClr val="bg1"/>
                </a:solidFill>
              </a:rPr>
              <a:t>  </a:t>
            </a:r>
            <a:r>
              <a:rPr lang="cs-CZ" sz="3200" dirty="0" err="1" smtClean="0">
                <a:solidFill>
                  <a:schemeClr val="bg1"/>
                </a:solidFill>
              </a:rPr>
              <a:t>čko</a:t>
            </a:r>
            <a:r>
              <a:rPr lang="cs-CZ" sz="3200" dirty="0" smtClean="0">
                <a:solidFill>
                  <a:schemeClr val="bg1"/>
                </a:solidFill>
              </a:rPr>
              <a:t> vstávat.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17690" y="4140369"/>
            <a:ext cx="73554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1"/>
                </a:solidFill>
              </a:rPr>
              <a:t>Naše největší letiště se </a:t>
            </a:r>
            <a:r>
              <a:rPr lang="cs-CZ" sz="3200" dirty="0" err="1" smtClean="0">
                <a:solidFill>
                  <a:schemeClr val="bg1"/>
                </a:solidFill>
              </a:rPr>
              <a:t>naz</a:t>
            </a:r>
            <a:r>
              <a:rPr lang="cs-CZ" sz="3200" dirty="0" smtClean="0">
                <a:solidFill>
                  <a:schemeClr val="bg1"/>
                </a:solidFill>
              </a:rPr>
              <a:t>  </a:t>
            </a:r>
            <a:r>
              <a:rPr lang="cs-CZ" sz="3200" dirty="0" err="1" smtClean="0">
                <a:solidFill>
                  <a:schemeClr val="bg1"/>
                </a:solidFill>
              </a:rPr>
              <a:t>vá</a:t>
            </a:r>
            <a:r>
              <a:rPr lang="cs-CZ" sz="3200" dirty="0" smtClean="0">
                <a:solidFill>
                  <a:schemeClr val="bg1"/>
                </a:solidFill>
              </a:rPr>
              <a:t>  Ruz  ně.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817690" y="3620488"/>
            <a:ext cx="67403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err="1" smtClean="0">
                <a:solidFill>
                  <a:schemeClr val="bg1"/>
                </a:solidFill>
              </a:rPr>
              <a:t>Jaz</a:t>
            </a:r>
            <a:r>
              <a:rPr lang="cs-CZ" sz="3200" dirty="0" smtClean="0">
                <a:solidFill>
                  <a:schemeClr val="bg1"/>
                </a:solidFill>
              </a:rPr>
              <a:t>  k můžeš  v  </a:t>
            </a:r>
            <a:r>
              <a:rPr lang="cs-CZ" sz="3200" dirty="0" err="1" smtClean="0">
                <a:solidFill>
                  <a:schemeClr val="bg1"/>
                </a:solidFill>
              </a:rPr>
              <a:t>plazovat</a:t>
            </a:r>
            <a:r>
              <a:rPr lang="cs-CZ" sz="3200" dirty="0" smtClean="0">
                <a:solidFill>
                  <a:schemeClr val="bg1"/>
                </a:solidFill>
              </a:rPr>
              <a:t> jen u lékaře.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17690" y="3100608"/>
            <a:ext cx="71951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1"/>
                </a:solidFill>
              </a:rPr>
              <a:t>Kol  k </a:t>
            </a:r>
            <a:r>
              <a:rPr lang="cs-CZ" sz="3200" dirty="0" err="1" smtClean="0">
                <a:solidFill>
                  <a:schemeClr val="bg1"/>
                </a:solidFill>
              </a:rPr>
              <a:t>jaz</a:t>
            </a:r>
            <a:r>
              <a:rPr lang="cs-CZ" sz="3200" dirty="0" smtClean="0">
                <a:solidFill>
                  <a:schemeClr val="bg1"/>
                </a:solidFill>
              </a:rPr>
              <a:t>  </a:t>
            </a:r>
            <a:r>
              <a:rPr lang="cs-CZ" sz="3200" dirty="0" err="1" smtClean="0">
                <a:solidFill>
                  <a:schemeClr val="bg1"/>
                </a:solidFill>
              </a:rPr>
              <a:t>ků</a:t>
            </a:r>
            <a:r>
              <a:rPr lang="cs-CZ" sz="3200" dirty="0" smtClean="0">
                <a:solidFill>
                  <a:schemeClr val="bg1"/>
                </a:solidFill>
              </a:rPr>
              <a:t> znáš, tol  krát jsi člověkem.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 rot="742691">
            <a:off x="2813591" y="880995"/>
            <a:ext cx="5132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cap="none" spc="0" dirty="0" smtClean="0">
                <a:ln w="11430"/>
                <a:solidFill>
                  <a:schemeClr val="bg1"/>
                </a:solidFill>
              </a:rPr>
              <a:t>y</a:t>
            </a:r>
            <a:endParaRPr lang="cs-CZ" sz="5400" cap="none" spc="0" dirty="0">
              <a:ln w="11430"/>
              <a:solidFill>
                <a:schemeClr val="bg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 rot="20646213">
            <a:off x="5713646" y="971569"/>
            <a:ext cx="3545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cap="none" spc="0" dirty="0" smtClean="0">
                <a:ln w="11430"/>
                <a:solidFill>
                  <a:schemeClr val="bg1"/>
                </a:solidFill>
              </a:rPr>
              <a:t>i</a:t>
            </a:r>
            <a:endParaRPr lang="cs-CZ" sz="5400" cap="none" spc="0" dirty="0">
              <a:ln w="11430"/>
              <a:solidFill>
                <a:schemeClr val="bg1"/>
              </a:solidFill>
            </a:endParaRPr>
          </a:p>
        </p:txBody>
      </p:sp>
      <p:cxnSp>
        <p:nvCxnSpPr>
          <p:cNvPr id="58" name="Přímá spojnice 57"/>
          <p:cNvCxnSpPr/>
          <p:nvPr/>
        </p:nvCxnSpPr>
        <p:spPr>
          <a:xfrm>
            <a:off x="3389155" y="2564904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4804275" y="2580728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3749195" y="3127251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4757307" y="3127251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1763688" y="3620487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2699792" y="3587866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4716016" y="3600412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1763688" y="4112101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3635896" y="4129005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5599087" y="4621374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6938004" y="4621697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1403648" y="3140968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TextovéPole 77"/>
          <p:cNvSpPr txBox="1"/>
          <p:nvPr/>
        </p:nvSpPr>
        <p:spPr>
          <a:xfrm>
            <a:off x="827584" y="4644425"/>
            <a:ext cx="61637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1"/>
                </a:solidFill>
              </a:rPr>
              <a:t>Naše  L  z  </a:t>
            </a:r>
            <a:r>
              <a:rPr lang="cs-CZ" sz="3200" dirty="0" err="1" smtClean="0">
                <a:solidFill>
                  <a:schemeClr val="bg1"/>
                </a:solidFill>
              </a:rPr>
              <a:t>nka</a:t>
            </a:r>
            <a:r>
              <a:rPr lang="cs-CZ" sz="3200" dirty="0" smtClean="0">
                <a:solidFill>
                  <a:schemeClr val="bg1"/>
                </a:solidFill>
              </a:rPr>
              <a:t> má růžový </a:t>
            </a:r>
            <a:r>
              <a:rPr lang="cs-CZ" sz="3200" dirty="0" err="1" smtClean="0">
                <a:solidFill>
                  <a:schemeClr val="bg1"/>
                </a:solidFill>
              </a:rPr>
              <a:t>jaz</a:t>
            </a:r>
            <a:r>
              <a:rPr lang="cs-CZ" sz="3200" dirty="0" smtClean="0">
                <a:solidFill>
                  <a:schemeClr val="bg1"/>
                </a:solidFill>
              </a:rPr>
              <a:t>  </a:t>
            </a:r>
            <a:r>
              <a:rPr lang="cs-CZ" sz="3200" dirty="0" err="1" smtClean="0">
                <a:solidFill>
                  <a:schemeClr val="bg1"/>
                </a:solidFill>
              </a:rPr>
              <a:t>ček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dirty="0">
              <a:solidFill>
                <a:schemeClr val="bg1"/>
              </a:solidFill>
            </a:endParaRPr>
          </a:p>
        </p:txBody>
      </p:sp>
      <p:cxnSp>
        <p:nvCxnSpPr>
          <p:cNvPr id="87" name="Přímá spojnice 86"/>
          <p:cNvCxnSpPr/>
          <p:nvPr/>
        </p:nvCxnSpPr>
        <p:spPr>
          <a:xfrm>
            <a:off x="5868144" y="5157192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2843808" y="5157192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2411760" y="5157192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5940152" y="5661248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>
            <a:off x="1475656" y="5661248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TextovéPole 91"/>
          <p:cNvSpPr txBox="1"/>
          <p:nvPr/>
        </p:nvSpPr>
        <p:spPr>
          <a:xfrm>
            <a:off x="827584" y="5652537"/>
            <a:ext cx="69792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1"/>
                </a:solidFill>
              </a:rPr>
              <a:t>Jak se do lesa volá, tak se z lesa oz  </a:t>
            </a:r>
            <a:r>
              <a:rPr lang="cs-CZ" sz="3200" dirty="0" err="1" smtClean="0">
                <a:solidFill>
                  <a:schemeClr val="bg1"/>
                </a:solidFill>
              </a:rPr>
              <a:t>vá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dirty="0">
              <a:solidFill>
                <a:schemeClr val="bg1"/>
              </a:solidFill>
            </a:endParaRPr>
          </a:p>
        </p:txBody>
      </p:sp>
      <p:cxnSp>
        <p:nvCxnSpPr>
          <p:cNvPr id="95" name="Přímá spojnice 94"/>
          <p:cNvCxnSpPr/>
          <p:nvPr/>
        </p:nvCxnSpPr>
        <p:spPr>
          <a:xfrm>
            <a:off x="6917547" y="6165304"/>
            <a:ext cx="3907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3918135" y="116632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Pracovní list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0689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Krychle 99"/>
          <p:cNvSpPr/>
          <p:nvPr/>
        </p:nvSpPr>
        <p:spPr>
          <a:xfrm>
            <a:off x="4153920" y="4922004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Z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1" name="Krychle 100"/>
          <p:cNvSpPr/>
          <p:nvPr/>
        </p:nvSpPr>
        <p:spPr>
          <a:xfrm>
            <a:off x="4650992" y="4922004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Krychle 101"/>
          <p:cNvSpPr/>
          <p:nvPr/>
        </p:nvSpPr>
        <p:spPr>
          <a:xfrm>
            <a:off x="5155048" y="4922004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Krychle 102"/>
          <p:cNvSpPr/>
          <p:nvPr/>
        </p:nvSpPr>
        <p:spPr>
          <a:xfrm>
            <a:off x="5659104" y="4922004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Krychle 103"/>
          <p:cNvSpPr/>
          <p:nvPr/>
        </p:nvSpPr>
        <p:spPr>
          <a:xfrm>
            <a:off x="6156176" y="4922004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Krychle 104"/>
          <p:cNvSpPr/>
          <p:nvPr/>
        </p:nvSpPr>
        <p:spPr>
          <a:xfrm>
            <a:off x="6653248" y="4922004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Krychle 59"/>
          <p:cNvSpPr/>
          <p:nvPr/>
        </p:nvSpPr>
        <p:spPr>
          <a:xfrm>
            <a:off x="3923928" y="2905780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J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1" name="Krychle 60"/>
          <p:cNvSpPr/>
          <p:nvPr/>
        </p:nvSpPr>
        <p:spPr>
          <a:xfrm>
            <a:off x="4427984" y="2905780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Krychle 61"/>
          <p:cNvSpPr/>
          <p:nvPr/>
        </p:nvSpPr>
        <p:spPr>
          <a:xfrm>
            <a:off x="4932040" y="2905780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Krychle 62"/>
          <p:cNvSpPr/>
          <p:nvPr/>
        </p:nvSpPr>
        <p:spPr>
          <a:xfrm>
            <a:off x="5436096" y="2905780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Krychle 63"/>
          <p:cNvSpPr/>
          <p:nvPr/>
        </p:nvSpPr>
        <p:spPr>
          <a:xfrm>
            <a:off x="5940152" y="2905780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Krychle 117"/>
          <p:cNvSpPr/>
          <p:nvPr/>
        </p:nvSpPr>
        <p:spPr>
          <a:xfrm>
            <a:off x="4586611" y="5422430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Z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9" name="Krychle 118"/>
          <p:cNvSpPr/>
          <p:nvPr/>
        </p:nvSpPr>
        <p:spPr>
          <a:xfrm>
            <a:off x="5083683" y="5422430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Krychle 119"/>
          <p:cNvSpPr/>
          <p:nvPr/>
        </p:nvSpPr>
        <p:spPr>
          <a:xfrm>
            <a:off x="5587739" y="5422430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Krychle 120"/>
          <p:cNvSpPr/>
          <p:nvPr/>
        </p:nvSpPr>
        <p:spPr>
          <a:xfrm>
            <a:off x="6091795" y="5422430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Krychle 90"/>
          <p:cNvSpPr/>
          <p:nvPr/>
        </p:nvSpPr>
        <p:spPr>
          <a:xfrm>
            <a:off x="4218944" y="4417948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Z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2" name="Krychle 91"/>
          <p:cNvSpPr/>
          <p:nvPr/>
        </p:nvSpPr>
        <p:spPr>
          <a:xfrm>
            <a:off x="4723000" y="4417948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Krychle 92"/>
          <p:cNvSpPr/>
          <p:nvPr/>
        </p:nvSpPr>
        <p:spPr>
          <a:xfrm>
            <a:off x="5227056" y="4417948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Krychle 93"/>
          <p:cNvSpPr/>
          <p:nvPr/>
        </p:nvSpPr>
        <p:spPr>
          <a:xfrm>
            <a:off x="5731112" y="4417948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Krychle 94"/>
          <p:cNvSpPr/>
          <p:nvPr/>
        </p:nvSpPr>
        <p:spPr>
          <a:xfrm>
            <a:off x="6228184" y="4417948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Krychle 83"/>
          <p:cNvSpPr/>
          <p:nvPr/>
        </p:nvSpPr>
        <p:spPr>
          <a:xfrm>
            <a:off x="5299064" y="3913892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R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5" name="Krychle 84"/>
          <p:cNvSpPr/>
          <p:nvPr/>
        </p:nvSpPr>
        <p:spPr>
          <a:xfrm>
            <a:off x="5803120" y="3913892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Krychle 85"/>
          <p:cNvSpPr/>
          <p:nvPr/>
        </p:nvSpPr>
        <p:spPr>
          <a:xfrm>
            <a:off x="6307176" y="3913892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rychle 86"/>
          <p:cNvSpPr/>
          <p:nvPr/>
        </p:nvSpPr>
        <p:spPr>
          <a:xfrm>
            <a:off x="6746208" y="3913892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Krychle 87"/>
          <p:cNvSpPr/>
          <p:nvPr/>
        </p:nvSpPr>
        <p:spPr>
          <a:xfrm>
            <a:off x="7243280" y="3913892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" name="Krychle 183"/>
          <p:cNvSpPr/>
          <p:nvPr/>
        </p:nvSpPr>
        <p:spPr>
          <a:xfrm>
            <a:off x="7740352" y="3910262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Krychle 74"/>
          <p:cNvSpPr/>
          <p:nvPr/>
        </p:nvSpPr>
        <p:spPr>
          <a:xfrm>
            <a:off x="5371072" y="3409836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R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6" name="Krychle 75"/>
          <p:cNvSpPr/>
          <p:nvPr/>
        </p:nvSpPr>
        <p:spPr>
          <a:xfrm>
            <a:off x="5875128" y="3409836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Krychle 76"/>
          <p:cNvSpPr/>
          <p:nvPr/>
        </p:nvSpPr>
        <p:spPr>
          <a:xfrm>
            <a:off x="6379184" y="3409836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Krychle 77"/>
          <p:cNvSpPr/>
          <p:nvPr/>
        </p:nvSpPr>
        <p:spPr>
          <a:xfrm>
            <a:off x="6818216" y="3409836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Krychle 78"/>
          <p:cNvSpPr/>
          <p:nvPr/>
        </p:nvSpPr>
        <p:spPr>
          <a:xfrm>
            <a:off x="7315288" y="3409836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8" name="Krychle 177"/>
          <p:cNvSpPr/>
          <p:nvPr/>
        </p:nvSpPr>
        <p:spPr>
          <a:xfrm>
            <a:off x="7819344" y="3409836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9" name="Krychle 178"/>
          <p:cNvSpPr/>
          <p:nvPr/>
        </p:nvSpPr>
        <p:spPr>
          <a:xfrm>
            <a:off x="8323400" y="3409836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rychle 54"/>
          <p:cNvSpPr/>
          <p:nvPr/>
        </p:nvSpPr>
        <p:spPr>
          <a:xfrm>
            <a:off x="5515088" y="2424518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P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6" name="Krychle 55"/>
          <p:cNvSpPr/>
          <p:nvPr/>
        </p:nvSpPr>
        <p:spPr>
          <a:xfrm>
            <a:off x="6019144" y="2424518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Krychle 56"/>
          <p:cNvSpPr/>
          <p:nvPr/>
        </p:nvSpPr>
        <p:spPr>
          <a:xfrm>
            <a:off x="6523200" y="2424518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rychle 57"/>
          <p:cNvSpPr/>
          <p:nvPr/>
        </p:nvSpPr>
        <p:spPr>
          <a:xfrm>
            <a:off x="6962232" y="2424518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Krychle 58"/>
          <p:cNvSpPr/>
          <p:nvPr/>
        </p:nvSpPr>
        <p:spPr>
          <a:xfrm>
            <a:off x="7459304" y="2424518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Krychle 173"/>
          <p:cNvSpPr/>
          <p:nvPr/>
        </p:nvSpPr>
        <p:spPr>
          <a:xfrm>
            <a:off x="7963360" y="2420888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rychle 27"/>
          <p:cNvSpPr/>
          <p:nvPr/>
        </p:nvSpPr>
        <p:spPr>
          <a:xfrm>
            <a:off x="4132968" y="1920462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P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0" name="Krychle 39"/>
          <p:cNvSpPr/>
          <p:nvPr/>
        </p:nvSpPr>
        <p:spPr>
          <a:xfrm>
            <a:off x="4637024" y="1920462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rychle 41"/>
          <p:cNvSpPr/>
          <p:nvPr/>
        </p:nvSpPr>
        <p:spPr>
          <a:xfrm>
            <a:off x="5141080" y="1920462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rychle 46"/>
          <p:cNvSpPr/>
          <p:nvPr/>
        </p:nvSpPr>
        <p:spPr>
          <a:xfrm>
            <a:off x="5573128" y="1920462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rychle 47"/>
          <p:cNvSpPr/>
          <p:nvPr/>
        </p:nvSpPr>
        <p:spPr>
          <a:xfrm>
            <a:off x="6077184" y="1920462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rychle 48"/>
          <p:cNvSpPr/>
          <p:nvPr/>
        </p:nvSpPr>
        <p:spPr>
          <a:xfrm>
            <a:off x="6581240" y="1920462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rychle 49"/>
          <p:cNvSpPr/>
          <p:nvPr/>
        </p:nvSpPr>
        <p:spPr>
          <a:xfrm>
            <a:off x="7020272" y="1920462"/>
            <a:ext cx="583048" cy="500426"/>
          </a:xfrm>
          <a:prstGeom prst="cube">
            <a:avLst>
              <a:gd name="adj" fmla="val 16870"/>
            </a:avLst>
          </a:prstGeom>
          <a:solidFill>
            <a:schemeClr val="tx1"/>
          </a:solidFill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395536" y="1844824"/>
            <a:ext cx="37227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en následující po zítřku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2639484" y="404664"/>
            <a:ext cx="398064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vyřešte křížovku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395536" y="2401724"/>
            <a:ext cx="20255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roční období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395536" y="2905780"/>
            <a:ext cx="23953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v ústech máme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0" name="TextovéPole 109"/>
          <p:cNvSpPr txBox="1"/>
          <p:nvPr/>
        </p:nvSpPr>
        <p:spPr>
          <a:xfrm>
            <a:off x="395536" y="3409836"/>
            <a:ext cx="22610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</a:rPr>
              <a:t>s</a:t>
            </a:r>
            <a:r>
              <a:rPr lang="cs-CZ" sz="2800" dirty="0" smtClean="0">
                <a:solidFill>
                  <a:schemeClr val="bg1"/>
                </a:solidFill>
              </a:rPr>
              <a:t>ušené hrozny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1" name="TextovéPole 110"/>
          <p:cNvSpPr txBox="1"/>
          <p:nvPr/>
        </p:nvSpPr>
        <p:spPr>
          <a:xfrm>
            <a:off x="395536" y="3913892"/>
            <a:ext cx="2187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letiště v Praze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395536" y="4417948"/>
            <a:ext cx="1492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malá zeď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3" name="TextovéPole 112"/>
          <p:cNvSpPr txBox="1"/>
          <p:nvPr/>
        </p:nvSpPr>
        <p:spPr>
          <a:xfrm>
            <a:off x="395536" y="4922004"/>
            <a:ext cx="32655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otvírání úst při únavě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4" name="TextovéPole 113"/>
          <p:cNvSpPr txBox="1"/>
          <p:nvPr/>
        </p:nvSpPr>
        <p:spPr>
          <a:xfrm>
            <a:off x="395536" y="5426060"/>
            <a:ext cx="17164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opak tepla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3918135" y="116632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Pracovní list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6703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Ovál 132"/>
          <p:cNvSpPr/>
          <p:nvPr/>
        </p:nvSpPr>
        <p:spPr>
          <a:xfrm>
            <a:off x="4427984" y="3789040"/>
            <a:ext cx="1848107" cy="1008112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179512" y="2636455"/>
            <a:ext cx="8784976" cy="2971280"/>
            <a:chOff x="179512" y="3744226"/>
            <a:chExt cx="8784976" cy="2971280"/>
          </a:xfrm>
        </p:grpSpPr>
        <p:sp>
          <p:nvSpPr>
            <p:cNvPr id="109" name="TextovéPole 108"/>
            <p:cNvSpPr txBox="1"/>
            <p:nvPr/>
          </p:nvSpPr>
          <p:spPr>
            <a:xfrm>
              <a:off x="4796763" y="5039598"/>
              <a:ext cx="108831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chemeClr val="bg1"/>
                  </a:solidFill>
                </a:rPr>
                <a:t>z  vání</a:t>
              </a:r>
              <a:endParaRPr lang="cs-CZ" sz="2800" dirty="0">
                <a:solidFill>
                  <a:schemeClr val="bg1"/>
                </a:solidFill>
              </a:endParaRPr>
            </a:p>
          </p:txBody>
        </p:sp>
        <p:sp>
          <p:nvSpPr>
            <p:cNvPr id="75" name="Vývojový diagram: údaje 74"/>
            <p:cNvSpPr/>
            <p:nvPr/>
          </p:nvSpPr>
          <p:spPr>
            <a:xfrm>
              <a:off x="179512" y="4329520"/>
              <a:ext cx="8784976" cy="2339840"/>
            </a:xfrm>
            <a:prstGeom prst="flowChartInputOutput">
              <a:avLst/>
            </a:prstGeom>
            <a:noFill/>
            <a:ln>
              <a:solidFill>
                <a:schemeClr val="bg1"/>
              </a:solidFill>
            </a:ln>
            <a:effectLst>
              <a:innerShdw blurRad="63500" dist="50800" dir="27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n</a:t>
              </a:r>
              <a:endParaRPr lang="cs-CZ" dirty="0"/>
            </a:p>
          </p:txBody>
        </p:sp>
        <p:grpSp>
          <p:nvGrpSpPr>
            <p:cNvPr id="127" name="Skupina 126"/>
            <p:cNvGrpSpPr/>
            <p:nvPr/>
          </p:nvGrpSpPr>
          <p:grpSpPr>
            <a:xfrm>
              <a:off x="1360473" y="4115435"/>
              <a:ext cx="1848107" cy="1008112"/>
              <a:chOff x="5497429" y="1843626"/>
              <a:chExt cx="1848107" cy="1008112"/>
            </a:xfrm>
          </p:grpSpPr>
          <p:sp>
            <p:nvSpPr>
              <p:cNvPr id="128" name="Ovál 127"/>
              <p:cNvSpPr/>
              <p:nvPr/>
            </p:nvSpPr>
            <p:spPr>
              <a:xfrm>
                <a:off x="5497429" y="1843626"/>
                <a:ext cx="1848107" cy="1008112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bg1"/>
                </a:solidFill>
              </a:ln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1" name="TextovéPole 130"/>
              <p:cNvSpPr txBox="1"/>
              <p:nvPr/>
            </p:nvSpPr>
            <p:spPr>
              <a:xfrm>
                <a:off x="5733225" y="2060849"/>
                <a:ext cx="124104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err="1">
                    <a:solidFill>
                      <a:schemeClr val="bg1"/>
                    </a:solidFill>
                  </a:rPr>
                  <a:t>j</a:t>
                </a:r>
                <a:r>
                  <a:rPr lang="cs-CZ" sz="2800" dirty="0" err="1" smtClean="0">
                    <a:solidFill>
                      <a:schemeClr val="bg1"/>
                    </a:solidFill>
                  </a:rPr>
                  <a:t>az</a:t>
                </a:r>
                <a:r>
                  <a:rPr lang="cs-CZ" sz="2800" dirty="0" smtClean="0">
                    <a:solidFill>
                      <a:schemeClr val="bg1"/>
                    </a:solidFill>
                  </a:rPr>
                  <a:t>  </a:t>
                </a:r>
                <a:r>
                  <a:rPr lang="cs-CZ" sz="2800" dirty="0" err="1" smtClean="0">
                    <a:solidFill>
                      <a:schemeClr val="bg1"/>
                    </a:solidFill>
                  </a:rPr>
                  <a:t>ček</a:t>
                </a:r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20" name="Skupina 19"/>
            <p:cNvGrpSpPr/>
            <p:nvPr/>
          </p:nvGrpSpPr>
          <p:grpSpPr>
            <a:xfrm>
              <a:off x="5410286" y="5674387"/>
              <a:ext cx="1970026" cy="1008112"/>
              <a:chOff x="5392195" y="1818402"/>
              <a:chExt cx="1970026" cy="1008112"/>
            </a:xfrm>
          </p:grpSpPr>
          <p:sp>
            <p:nvSpPr>
              <p:cNvPr id="21" name="Ovál 20"/>
              <p:cNvSpPr/>
              <p:nvPr/>
            </p:nvSpPr>
            <p:spPr>
              <a:xfrm>
                <a:off x="5462127" y="1818402"/>
                <a:ext cx="1848107" cy="1008112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5392195" y="2060848"/>
                <a:ext cx="197002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err="1" smtClean="0">
                    <a:solidFill>
                      <a:schemeClr val="bg1"/>
                    </a:solidFill>
                  </a:rPr>
                  <a:t>dvoujaz</a:t>
                </a:r>
                <a:r>
                  <a:rPr lang="cs-CZ" sz="2800" dirty="0" smtClean="0">
                    <a:solidFill>
                      <a:schemeClr val="bg1"/>
                    </a:solidFill>
                  </a:rPr>
                  <a:t>  </a:t>
                </a:r>
                <a:r>
                  <a:rPr lang="cs-CZ" sz="2800" dirty="0" err="1" smtClean="0">
                    <a:solidFill>
                      <a:schemeClr val="bg1"/>
                    </a:solidFill>
                  </a:rPr>
                  <a:t>čný</a:t>
                </a:r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47" name="Skupina 46"/>
            <p:cNvGrpSpPr/>
            <p:nvPr/>
          </p:nvGrpSpPr>
          <p:grpSpPr>
            <a:xfrm>
              <a:off x="1757219" y="5661248"/>
              <a:ext cx="1848107" cy="1008112"/>
              <a:chOff x="5462127" y="1805263"/>
              <a:chExt cx="1848107" cy="1008112"/>
            </a:xfrm>
          </p:grpSpPr>
          <p:sp>
            <p:nvSpPr>
              <p:cNvPr id="48" name="Ovál 47"/>
              <p:cNvSpPr/>
              <p:nvPr/>
            </p:nvSpPr>
            <p:spPr>
              <a:xfrm>
                <a:off x="5462127" y="1805263"/>
                <a:ext cx="1848107" cy="1008112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TextovéPole 50"/>
              <p:cNvSpPr txBox="1"/>
              <p:nvPr/>
            </p:nvSpPr>
            <p:spPr>
              <a:xfrm>
                <a:off x="5784680" y="2060848"/>
                <a:ext cx="1210588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>
                    <a:solidFill>
                      <a:schemeClr val="bg1"/>
                    </a:solidFill>
                  </a:rPr>
                  <a:t>z</a:t>
                </a:r>
                <a:r>
                  <a:rPr lang="cs-CZ" sz="2800" dirty="0" smtClean="0">
                    <a:solidFill>
                      <a:srgbClr val="C00000"/>
                    </a:solidFill>
                  </a:rPr>
                  <a:t>  </a:t>
                </a:r>
                <a:r>
                  <a:rPr lang="cs-CZ" sz="2800" dirty="0" smtClean="0">
                    <a:solidFill>
                      <a:schemeClr val="bg1"/>
                    </a:solidFill>
                  </a:rPr>
                  <a:t>mník</a:t>
                </a:r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69" name="Skupina 68"/>
            <p:cNvGrpSpPr/>
            <p:nvPr/>
          </p:nvGrpSpPr>
          <p:grpSpPr>
            <a:xfrm>
              <a:off x="2621315" y="4810291"/>
              <a:ext cx="1848107" cy="1008112"/>
              <a:chOff x="5462127" y="1818402"/>
              <a:chExt cx="1848107" cy="1008112"/>
            </a:xfrm>
          </p:grpSpPr>
          <p:sp>
            <p:nvSpPr>
              <p:cNvPr id="70" name="Ovál 69"/>
              <p:cNvSpPr/>
              <p:nvPr/>
            </p:nvSpPr>
            <p:spPr>
              <a:xfrm>
                <a:off x="5462127" y="1818402"/>
                <a:ext cx="1848107" cy="1008112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3" name="TextovéPole 72"/>
              <p:cNvSpPr txBox="1"/>
              <p:nvPr/>
            </p:nvSpPr>
            <p:spPr>
              <a:xfrm>
                <a:off x="5756628" y="2021287"/>
                <a:ext cx="1189813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err="1" smtClean="0">
                    <a:solidFill>
                      <a:schemeClr val="bg1"/>
                    </a:solidFill>
                  </a:rPr>
                  <a:t>poz</a:t>
                </a:r>
                <a:r>
                  <a:rPr lang="cs-CZ" sz="2800" dirty="0" smtClean="0">
                    <a:solidFill>
                      <a:schemeClr val="bg1"/>
                    </a:solidFill>
                  </a:rPr>
                  <a:t>  tří</a:t>
                </a:r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83" name="Skupina 82"/>
            <p:cNvGrpSpPr/>
            <p:nvPr/>
          </p:nvGrpSpPr>
          <p:grpSpPr>
            <a:xfrm>
              <a:off x="784409" y="4653136"/>
              <a:ext cx="2635463" cy="1239289"/>
              <a:chOff x="5497429" y="1616433"/>
              <a:chExt cx="2635463" cy="1239289"/>
            </a:xfrm>
          </p:grpSpPr>
          <p:sp>
            <p:nvSpPr>
              <p:cNvPr id="84" name="Ovál 83"/>
              <p:cNvSpPr/>
              <p:nvPr/>
            </p:nvSpPr>
            <p:spPr>
              <a:xfrm>
                <a:off x="5497429" y="1843626"/>
                <a:ext cx="1848107" cy="1008112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bg1"/>
                </a:solidFill>
              </a:ln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blouk 85"/>
              <p:cNvSpPr/>
              <p:nvPr/>
            </p:nvSpPr>
            <p:spPr>
              <a:xfrm rot="13609941">
                <a:off x="6865175" y="1588006"/>
                <a:ext cx="1239289" cy="1296144"/>
              </a:xfrm>
              <a:prstGeom prst="arc">
                <a:avLst>
                  <a:gd name="adj1" fmla="val 16322124"/>
                  <a:gd name="adj2" fmla="val 20470502"/>
                </a:avLst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TextovéPole 86"/>
              <p:cNvSpPr txBox="1"/>
              <p:nvPr/>
            </p:nvSpPr>
            <p:spPr>
              <a:xfrm>
                <a:off x="5741849" y="2060849"/>
                <a:ext cx="129625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err="1" smtClean="0">
                    <a:solidFill>
                      <a:schemeClr val="bg1"/>
                    </a:solidFill>
                  </a:rPr>
                  <a:t>brz</a:t>
                </a:r>
                <a:r>
                  <a:rPr lang="cs-CZ" sz="2800" dirty="0" smtClean="0">
                    <a:solidFill>
                      <a:schemeClr val="bg1"/>
                    </a:solidFill>
                  </a:rPr>
                  <a:t>  </a:t>
                </a:r>
                <a:r>
                  <a:rPr lang="cs-CZ" sz="2800" dirty="0" err="1" smtClean="0">
                    <a:solidFill>
                      <a:schemeClr val="bg1"/>
                    </a:solidFill>
                  </a:rPr>
                  <a:t>čko</a:t>
                </a:r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94" name="Skupina 93"/>
            <p:cNvGrpSpPr/>
            <p:nvPr/>
          </p:nvGrpSpPr>
          <p:grpSpPr>
            <a:xfrm>
              <a:off x="6221715" y="4810291"/>
              <a:ext cx="1848107" cy="1008112"/>
              <a:chOff x="5462127" y="1818402"/>
              <a:chExt cx="1848107" cy="1008112"/>
            </a:xfrm>
          </p:grpSpPr>
          <p:sp>
            <p:nvSpPr>
              <p:cNvPr id="95" name="Ovál 94"/>
              <p:cNvSpPr/>
              <p:nvPr/>
            </p:nvSpPr>
            <p:spPr>
              <a:xfrm>
                <a:off x="5462127" y="1818402"/>
                <a:ext cx="1848107" cy="1008112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bg1"/>
                </a:solidFill>
              </a:ln>
            </p:spPr>
            <p:style>
              <a:lnRef idx="0">
                <a:schemeClr val="accent4"/>
              </a:lnRef>
              <a:fillRef idx="3">
                <a:schemeClr val="accent4"/>
              </a:fillRef>
              <a:effectRef idx="3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8" name="TextovéPole 97"/>
              <p:cNvSpPr txBox="1"/>
              <p:nvPr/>
            </p:nvSpPr>
            <p:spPr>
              <a:xfrm>
                <a:off x="5621945" y="2060848"/>
                <a:ext cx="145905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err="1" smtClean="0">
                    <a:solidFill>
                      <a:schemeClr val="bg1"/>
                    </a:solidFill>
                  </a:rPr>
                  <a:t>ruz</a:t>
                </a:r>
                <a:r>
                  <a:rPr lang="cs-CZ" sz="2800" dirty="0" smtClean="0">
                    <a:solidFill>
                      <a:schemeClr val="bg1"/>
                    </a:solidFill>
                  </a:rPr>
                  <a:t>  </a:t>
                </a:r>
                <a:r>
                  <a:rPr lang="cs-CZ" sz="2800" dirty="0" err="1" smtClean="0">
                    <a:solidFill>
                      <a:schemeClr val="bg1"/>
                    </a:solidFill>
                  </a:rPr>
                  <a:t>ňský</a:t>
                </a:r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116" name="Skupina 115"/>
            <p:cNvGrpSpPr/>
            <p:nvPr/>
          </p:nvGrpSpPr>
          <p:grpSpPr>
            <a:xfrm>
              <a:off x="6581755" y="3906293"/>
              <a:ext cx="1848107" cy="1008112"/>
              <a:chOff x="5462127" y="1818402"/>
              <a:chExt cx="1848107" cy="1008112"/>
            </a:xfrm>
          </p:grpSpPr>
          <p:sp>
            <p:nvSpPr>
              <p:cNvPr id="117" name="Ovál 116"/>
              <p:cNvSpPr/>
              <p:nvPr/>
            </p:nvSpPr>
            <p:spPr>
              <a:xfrm>
                <a:off x="5462127" y="1818402"/>
                <a:ext cx="1848107" cy="1008112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bg1"/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0" name="TextovéPole 119"/>
              <p:cNvSpPr txBox="1"/>
              <p:nvPr/>
            </p:nvSpPr>
            <p:spPr>
              <a:xfrm>
                <a:off x="5702929" y="2060848"/>
                <a:ext cx="1294970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err="1" smtClean="0">
                    <a:solidFill>
                      <a:schemeClr val="bg1"/>
                    </a:solidFill>
                  </a:rPr>
                  <a:t>naz</a:t>
                </a:r>
                <a:r>
                  <a:rPr lang="cs-CZ" sz="2800" dirty="0" smtClean="0">
                    <a:solidFill>
                      <a:schemeClr val="bg1"/>
                    </a:solidFill>
                  </a:rPr>
                  <a:t>  vat</a:t>
                </a:r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58" name="Skupina 57"/>
            <p:cNvGrpSpPr/>
            <p:nvPr/>
          </p:nvGrpSpPr>
          <p:grpSpPr>
            <a:xfrm>
              <a:off x="3624140" y="5707394"/>
              <a:ext cx="1848107" cy="1008112"/>
              <a:chOff x="5462127" y="1923417"/>
              <a:chExt cx="1848107" cy="1008112"/>
            </a:xfrm>
          </p:grpSpPr>
          <p:sp>
            <p:nvSpPr>
              <p:cNvPr id="59" name="Ovál 58"/>
              <p:cNvSpPr/>
              <p:nvPr/>
            </p:nvSpPr>
            <p:spPr>
              <a:xfrm>
                <a:off x="5462127" y="1923417"/>
                <a:ext cx="1848107" cy="1008112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2" name="TextovéPole 61"/>
              <p:cNvSpPr txBox="1"/>
              <p:nvPr/>
            </p:nvSpPr>
            <p:spPr>
              <a:xfrm>
                <a:off x="5804591" y="2120946"/>
                <a:ext cx="109164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err="1">
                    <a:solidFill>
                      <a:schemeClr val="bg1"/>
                    </a:solidFill>
                  </a:rPr>
                  <a:t>v</a:t>
                </a:r>
                <a:r>
                  <a:rPr lang="cs-CZ" sz="2800" dirty="0" err="1" smtClean="0">
                    <a:solidFill>
                      <a:schemeClr val="bg1"/>
                    </a:solidFill>
                  </a:rPr>
                  <a:t>z</a:t>
                </a:r>
                <a:r>
                  <a:rPr lang="cs-CZ" sz="2800" dirty="0" smtClean="0">
                    <a:solidFill>
                      <a:schemeClr val="bg1"/>
                    </a:solidFill>
                  </a:rPr>
                  <a:t>  vat</a:t>
                </a:r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157" name="Skupina 156"/>
            <p:cNvGrpSpPr/>
            <p:nvPr/>
          </p:nvGrpSpPr>
          <p:grpSpPr>
            <a:xfrm>
              <a:off x="2217153" y="3744226"/>
              <a:ext cx="3578983" cy="1412966"/>
              <a:chOff x="4553909" y="1616433"/>
              <a:chExt cx="3578983" cy="1412966"/>
            </a:xfrm>
          </p:grpSpPr>
          <p:sp>
            <p:nvSpPr>
              <p:cNvPr id="158" name="Ovál 157"/>
              <p:cNvSpPr/>
              <p:nvPr/>
            </p:nvSpPr>
            <p:spPr>
              <a:xfrm>
                <a:off x="5462127" y="1818402"/>
                <a:ext cx="1848107" cy="1008112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bg1"/>
                </a:solidFill>
              </a:ln>
            </p:spPr>
            <p:style>
              <a:lnRef idx="0">
                <a:schemeClr val="accent4"/>
              </a:lnRef>
              <a:fillRef idx="3">
                <a:schemeClr val="accent4"/>
              </a:fillRef>
              <a:effectRef idx="3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9" name="Oblouk 158"/>
              <p:cNvSpPr/>
              <p:nvPr/>
            </p:nvSpPr>
            <p:spPr>
              <a:xfrm rot="2573223">
                <a:off x="4553909" y="1733255"/>
                <a:ext cx="1239289" cy="1296144"/>
              </a:xfrm>
              <a:prstGeom prst="arc">
                <a:avLst>
                  <a:gd name="adj1" fmla="val 16785818"/>
                  <a:gd name="adj2" fmla="val 20672006"/>
                </a:avLst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0" name="Oblouk 159"/>
              <p:cNvSpPr/>
              <p:nvPr/>
            </p:nvSpPr>
            <p:spPr>
              <a:xfrm rot="13609941">
                <a:off x="6865175" y="1588006"/>
                <a:ext cx="1239289" cy="1296144"/>
              </a:xfrm>
              <a:prstGeom prst="arc">
                <a:avLst>
                  <a:gd name="adj1" fmla="val 16322124"/>
                  <a:gd name="adj2" fmla="val 20470502"/>
                </a:avLst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1" name="TextovéPole 160"/>
              <p:cNvSpPr txBox="1"/>
              <p:nvPr/>
            </p:nvSpPr>
            <p:spPr>
              <a:xfrm>
                <a:off x="5736879" y="2060848"/>
                <a:ext cx="1306191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bg1"/>
                    </a:solidFill>
                  </a:rPr>
                  <a:t>koz  </a:t>
                </a:r>
                <a:r>
                  <a:rPr lang="cs-CZ" sz="2800" dirty="0" err="1" smtClean="0">
                    <a:solidFill>
                      <a:schemeClr val="bg1"/>
                    </a:solidFill>
                  </a:rPr>
                  <a:t>čka</a:t>
                </a:r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p:grpSp>
        <p:grpSp>
          <p:nvGrpSpPr>
            <p:cNvPr id="168" name="Skupina 167"/>
            <p:cNvGrpSpPr/>
            <p:nvPr/>
          </p:nvGrpSpPr>
          <p:grpSpPr>
            <a:xfrm>
              <a:off x="4853563" y="4090211"/>
              <a:ext cx="1848107" cy="1008112"/>
              <a:chOff x="5462127" y="1818402"/>
              <a:chExt cx="1848107" cy="1008112"/>
            </a:xfrm>
          </p:grpSpPr>
          <p:sp>
            <p:nvSpPr>
              <p:cNvPr id="169" name="Ovál 168"/>
              <p:cNvSpPr/>
              <p:nvPr/>
            </p:nvSpPr>
            <p:spPr>
              <a:xfrm>
                <a:off x="5462127" y="1818402"/>
                <a:ext cx="1848107" cy="1008112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bg1"/>
                </a:solidFill>
              </a:ln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2" name="TextovéPole 171"/>
              <p:cNvSpPr txBox="1"/>
              <p:nvPr/>
            </p:nvSpPr>
            <p:spPr>
              <a:xfrm>
                <a:off x="5949483" y="2057711"/>
                <a:ext cx="80342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err="1" smtClean="0">
                    <a:solidFill>
                      <a:schemeClr val="bg1"/>
                    </a:solidFill>
                  </a:rPr>
                  <a:t>brz</a:t>
                </a:r>
                <a:r>
                  <a:rPr lang="cs-CZ" sz="2800" dirty="0" smtClean="0">
                    <a:solidFill>
                      <a:schemeClr val="bg1"/>
                    </a:solidFill>
                  </a:rPr>
                  <a:t>  </a:t>
                </a:r>
                <a:endParaRPr lang="cs-CZ" sz="2800" dirty="0">
                  <a:solidFill>
                    <a:srgbClr val="C00000"/>
                  </a:solidFill>
                </a:endParaRPr>
              </a:p>
            </p:txBody>
          </p:sp>
        </p:grpSp>
      </p:grpSp>
      <p:sp>
        <p:nvSpPr>
          <p:cNvPr id="173" name="TextovéPole 172"/>
          <p:cNvSpPr txBox="1"/>
          <p:nvPr/>
        </p:nvSpPr>
        <p:spPr>
          <a:xfrm>
            <a:off x="1793034" y="797803"/>
            <a:ext cx="55579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bg1"/>
                </a:solidFill>
              </a:rPr>
              <a:t>Doplň y-, ý- nebo i-, í-</a:t>
            </a:r>
          </a:p>
        </p:txBody>
      </p:sp>
      <p:sp>
        <p:nvSpPr>
          <p:cNvPr id="132" name="TextovéPole 131"/>
          <p:cNvSpPr txBox="1"/>
          <p:nvPr/>
        </p:nvSpPr>
        <p:spPr>
          <a:xfrm>
            <a:off x="3918135" y="116632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Pracovní list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5796136" y="3645024"/>
            <a:ext cx="2624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2342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728</TotalTime>
  <Words>632</Words>
  <Application>Microsoft Office PowerPoint</Application>
  <PresentationFormat>Předvádění na obrazovce (4:3)</PresentationFormat>
  <Paragraphs>157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1_Motiv systému Office</vt:lpstr>
      <vt:lpstr>Kapsle</vt:lpstr>
      <vt:lpstr>2_Motiv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Jelinek</cp:lastModifiedBy>
  <cp:revision>60</cp:revision>
  <dcterms:created xsi:type="dcterms:W3CDTF">2012-01-05T11:26:26Z</dcterms:created>
  <dcterms:modified xsi:type="dcterms:W3CDTF">2012-04-02T19:39:32Z</dcterms:modified>
</cp:coreProperties>
</file>