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667" r:id="rId2"/>
  </p:sldMasterIdLst>
  <p:sldIdLst>
    <p:sldId id="263" r:id="rId3"/>
    <p:sldId id="265" r:id="rId4"/>
    <p:sldId id="258" r:id="rId5"/>
    <p:sldId id="259" r:id="rId6"/>
    <p:sldId id="261" r:id="rId7"/>
    <p:sldId id="266" r:id="rId8"/>
    <p:sldId id="267" r:id="rId9"/>
    <p:sldId id="273" r:id="rId10"/>
    <p:sldId id="269" r:id="rId11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FF99"/>
    <a:srgbClr val="CCFF66"/>
    <a:srgbClr val="FFFF00"/>
    <a:srgbClr val="FFFF99"/>
    <a:srgbClr val="FF99FF"/>
    <a:srgbClr val="FF00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4F96AC0B-8A2B-46A2-825E-73DE1A44D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293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59AB3-39F5-48D1-9415-8E2BE4DED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467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6CA3F-59FC-44BC-AB0A-649A64665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736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606C7A-3DB1-44E8-9115-057175FCD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162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851F1C-FDBB-4E7D-9ACA-6A1572185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6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B6B05-8157-4FDA-8527-27EB44FDA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437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38EA49-180A-4BE3-A477-C6A1A18A6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537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0AFF4-FF29-4D14-B2DB-1A4AA7379F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977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FAC108-A3D8-4460-A52C-6EBE70E1C2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01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8E735C-B1E3-48CC-B8CD-6251EEA23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926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0D422-587B-4BC1-9A13-4A10DEEF8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668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51939-5F83-4E12-90F5-D47336BAE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136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3EAE4-4F72-499D-89B3-50640DD84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50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D7958-9844-4EDD-A4E9-D81C7F7B95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64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D89FA-401F-4518-9C20-44F44E43A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0014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0202F-D09A-4798-B81D-9C6367983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209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17AD5-8558-4C5E-A918-2C282BB12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0185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C8E8F-2338-4328-9817-AEA6CBDED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870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59383-4368-4607-98D9-9B319DAD7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107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5052B-D439-4F2A-B49D-683A521D6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020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D1606-272D-4EC0-8D65-5938D922C7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0326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254C6-0611-433D-BC41-DB0EF37E8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069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F0C3164-9CFF-4BB2-AFF2-F653DE2B74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86A234D-4642-4F09-AFCC-43939481A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01775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VY_32_INOVACE_209_ČJ 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Vlastní jména 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</a:t>
            </a:r>
            <a:r>
              <a:rPr lang="cs-CZ" sz="1200" b="1" dirty="0" smtClean="0">
                <a:latin typeface="+mn-lt"/>
              </a:rPr>
              <a:t> </a:t>
            </a:r>
            <a:r>
              <a:rPr lang="cs-CZ" sz="1200" dirty="0" smtClean="0">
                <a:latin typeface="+mn-lt"/>
              </a:rPr>
              <a:t> Vlastní jména, řazení podle abecedy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200" i="1"/>
          </a:p>
          <a:p>
            <a:pPr eaLnBrk="1" hangingPunct="1">
              <a:spcBef>
                <a:spcPct val="50000"/>
              </a:spcBef>
            </a:pP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61051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č. 3 -  ž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ák se seznámí s psaním velkých a malých písmen u obecných jmen a jmen vlastních, procvičí  si pomocí pera na interaktivní tabuli nebo samostatně v pracovním listu psaní 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svého vlastního jména a příjmení, psaní vlastního jména svého kamaráda a souseda,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na listu č. 4 - vymýšlí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další vlastní jména osob a řadí je podle abecedy,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na listu č. 5 - doplňuje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do vět správné odpovědi o svém bydlišti a své obci, včetně psaní vlastních jmen zeměpisných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názvů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List č. 6 – 8 slouží jako pracovní list pro samostatnou práci.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velkých písmen  u vlastních jmen osob, zvířat a zeměpisných názvů, řazení jmen podle abecedy.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Žáci chtěli všichni pracovat na interaktivní tabuli, práce se jim líbila a také dařila, v pracovních listech byla většina žáků úspěšná, 2 žáci udělali chybu v pracovním listě při řazení vlastních jmen podle abecedy. 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/>
              <a:t>Ilustrace </a:t>
            </a:r>
            <a:r>
              <a:rPr lang="cs-CZ" sz="1400" b="1" u="sng" dirty="0">
                <a:hlinkClick r:id="rId2"/>
              </a:rPr>
              <a:t>www.office.microsorft.com</a:t>
            </a:r>
            <a:endParaRPr lang="cs-CZ" sz="1400" dirty="0"/>
          </a:p>
          <a:p>
            <a:pPr eaLnBrk="1" hangingPunct="1"/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cs-CZ" sz="1000" dirty="0" smtClean="0"/>
              <a:t>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08426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819150" y="1286668"/>
            <a:ext cx="7519988" cy="22336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6147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425" y="1628775"/>
            <a:ext cx="773113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631950"/>
            <a:ext cx="755650" cy="757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5" y="1628775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50" name="TextovéPole 1"/>
          <p:cNvSpPr txBox="1">
            <a:spLocks noChangeArrowheads="1"/>
          </p:cNvSpPr>
          <p:nvPr/>
        </p:nvSpPr>
        <p:spPr bwMode="auto">
          <a:xfrm>
            <a:off x="796925" y="414338"/>
            <a:ext cx="73437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/>
              <a:t>Abeceda a vlastní jména</a:t>
            </a:r>
          </a:p>
        </p:txBody>
      </p:sp>
      <p:sp>
        <p:nvSpPr>
          <p:cNvPr id="6151" name="TextovéPole 2"/>
          <p:cNvSpPr txBox="1">
            <a:spLocks noChangeArrowheads="1"/>
          </p:cNvSpPr>
          <p:nvPr/>
        </p:nvSpPr>
        <p:spPr bwMode="auto">
          <a:xfrm>
            <a:off x="860425" y="2565400"/>
            <a:ext cx="36083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  děvče           holka         dívka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571355" y="2749550"/>
            <a:ext cx="720725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3" name="TextovéPole 7"/>
          <p:cNvSpPr txBox="1">
            <a:spLocks noChangeArrowheads="1"/>
          </p:cNvSpPr>
          <p:nvPr/>
        </p:nvSpPr>
        <p:spPr bwMode="auto">
          <a:xfrm>
            <a:off x="4692650" y="2565400"/>
            <a:ext cx="34274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                   jména    OBECNÁ</a:t>
            </a:r>
          </a:p>
        </p:txBody>
      </p:sp>
      <p:sp>
        <p:nvSpPr>
          <p:cNvPr id="6154" name="TextovéPole 9"/>
          <p:cNvSpPr txBox="1">
            <a:spLocks noChangeArrowheads="1"/>
          </p:cNvSpPr>
          <p:nvPr/>
        </p:nvSpPr>
        <p:spPr bwMode="auto">
          <a:xfrm>
            <a:off x="987425" y="2933700"/>
            <a:ext cx="3368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                      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556919" y="3129757"/>
            <a:ext cx="720725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6" name="TextovéPole 15"/>
          <p:cNvSpPr txBox="1">
            <a:spLocks noChangeArrowheads="1"/>
          </p:cNvSpPr>
          <p:nvPr/>
        </p:nvSpPr>
        <p:spPr bwMode="auto">
          <a:xfrm>
            <a:off x="4725988" y="2962275"/>
            <a:ext cx="3414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                  </a:t>
            </a:r>
            <a:r>
              <a:rPr lang="cs-CZ" dirty="0">
                <a:solidFill>
                  <a:srgbClr val="FF0000"/>
                </a:solidFill>
              </a:rPr>
              <a:t>jména</a:t>
            </a:r>
            <a:r>
              <a:rPr lang="cs-CZ" dirty="0"/>
              <a:t>     </a:t>
            </a:r>
            <a:r>
              <a:rPr lang="cs-CZ" dirty="0">
                <a:solidFill>
                  <a:srgbClr val="FF0000"/>
                </a:solidFill>
              </a:rPr>
              <a:t>VLASTNÍ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96925" y="3862388"/>
            <a:ext cx="7519988" cy="368300"/>
          </a:xfrm>
          <a:prstGeom prst="rect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VLASTNÍ  JMÉNA  </a:t>
            </a:r>
            <a:r>
              <a:rPr lang="cs-CZ" dirty="0">
                <a:solidFill>
                  <a:prstClr val="black"/>
                </a:solidFill>
              </a:rPr>
              <a:t>mají  také zvířata, obce, řeky, hory, města, státy, časopisy…</a:t>
            </a:r>
          </a:p>
        </p:txBody>
      </p:sp>
      <p:sp>
        <p:nvSpPr>
          <p:cNvPr id="6158" name="TextovéPole 22"/>
          <p:cNvSpPr txBox="1">
            <a:spLocks noChangeArrowheads="1"/>
          </p:cNvSpPr>
          <p:nvPr/>
        </p:nvSpPr>
        <p:spPr bwMode="auto">
          <a:xfrm>
            <a:off x="808038" y="4652963"/>
            <a:ext cx="7456487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Napiš své jméno a příjmení:</a:t>
            </a:r>
          </a:p>
          <a:p>
            <a:pPr eaLnBrk="1" hangingPunct="1"/>
            <a:r>
              <a:rPr lang="cs-CZ" dirty="0"/>
              <a:t>_________________________________________________________</a:t>
            </a:r>
          </a:p>
          <a:p>
            <a:pPr eaLnBrk="1" hangingPunct="1"/>
            <a:r>
              <a:rPr lang="cs-CZ" dirty="0"/>
              <a:t>Napiš jméno a příjmení svého kamaráda:</a:t>
            </a:r>
          </a:p>
          <a:p>
            <a:pPr eaLnBrk="1" hangingPunct="1"/>
            <a:r>
              <a:rPr lang="cs-CZ" dirty="0"/>
              <a:t>_________________________________________________________</a:t>
            </a:r>
          </a:p>
          <a:p>
            <a:pPr eaLnBrk="1" hangingPunct="1"/>
            <a:r>
              <a:rPr lang="cs-CZ" dirty="0"/>
              <a:t>Napiš jméno a příjmení svého souseda:</a:t>
            </a:r>
          </a:p>
          <a:p>
            <a:pPr eaLnBrk="1" hangingPunct="1"/>
            <a:r>
              <a:rPr lang="cs-CZ" dirty="0"/>
              <a:t>_________________________________________________________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233988" y="4768820"/>
            <a:ext cx="1838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osef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err="1" smtClean="0"/>
              <a:t>oužvička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33988" y="5284271"/>
            <a:ext cx="1531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dam</a:t>
            </a:r>
            <a:r>
              <a:rPr lang="cs-CZ" dirty="0" smtClean="0">
                <a:solidFill>
                  <a:srgbClr val="FF0000"/>
                </a:solidFill>
              </a:rPr>
              <a:t> V</a:t>
            </a:r>
            <a:r>
              <a:rPr lang="cs-CZ" dirty="0" smtClean="0"/>
              <a:t>eselý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748464" y="4149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63307" y="5805264"/>
            <a:ext cx="1910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itka</a:t>
            </a:r>
            <a:r>
              <a:rPr lang="cs-CZ" dirty="0" smtClean="0">
                <a:solidFill>
                  <a:srgbClr val="FF0000"/>
                </a:solidFill>
              </a:rPr>
              <a:t> K</a:t>
            </a:r>
            <a:r>
              <a:rPr lang="cs-CZ" dirty="0" smtClean="0"/>
              <a:t>yselá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734" y="3001448"/>
            <a:ext cx="684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Jana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90157" y="3001448"/>
            <a:ext cx="7489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Mirka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440219" y="3001448"/>
            <a:ext cx="8899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srgbClr val="FF0000"/>
                </a:solidFill>
              </a:rPr>
              <a:t>Alenka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755650" y="4868863"/>
            <a:ext cx="783272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____________________________________________________________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____________________________________________________________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____________________________________________________________</a:t>
            </a:r>
          </a:p>
        </p:txBody>
      </p:sp>
      <p:sp>
        <p:nvSpPr>
          <p:cNvPr id="7171" name="Obdélník 9"/>
          <p:cNvSpPr>
            <a:spLocks noChangeArrowheads="1"/>
          </p:cNvSpPr>
          <p:nvPr/>
        </p:nvSpPr>
        <p:spPr bwMode="auto">
          <a:xfrm>
            <a:off x="611188" y="912813"/>
            <a:ext cx="7777162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:</a:t>
            </a:r>
          </a:p>
          <a:p>
            <a:pPr algn="ctr"/>
            <a:endParaRPr lang="cs-CZ" dirty="0"/>
          </a:p>
          <a:p>
            <a:r>
              <a:rPr lang="cs-CZ" dirty="0"/>
              <a:t>kamarádka </a:t>
            </a:r>
            <a:r>
              <a:rPr lang="cs-CZ" dirty="0" smtClean="0"/>
              <a:t>___________________    </a:t>
            </a:r>
            <a:r>
              <a:rPr lang="cs-CZ" dirty="0"/>
              <a:t>tatínek ______________________</a:t>
            </a:r>
          </a:p>
          <a:p>
            <a:pPr algn="ctr"/>
            <a:endParaRPr lang="cs-CZ" dirty="0"/>
          </a:p>
          <a:p>
            <a:r>
              <a:rPr lang="cs-CZ" dirty="0"/>
              <a:t>maminka   ____________________   strýc  _______________________</a:t>
            </a:r>
          </a:p>
          <a:p>
            <a:endParaRPr lang="cs-CZ" dirty="0"/>
          </a:p>
          <a:p>
            <a:r>
              <a:rPr lang="cs-CZ" dirty="0"/>
              <a:t>kamarád   ____________________    soused  _____________________</a:t>
            </a:r>
          </a:p>
          <a:p>
            <a:endParaRPr lang="cs-CZ" dirty="0"/>
          </a:p>
          <a:p>
            <a:r>
              <a:rPr lang="cs-CZ" dirty="0"/>
              <a:t>teta  _________________________   babička  _____________________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7172" name="Obdélník 10"/>
          <p:cNvSpPr>
            <a:spLocks noChangeArrowheads="1"/>
          </p:cNvSpPr>
          <p:nvPr/>
        </p:nvSpPr>
        <p:spPr bwMode="auto">
          <a:xfrm>
            <a:off x="1954883" y="692150"/>
            <a:ext cx="467995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/>
              <a:t>1.Napiš </a:t>
            </a:r>
            <a:r>
              <a:rPr lang="cs-CZ" dirty="0"/>
              <a:t>vlastní jména pro tyto osoby:</a:t>
            </a:r>
          </a:p>
        </p:txBody>
      </p:sp>
      <p:sp>
        <p:nvSpPr>
          <p:cNvPr id="7173" name="Obdélník 11"/>
          <p:cNvSpPr>
            <a:spLocks noChangeArrowheads="1"/>
          </p:cNvSpPr>
          <p:nvPr/>
        </p:nvSpPr>
        <p:spPr bwMode="auto">
          <a:xfrm>
            <a:off x="1979613" y="4084638"/>
            <a:ext cx="4679950" cy="64611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/>
              <a:t>2.Seřaď  </a:t>
            </a:r>
            <a:r>
              <a:rPr lang="cs-CZ" dirty="0"/>
              <a:t>vlastní  jména  </a:t>
            </a:r>
            <a:r>
              <a:rPr lang="cs-CZ" dirty="0" smtClean="0"/>
              <a:t>vybraných osob podle </a:t>
            </a:r>
            <a:r>
              <a:rPr lang="cs-CZ" dirty="0"/>
              <a:t>abecedy: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969284" y="140127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artina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3" y="1401277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ladimír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613" y="1916832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lanka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64391" y="1916832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lavomír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94673" y="2482056"/>
            <a:ext cx="1504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adek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65301" y="242088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arel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99276" y="302831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lžběta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6624" y="2970520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ofie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81481E-6 L -0.12604 0.33611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168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0.11024 0.49329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2465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11111E-6 L -0.06927 0.4245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2" y="2122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 L 0.52379 0.56273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81" y="281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59259E-6 L -0.13889 0.4893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44" y="2446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 L -0.29444 0.57176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22" y="2858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 L -0.07205 0.64676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" y="3233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7037E-6 L 0.14219 0.4180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01" y="2090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86633"/>
            <a:ext cx="576064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. Z nabídky si vyber vhodné slovo a doplň je psacím písmem do věty, pozor na psaní vlastních jmen: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32964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Naše vesnice se jmenuje___________________________</a:t>
            </a:r>
          </a:p>
          <a:p>
            <a:endParaRPr lang="cs-CZ" dirty="0" smtClean="0"/>
          </a:p>
          <a:p>
            <a:r>
              <a:rPr lang="cs-CZ" dirty="0" smtClean="0"/>
              <a:t>Starostou  naší obce je 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V ZOO žije  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Hlavní město naší republiky se jmenuje________________</a:t>
            </a:r>
          </a:p>
          <a:p>
            <a:endParaRPr lang="cs-CZ" dirty="0" smtClean="0"/>
          </a:p>
          <a:p>
            <a:r>
              <a:rPr lang="cs-CZ" dirty="0" smtClean="0"/>
              <a:t>Nejvyšší hora v naší republice  je ____________________</a:t>
            </a:r>
          </a:p>
          <a:p>
            <a:endParaRPr lang="cs-CZ" dirty="0" smtClean="0"/>
          </a:p>
          <a:p>
            <a:r>
              <a:rPr lang="cs-CZ" dirty="0" smtClean="0"/>
              <a:t>Prahou protéká řeka 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V rádiu často zpívá 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Loupežník Rumcajs měl malého 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96263" y="2420888"/>
            <a:ext cx="115212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1742" y="1199255"/>
            <a:ext cx="1152128" cy="36933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HEVLÍN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14345" y="1772816"/>
            <a:ext cx="1048827" cy="369332"/>
          </a:xfrm>
          <a:prstGeom prst="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86827" y="2986664"/>
            <a:ext cx="1103862" cy="3693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9404" y="3628583"/>
            <a:ext cx="1794845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KAREL GOTT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94855" y="4306844"/>
            <a:ext cx="253844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DRAHOSLAV NOSEK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08244" y="5237940"/>
            <a:ext cx="2040643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OPIČKA   ŽOFKA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1663" y="6090160"/>
            <a:ext cx="2020737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SYNKA  CIPÍSKA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53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7 L -0.21997 0.0148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7" y="74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1111E-6 L -0.23264 -0.3544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32" y="-177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7.40741E-7 L -0.26458 -0.4164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29" y="-20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L -0.32031 0.17268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24" y="863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21476 0.15162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75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2031 0.15324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24" y="766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48148E-6 L -0.26007 0.13287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3" y="664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81481E-6 L -0.18073 -0.14189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45" y="-71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753269" y="1267618"/>
            <a:ext cx="7519988" cy="22336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14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425" y="1628775"/>
            <a:ext cx="773113" cy="77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631950"/>
            <a:ext cx="755650" cy="757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25" y="1628775"/>
            <a:ext cx="755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50" name="TextovéPole 1"/>
          <p:cNvSpPr txBox="1">
            <a:spLocks noChangeArrowheads="1"/>
          </p:cNvSpPr>
          <p:nvPr/>
        </p:nvSpPr>
        <p:spPr bwMode="auto">
          <a:xfrm>
            <a:off x="796925" y="414338"/>
            <a:ext cx="73437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dirty="0" smtClean="0"/>
              <a:t>Pracovní list: Vlastní </a:t>
            </a:r>
            <a:r>
              <a:rPr lang="cs-CZ" sz="1400" dirty="0"/>
              <a:t>jména</a:t>
            </a:r>
          </a:p>
        </p:txBody>
      </p:sp>
      <p:sp>
        <p:nvSpPr>
          <p:cNvPr id="6151" name="TextovéPole 2"/>
          <p:cNvSpPr txBox="1">
            <a:spLocks noChangeArrowheads="1"/>
          </p:cNvSpPr>
          <p:nvPr/>
        </p:nvSpPr>
        <p:spPr bwMode="auto">
          <a:xfrm>
            <a:off x="860425" y="2565400"/>
            <a:ext cx="36083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  děvče           holka         dívka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513263" y="2749550"/>
            <a:ext cx="7207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3" name="TextovéPole 7"/>
          <p:cNvSpPr txBox="1">
            <a:spLocks noChangeArrowheads="1"/>
          </p:cNvSpPr>
          <p:nvPr/>
        </p:nvSpPr>
        <p:spPr bwMode="auto">
          <a:xfrm>
            <a:off x="4692650" y="2565400"/>
            <a:ext cx="3427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                   jména    OBECNÁ</a:t>
            </a:r>
          </a:p>
        </p:txBody>
      </p:sp>
      <p:sp>
        <p:nvSpPr>
          <p:cNvPr id="6154" name="TextovéPole 9"/>
          <p:cNvSpPr txBox="1">
            <a:spLocks noChangeArrowheads="1"/>
          </p:cNvSpPr>
          <p:nvPr/>
        </p:nvSpPr>
        <p:spPr bwMode="auto">
          <a:xfrm>
            <a:off x="987425" y="2933700"/>
            <a:ext cx="3368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Jana             Mirka         Alenka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513263" y="3144838"/>
            <a:ext cx="7207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6" name="TextovéPole 15"/>
          <p:cNvSpPr txBox="1">
            <a:spLocks noChangeArrowheads="1"/>
          </p:cNvSpPr>
          <p:nvPr/>
        </p:nvSpPr>
        <p:spPr bwMode="auto">
          <a:xfrm>
            <a:off x="4725988" y="2962275"/>
            <a:ext cx="34147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                  jména     VLASTNÍ</a:t>
            </a:r>
          </a:p>
        </p:txBody>
      </p:sp>
      <p:sp>
        <p:nvSpPr>
          <p:cNvPr id="6158" name="TextovéPole 22"/>
          <p:cNvSpPr txBox="1">
            <a:spLocks noChangeArrowheads="1"/>
          </p:cNvSpPr>
          <p:nvPr/>
        </p:nvSpPr>
        <p:spPr bwMode="auto">
          <a:xfrm>
            <a:off x="790576" y="3933056"/>
            <a:ext cx="7456487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Napiš své jméno a příjmení: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_________________________________________________________</a:t>
            </a:r>
            <a:endParaRPr lang="cs-CZ" dirty="0"/>
          </a:p>
          <a:p>
            <a:pPr eaLnBrk="1" hangingPunct="1"/>
            <a:r>
              <a:rPr lang="cs-CZ" dirty="0" smtClean="0"/>
              <a:t>Napiš </a:t>
            </a:r>
            <a:r>
              <a:rPr lang="cs-CZ" dirty="0"/>
              <a:t>jméno a příjmení svého kamaráda: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_________________________________________________________</a:t>
            </a:r>
            <a:endParaRPr lang="cs-CZ" dirty="0"/>
          </a:p>
          <a:p>
            <a:pPr eaLnBrk="1" hangingPunct="1"/>
            <a:r>
              <a:rPr lang="cs-CZ" dirty="0" smtClean="0"/>
              <a:t>Napiš </a:t>
            </a:r>
            <a:r>
              <a:rPr lang="cs-CZ" dirty="0"/>
              <a:t>jméno a příjmení svého souseda: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7497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9"/>
          <p:cNvSpPr>
            <a:spLocks noChangeArrowheads="1"/>
          </p:cNvSpPr>
          <p:nvPr/>
        </p:nvSpPr>
        <p:spPr bwMode="auto">
          <a:xfrm>
            <a:off x="775484" y="912813"/>
            <a:ext cx="7777162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dirty="0">
                <a:solidFill>
                  <a:srgbClr val="0070C0"/>
                </a:solidFill>
              </a:rPr>
              <a:t>:</a:t>
            </a:r>
          </a:p>
          <a:p>
            <a:pPr algn="ctr"/>
            <a:endParaRPr lang="cs-CZ" dirty="0"/>
          </a:p>
          <a:p>
            <a:r>
              <a:rPr lang="cs-CZ" dirty="0"/>
              <a:t>kamarádka ___________________    tatínek ______________________</a:t>
            </a:r>
          </a:p>
          <a:p>
            <a:pPr algn="ctr"/>
            <a:endParaRPr lang="cs-CZ" dirty="0"/>
          </a:p>
          <a:p>
            <a:r>
              <a:rPr lang="cs-CZ" dirty="0"/>
              <a:t>maminka   ____________________   strýc  _______________________</a:t>
            </a:r>
          </a:p>
          <a:p>
            <a:endParaRPr lang="cs-CZ" dirty="0"/>
          </a:p>
          <a:p>
            <a:r>
              <a:rPr lang="cs-CZ" dirty="0"/>
              <a:t>kamarád   ____________________    soused  _____________________</a:t>
            </a:r>
          </a:p>
          <a:p>
            <a:endParaRPr lang="cs-CZ" dirty="0"/>
          </a:p>
          <a:p>
            <a:r>
              <a:rPr lang="cs-CZ" dirty="0"/>
              <a:t>teta  _________________________   babička  _____________________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" name="Obdélník 10"/>
          <p:cNvSpPr>
            <a:spLocks noChangeArrowheads="1"/>
          </p:cNvSpPr>
          <p:nvPr/>
        </p:nvSpPr>
        <p:spPr bwMode="auto">
          <a:xfrm>
            <a:off x="1954883" y="692150"/>
            <a:ext cx="4679950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/>
              <a:t>1.Vymysli </a:t>
            </a:r>
            <a:r>
              <a:rPr lang="cs-CZ" dirty="0"/>
              <a:t>vlastní jména pro tyto osoby: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29164" y="4025900"/>
            <a:ext cx="4572085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      2. Seřaď vlastní jména podle abecedy: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589" y="4325917"/>
            <a:ext cx="74943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5" y="351780"/>
            <a:ext cx="1160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3504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86633"/>
            <a:ext cx="576064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. Z nabídky si vyber vhodné slovo a doplň je psacím písmem do věty, pozor na psaní vlastních jmen: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32964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Naše vesnice se jmenuje___________________________</a:t>
            </a:r>
          </a:p>
          <a:p>
            <a:endParaRPr lang="cs-CZ" dirty="0" smtClean="0"/>
          </a:p>
          <a:p>
            <a:r>
              <a:rPr lang="cs-CZ" dirty="0" smtClean="0"/>
              <a:t>Starostou  naší obce je 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V ZOO žije  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Hlavní město naší republiky se jmenuje________________</a:t>
            </a:r>
          </a:p>
          <a:p>
            <a:endParaRPr lang="cs-CZ" dirty="0" smtClean="0"/>
          </a:p>
          <a:p>
            <a:r>
              <a:rPr lang="cs-CZ" dirty="0" smtClean="0"/>
              <a:t>Nejvyšší hora v naší republice  je ____________________</a:t>
            </a:r>
          </a:p>
          <a:p>
            <a:endParaRPr lang="cs-CZ" dirty="0" smtClean="0"/>
          </a:p>
          <a:p>
            <a:r>
              <a:rPr lang="cs-CZ" dirty="0" smtClean="0"/>
              <a:t>Prahou protéká řeka 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V rádiu často zpívá 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Loupežník Rumcajs měl malého 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96263" y="2420888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SNĚŽKA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1742" y="1199255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HEVLÍN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14345" y="1772816"/>
            <a:ext cx="104882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86827" y="2986664"/>
            <a:ext cx="110386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9404" y="3628583"/>
            <a:ext cx="179484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KAREL GOTT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296922"/>
            <a:ext cx="244827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DRAHOSLAV NOSEK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08244" y="5237940"/>
            <a:ext cx="204064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OPIČKA   ŽOFKA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1663" y="6090160"/>
            <a:ext cx="202073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SYNKA  CIPÍSKA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78856"/>
            <a:ext cx="11608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Pracovní list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3689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6335" y="768896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/>
          </a:p>
          <a:p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Úkol č.3 – Doplň psacím písmem:</a:t>
            </a:r>
          </a:p>
          <a:p>
            <a:r>
              <a:rPr lang="cs-CZ" dirty="0" smtClean="0"/>
              <a:t>Naše vesnice se jmenuje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evlín.</a:t>
            </a:r>
          </a:p>
          <a:p>
            <a:r>
              <a:rPr lang="cs-CZ" dirty="0" smtClean="0"/>
              <a:t>Starostou naší obce je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rahoslav 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osek.</a:t>
            </a:r>
          </a:p>
          <a:p>
            <a:r>
              <a:rPr lang="cs-CZ" dirty="0" smtClean="0"/>
              <a:t>V ZOO žije opička 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ofka.</a:t>
            </a:r>
          </a:p>
          <a:p>
            <a:r>
              <a:rPr lang="cs-CZ" dirty="0" smtClean="0"/>
              <a:t>Hlavní město naší republiky se jmenuje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raha.</a:t>
            </a:r>
          </a:p>
          <a:p>
            <a:r>
              <a:rPr lang="cs-CZ" dirty="0" smtClean="0"/>
              <a:t>Nejvyšší hora v naší republice je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něžka.</a:t>
            </a:r>
          </a:p>
          <a:p>
            <a:r>
              <a:rPr lang="cs-CZ" dirty="0" smtClean="0"/>
              <a:t>Prahou protéká řeka 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ltava.</a:t>
            </a:r>
          </a:p>
          <a:p>
            <a:r>
              <a:rPr lang="cs-CZ" dirty="0" smtClean="0"/>
              <a:t>V rádiu často zpívá 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arel </a:t>
            </a:r>
            <a:r>
              <a:rPr lang="cs-CZ" dirty="0" smtClean="0">
                <a:solidFill>
                  <a:srgbClr val="FF0000"/>
                </a:solidFill>
              </a:rPr>
              <a:t>G</a:t>
            </a:r>
            <a:r>
              <a:rPr lang="cs-CZ" dirty="0" smtClean="0"/>
              <a:t>ott.</a:t>
            </a:r>
          </a:p>
          <a:p>
            <a:r>
              <a:rPr lang="cs-CZ" dirty="0" smtClean="0"/>
              <a:t>Loupežník Rumcajs měl malého synka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ipíska.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30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979</TotalTime>
  <Words>657</Words>
  <Application>Microsoft Office PowerPoint</Application>
  <PresentationFormat>Předvádění na obrazovce (4:3)</PresentationFormat>
  <Paragraphs>161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Kapsle</vt:lpstr>
      <vt:lpstr>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Jelinek</cp:lastModifiedBy>
  <cp:revision>99</cp:revision>
  <cp:lastPrinted>2011-11-28T14:57:25Z</cp:lastPrinted>
  <dcterms:created xsi:type="dcterms:W3CDTF">2011-09-16T09:39:46Z</dcterms:created>
  <dcterms:modified xsi:type="dcterms:W3CDTF">2012-04-02T19:49:51Z</dcterms:modified>
</cp:coreProperties>
</file>