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67" r:id="rId2"/>
  </p:sldMasterIdLst>
  <p:sldIdLst>
    <p:sldId id="269" r:id="rId3"/>
    <p:sldId id="271" r:id="rId4"/>
    <p:sldId id="274" r:id="rId5"/>
    <p:sldId id="262" r:id="rId6"/>
    <p:sldId id="264" r:id="rId7"/>
    <p:sldId id="265" r:id="rId8"/>
    <p:sldId id="266" r:id="rId9"/>
    <p:sldId id="275" r:id="rId10"/>
    <p:sldId id="272" r:id="rId11"/>
    <p:sldId id="273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00FF"/>
    <a:srgbClr val="FF0000"/>
    <a:srgbClr val="ED9903"/>
    <a:srgbClr val="FFFF00"/>
    <a:srgbClr val="FFFF99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13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4F96AC0B-8A2B-46A2-825E-73DE1A44D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293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59AB3-39F5-48D1-9415-8E2BE4DED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467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6CA3F-59FC-44BC-AB0A-649A64665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36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606C7A-3DB1-44E8-9115-057175FCD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162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851F1C-FDBB-4E7D-9ACA-6A1572185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6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B6B05-8157-4FDA-8527-27EB44FDA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43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38EA49-180A-4BE3-A477-C6A1A18A6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537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0AFF4-FF29-4D14-B2DB-1A4AA7379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77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FAC108-A3D8-4460-A52C-6EBE70E1C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01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8E735C-B1E3-48CC-B8CD-6251EEA23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926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0D422-587B-4BC1-9A13-4A10DEEF8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668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51939-5F83-4E12-90F5-D47336BAE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136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3EAE4-4F72-499D-89B3-50640DD84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50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D7958-9844-4EDD-A4E9-D81C7F7B9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64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D89FA-401F-4518-9C20-44F44E43A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0014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0202F-D09A-4798-B81D-9C6367983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209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17AD5-8558-4C5E-A918-2C282BB12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0185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C8E8F-2338-4328-9817-AEA6CBDED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870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59383-4368-4607-98D9-9B319DAD7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107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5052B-D439-4F2A-B49D-683A521D6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020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D1606-272D-4EC0-8D65-5938D922C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0326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254C6-0611-433D-BC41-DB0EF37E8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069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F0C3164-9CFF-4BB2-AFF2-F653DE2B7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86A234D-4642-4F09-AFCC-43939481A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1775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VY_32_INOVACE_210_ČJ 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Abeceda 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</a:t>
            </a:r>
            <a:r>
              <a:rPr lang="cs-CZ" sz="1200" b="1" dirty="0" smtClean="0">
                <a:latin typeface="+mn-lt"/>
              </a:rPr>
              <a:t> </a:t>
            </a:r>
            <a:r>
              <a:rPr lang="cs-CZ" sz="1200" dirty="0" smtClean="0">
                <a:latin typeface="+mn-lt"/>
              </a:rPr>
              <a:t> Abeceda – řazení písmen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200" i="1"/>
          </a:p>
          <a:p>
            <a:pPr eaLnBrk="1" hangingPunct="1">
              <a:spcBef>
                <a:spcPct val="50000"/>
              </a:spcBef>
            </a:pP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83773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List č. 3 - ž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ák 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si procvičí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pomocí pera na interaktivní tabuli nebo samostatně v pracovním listu řazení barevných korálků podle abecedy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list č. 4, 5 - řadí hvězdičky, jak jdou za sebou podle abecedy, list č. 6 - řadí jména kočiček podle abecedy, list č. 7 – řadí jména pejsků podle abecedy, kontrola následuje hned poté v prezentaci, list č. 8 – 11 slouží jako pracovní list pro samostatnou práci.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 abecedu a  řazení jmen podle abecedy.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pracovali  téměř bezchybně, nejdříve se střídali u tabule a procvičovali si psaní velkých tiskacích písmen, pak následovala samostatná práce v pracovním listě, zde udělalo  chybu několik žáků při řazení kočiček a pejsků – souvisí  to se čtením celého slova.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/>
              <a:t>Ilustrace </a:t>
            </a:r>
            <a:r>
              <a:rPr lang="cs-CZ" sz="1400" b="1" u="sng" dirty="0">
                <a:hlinkClick r:id="rId2"/>
              </a:rPr>
              <a:t>www.office.microsorft.com</a:t>
            </a:r>
            <a:endParaRPr lang="cs-CZ" sz="1400" dirty="0"/>
          </a:p>
          <a:p>
            <a:pPr eaLnBrk="1" hangingPunct="1"/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cs-CZ" sz="1000" dirty="0" smtClean="0"/>
              <a:t>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8242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3740" y="260648"/>
            <a:ext cx="3154685" cy="369332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1. Doplň chybějící písmenka:</a:t>
            </a:r>
          </a:p>
        </p:txBody>
      </p:sp>
      <p:sp>
        <p:nvSpPr>
          <p:cNvPr id="5" name="Ovál 4"/>
          <p:cNvSpPr/>
          <p:nvPr/>
        </p:nvSpPr>
        <p:spPr>
          <a:xfrm>
            <a:off x="834188" y="1215911"/>
            <a:ext cx="504056" cy="502315"/>
          </a:xfrm>
          <a:prstGeom prst="ellipse">
            <a:avLst/>
          </a:prstGeom>
          <a:solidFill>
            <a:srgbClr val="92D05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570359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032725" y="1954034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632516" y="1954034"/>
            <a:ext cx="504056" cy="502315"/>
          </a:xfrm>
          <a:prstGeom prst="ellipse">
            <a:avLst/>
          </a:prstGeom>
          <a:solidFill>
            <a:srgbClr val="FF00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P</a:t>
            </a:r>
          </a:p>
        </p:txBody>
      </p:sp>
      <p:sp>
        <p:nvSpPr>
          <p:cNvPr id="9" name="Ovál 8"/>
          <p:cNvSpPr/>
          <p:nvPr/>
        </p:nvSpPr>
        <p:spPr>
          <a:xfrm>
            <a:off x="6232307" y="1954034"/>
            <a:ext cx="504056" cy="502315"/>
          </a:xfrm>
          <a:prstGeom prst="ellipse">
            <a:avLst/>
          </a:prstGeom>
          <a:solidFill>
            <a:srgbClr val="00B0F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Q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6832098" y="1954034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431893" y="1954034"/>
            <a:ext cx="504056" cy="502315"/>
          </a:xfrm>
          <a:prstGeom prst="ellipse">
            <a:avLst/>
          </a:prstGeom>
          <a:solidFill>
            <a:srgbClr val="FFC0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7490931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228200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847430" y="1179036"/>
            <a:ext cx="504056" cy="502315"/>
          </a:xfrm>
          <a:prstGeom prst="ellipse">
            <a:avLst/>
          </a:prstGeom>
          <a:solidFill>
            <a:srgbClr val="FF00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3543882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163112" y="1179036"/>
            <a:ext cx="504056" cy="502315"/>
          </a:xfrm>
          <a:prstGeom prst="ellipse">
            <a:avLst/>
          </a:prstGeom>
          <a:solidFill>
            <a:srgbClr val="ED9903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Ď</a:t>
            </a:r>
          </a:p>
        </p:txBody>
      </p:sp>
      <p:sp>
        <p:nvSpPr>
          <p:cNvPr id="17" name="Ovál 16"/>
          <p:cNvSpPr/>
          <p:nvPr/>
        </p:nvSpPr>
        <p:spPr>
          <a:xfrm>
            <a:off x="4820953" y="1179036"/>
            <a:ext cx="504056" cy="502315"/>
          </a:xfrm>
          <a:prstGeom prst="ellipse">
            <a:avLst/>
          </a:prstGeom>
          <a:solidFill>
            <a:srgbClr val="00B0F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18" name="Ovál 17"/>
          <p:cNvSpPr/>
          <p:nvPr/>
        </p:nvSpPr>
        <p:spPr>
          <a:xfrm>
            <a:off x="5517405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175246" y="1179036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794476" y="1179036"/>
            <a:ext cx="504056" cy="502315"/>
          </a:xfrm>
          <a:prstGeom prst="ellipse">
            <a:avLst/>
          </a:prstGeom>
          <a:solidFill>
            <a:srgbClr val="FF00FF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H</a:t>
            </a:r>
          </a:p>
        </p:txBody>
      </p:sp>
      <p:sp>
        <p:nvSpPr>
          <p:cNvPr id="21" name="Ovál 20"/>
          <p:cNvSpPr/>
          <p:nvPr/>
        </p:nvSpPr>
        <p:spPr>
          <a:xfrm>
            <a:off x="1433979" y="1954034"/>
            <a:ext cx="504056" cy="502315"/>
          </a:xfrm>
          <a:prstGeom prst="ellipse">
            <a:avLst/>
          </a:prstGeom>
          <a:solidFill>
            <a:srgbClr val="FF00FF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</a:t>
            </a:r>
            <a:endParaRPr lang="cs-CZ" sz="3200" dirty="0"/>
          </a:p>
        </p:txBody>
      </p:sp>
      <p:sp>
        <p:nvSpPr>
          <p:cNvPr id="22" name="Ovál 21"/>
          <p:cNvSpPr/>
          <p:nvPr/>
        </p:nvSpPr>
        <p:spPr>
          <a:xfrm>
            <a:off x="2072381" y="1954034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2633561" y="1954034"/>
            <a:ext cx="504056" cy="502315"/>
          </a:xfrm>
          <a:prstGeom prst="ellipse">
            <a:avLst/>
          </a:prstGeom>
          <a:solidFill>
            <a:srgbClr val="92D05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3271963" y="1954034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871754" y="1954034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4432934" y="1954034"/>
            <a:ext cx="504056" cy="502315"/>
          </a:xfrm>
          <a:prstGeom prst="ellipse">
            <a:avLst/>
          </a:prstGeom>
          <a:solidFill>
            <a:srgbClr val="FFCCFF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Ň</a:t>
            </a:r>
            <a:endParaRPr lang="cs-CZ" sz="3200" dirty="0"/>
          </a:p>
        </p:txBody>
      </p:sp>
      <p:sp>
        <p:nvSpPr>
          <p:cNvPr id="27" name="Ovál 26"/>
          <p:cNvSpPr/>
          <p:nvPr/>
        </p:nvSpPr>
        <p:spPr>
          <a:xfrm>
            <a:off x="2834106" y="2780928"/>
            <a:ext cx="504056" cy="502315"/>
          </a:xfrm>
          <a:prstGeom prst="ellipse">
            <a:avLst/>
          </a:prstGeom>
          <a:solidFill>
            <a:srgbClr val="00B0F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Ť</a:t>
            </a:r>
            <a:endParaRPr lang="cs-CZ" sz="3200" dirty="0"/>
          </a:p>
        </p:txBody>
      </p:sp>
      <p:sp>
        <p:nvSpPr>
          <p:cNvPr id="28" name="Ovál 27"/>
          <p:cNvSpPr/>
          <p:nvPr/>
        </p:nvSpPr>
        <p:spPr>
          <a:xfrm>
            <a:off x="3478944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123782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5413458" y="2780928"/>
            <a:ext cx="504056" cy="502315"/>
          </a:xfrm>
          <a:prstGeom prst="ellipse">
            <a:avLst/>
          </a:prstGeom>
          <a:solidFill>
            <a:srgbClr val="92D05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X</a:t>
            </a:r>
            <a:endParaRPr lang="cs-CZ" sz="3200" dirty="0"/>
          </a:p>
        </p:txBody>
      </p:sp>
      <p:sp>
        <p:nvSpPr>
          <p:cNvPr id="31" name="Ovál 30"/>
          <p:cNvSpPr/>
          <p:nvPr/>
        </p:nvSpPr>
        <p:spPr>
          <a:xfrm>
            <a:off x="6058296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6703134" y="2780928"/>
            <a:ext cx="504056" cy="502315"/>
          </a:xfrm>
          <a:prstGeom prst="ellipse">
            <a:avLst/>
          </a:prstGeom>
          <a:solidFill>
            <a:srgbClr val="FF00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</a:t>
            </a:r>
            <a:endParaRPr lang="cs-CZ" sz="3200" dirty="0"/>
          </a:p>
        </p:txBody>
      </p:sp>
      <p:sp>
        <p:nvSpPr>
          <p:cNvPr id="33" name="Ovál 32"/>
          <p:cNvSpPr/>
          <p:nvPr/>
        </p:nvSpPr>
        <p:spPr>
          <a:xfrm>
            <a:off x="7347973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834188" y="1990909"/>
            <a:ext cx="504056" cy="502315"/>
          </a:xfrm>
          <a:prstGeom prst="ellipse">
            <a:avLst/>
          </a:prstGeom>
          <a:solidFill>
            <a:srgbClr val="00B0F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35" name="Ovál 34"/>
          <p:cNvSpPr/>
          <p:nvPr/>
        </p:nvSpPr>
        <p:spPr>
          <a:xfrm>
            <a:off x="4768620" y="2780928"/>
            <a:ext cx="504056" cy="502315"/>
          </a:xfrm>
          <a:prstGeom prst="ellipse">
            <a:avLst/>
          </a:prstGeom>
          <a:solidFill>
            <a:srgbClr val="FF00FF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W</a:t>
            </a:r>
          </a:p>
        </p:txBody>
      </p:sp>
      <p:sp>
        <p:nvSpPr>
          <p:cNvPr id="36" name="Ovál 35"/>
          <p:cNvSpPr/>
          <p:nvPr/>
        </p:nvSpPr>
        <p:spPr>
          <a:xfrm>
            <a:off x="899592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1544430" y="2780928"/>
            <a:ext cx="504056" cy="502315"/>
          </a:xfrm>
          <a:prstGeom prst="ellipse">
            <a:avLst/>
          </a:prstGeom>
          <a:solidFill>
            <a:srgbClr val="FFCCFF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</a:t>
            </a:r>
            <a:endParaRPr lang="cs-CZ" sz="3200" dirty="0"/>
          </a:p>
        </p:txBody>
      </p:sp>
      <p:sp>
        <p:nvSpPr>
          <p:cNvPr id="38" name="Ovál 37"/>
          <p:cNvSpPr/>
          <p:nvPr/>
        </p:nvSpPr>
        <p:spPr>
          <a:xfrm>
            <a:off x="2189268" y="2780928"/>
            <a:ext cx="504056" cy="502315"/>
          </a:xfrm>
          <a:prstGeom prst="ellipse">
            <a:avLst/>
          </a:prstGeom>
          <a:solidFill>
            <a:srgbClr val="FFFF00"/>
          </a:solidFill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82474" y="4200048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Ž</a:t>
            </a:r>
            <a:endParaRPr lang="cs-CZ" sz="3200" dirty="0">
              <a:latin typeface="+mj-lt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28670" y="5508549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K</a:t>
            </a:r>
            <a:endParaRPr lang="cs-CZ" sz="3200" dirty="0"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887328" y="5467562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Y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935949" y="5865116"/>
            <a:ext cx="41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V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927435" y="4925715"/>
            <a:ext cx="660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CH</a:t>
            </a:r>
            <a:endParaRPr lang="cs-CZ" sz="3200" dirty="0">
              <a:latin typeface="+mj-lt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958889" y="390766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S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081011" y="4320642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U</a:t>
            </a:r>
            <a:endParaRPr lang="cs-CZ" sz="3200" dirty="0">
              <a:latin typeface="+mj-lt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22378" y="3735867"/>
            <a:ext cx="437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D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671791" y="4492435"/>
            <a:ext cx="449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N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3425659" y="5671167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R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3881429" y="4657164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C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4211398" y="3698069"/>
            <a:ext cx="444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G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2283309" y="5497173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T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537826" y="4482910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O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144146" y="3698069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B</a:t>
            </a:r>
            <a:endParaRPr lang="cs-CZ" sz="3200" dirty="0">
              <a:latin typeface="+mj-lt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304020" y="5291114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F</a:t>
            </a:r>
            <a:endParaRPr lang="cs-CZ" sz="3200" dirty="0">
              <a:latin typeface="+mj-lt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866505" y="3780002"/>
            <a:ext cx="535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M</a:t>
            </a:r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4510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-0.16546 -0.36527 " pathEditMode="relative" rAng="0" ptsTypes="AA">
                                      <p:cBhvr>
                                        <p:cTn id="6" dur="7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-182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96296E-6 L -0.17327 -0.51227 " pathEditMode="relative" rAng="0" ptsTypes="AA">
                                      <p:cBhvr>
                                        <p:cTn id="10" dur="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-256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L -0.37847 -0.38125 " pathEditMode="relative" rAng="0" ptsTypes="AA">
                                      <p:cBhvr>
                                        <p:cTn id="14" dur="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24" y="-1907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0.46302 -0.59768 " pathEditMode="relative" rAng="0" ptsTypes="AA">
                                      <p:cBhvr>
                                        <p:cTn id="18" dur="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42" y="-298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21198 -0.36527 " pathEditMode="relative" rAng="0" ptsTypes="AA">
                                      <p:cBhvr>
                                        <p:cTn id="22" dur="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90" y="-182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0.16216 -0.55486 " pathEditMode="relative" rAng="0" ptsTypes="AA">
                                      <p:cBhvr>
                                        <p:cTn id="26" dur="7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08" y="-277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L -0.53142 -0.5243 " pathEditMode="relative" rAng="0" ptsTypes="AA">
                                      <p:cBhvr>
                                        <p:cTn id="30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80" y="-2622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022E-16 L 0.14861 -0.27222 " pathEditMode="relative" rAng="0" ptsTypes="AA">
                                      <p:cBhvr>
                                        <p:cTn id="34" dur="75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136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1481E-6 L -0.41875 -0.37616 " pathEditMode="relative" rAng="0" ptsTypes="AA">
                                      <p:cBhvr>
                                        <p:cTn id="38" dur="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37" y="-188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0.27622 -0.36436 " pathEditMode="relative" rAng="0" ptsTypes="AA">
                                      <p:cBhvr>
                                        <p:cTn id="42" dur="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2" y="-182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37882 -0.54791 " pathEditMode="relative" rAng="0" ptsTypes="AA">
                                      <p:cBhvr>
                                        <p:cTn id="46" dur="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41" y="-274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-0.55121 -0.16574 " pathEditMode="relative" rAng="0" ptsTypes="AA">
                                      <p:cBhvr>
                                        <p:cTn id="50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828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-0.00694 -0.39676 " pathEditMode="relative" rAng="0" ptsTypes="AA">
                                      <p:cBhvr>
                                        <p:cTn id="54" dur="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" y="-198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-0.17465 -0.22524 " pathEditMode="relative" rAng="0" ptsTypes="AA">
                                      <p:cBhvr>
                                        <p:cTn id="58" dur="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33" y="-112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-0.41424 -0.45047 " pathEditMode="relative" rAng="0" ptsTypes="AA">
                                      <p:cBhvr>
                                        <p:cTn id="62" dur="7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12" y="-225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L 0.1335 -0.39236 " pathEditMode="relative" rAng="0" ptsTypes="AA">
                                      <p:cBhvr>
                                        <p:cTn id="66" dur="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67" y="-196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0.71372 -0.20764 " pathEditMode="relative" rAng="0" ptsTypes="AA">
                                      <p:cBhvr>
                                        <p:cTn id="70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77" y="-1039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3" grpId="0"/>
      <p:bldP spid="44" grpId="0"/>
      <p:bldP spid="45" grpId="0"/>
      <p:bldP spid="46" grpId="0"/>
      <p:bldP spid="47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31277" y="620448"/>
            <a:ext cx="477727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Seřaď  hvězdičky za sebou podle abecedy</a:t>
            </a:r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4179857" y="312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N</a:t>
            </a:r>
          </a:p>
        </p:txBody>
      </p:sp>
      <p:sp>
        <p:nvSpPr>
          <p:cNvPr id="30" name="12cípá hvězda 29"/>
          <p:cNvSpPr/>
          <p:nvPr/>
        </p:nvSpPr>
        <p:spPr>
          <a:xfrm>
            <a:off x="6802316" y="366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G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1" name="12cípá hvězda 30"/>
          <p:cNvSpPr/>
          <p:nvPr/>
        </p:nvSpPr>
        <p:spPr>
          <a:xfrm>
            <a:off x="2591720" y="32849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Č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2" name="12cípá hvězda 31"/>
          <p:cNvSpPr/>
          <p:nvPr/>
        </p:nvSpPr>
        <p:spPr>
          <a:xfrm>
            <a:off x="5104553" y="580526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A</a:t>
            </a:r>
          </a:p>
        </p:txBody>
      </p:sp>
      <p:sp>
        <p:nvSpPr>
          <p:cNvPr id="33" name="12cípá hvězda 32"/>
          <p:cNvSpPr/>
          <p:nvPr/>
        </p:nvSpPr>
        <p:spPr>
          <a:xfrm>
            <a:off x="4385376" y="40949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K</a:t>
            </a:r>
          </a:p>
        </p:txBody>
      </p:sp>
      <p:sp>
        <p:nvSpPr>
          <p:cNvPr id="34" name="12cípá hvězda 33"/>
          <p:cNvSpPr/>
          <p:nvPr/>
        </p:nvSpPr>
        <p:spPr>
          <a:xfrm>
            <a:off x="7614487" y="42914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C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5" name="12cípá hvězda 34"/>
          <p:cNvSpPr/>
          <p:nvPr/>
        </p:nvSpPr>
        <p:spPr>
          <a:xfrm>
            <a:off x="1264337" y="431456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B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6" name="12cípá hvězda 35"/>
          <p:cNvSpPr/>
          <p:nvPr/>
        </p:nvSpPr>
        <p:spPr>
          <a:xfrm>
            <a:off x="2324108" y="425195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F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7" name="12cípá hvězda 36"/>
          <p:cNvSpPr/>
          <p:nvPr/>
        </p:nvSpPr>
        <p:spPr>
          <a:xfrm>
            <a:off x="5494005" y="471067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I</a:t>
            </a:r>
          </a:p>
        </p:txBody>
      </p:sp>
      <p:sp>
        <p:nvSpPr>
          <p:cNvPr id="38" name="12cípá hvězda 37"/>
          <p:cNvSpPr/>
          <p:nvPr/>
        </p:nvSpPr>
        <p:spPr>
          <a:xfrm>
            <a:off x="7884487" y="3212976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L</a:t>
            </a:r>
          </a:p>
        </p:txBody>
      </p:sp>
      <p:sp>
        <p:nvSpPr>
          <p:cNvPr id="39" name="12cípá hvězda 38"/>
          <p:cNvSpPr/>
          <p:nvPr/>
        </p:nvSpPr>
        <p:spPr>
          <a:xfrm>
            <a:off x="3779912" y="515719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E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40" name="12cípá hvězda 39"/>
          <p:cNvSpPr/>
          <p:nvPr/>
        </p:nvSpPr>
        <p:spPr>
          <a:xfrm>
            <a:off x="2510489" y="553316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Ď</a:t>
            </a:r>
          </a:p>
        </p:txBody>
      </p:sp>
      <p:sp>
        <p:nvSpPr>
          <p:cNvPr id="41" name="12cípá hvězda 40"/>
          <p:cNvSpPr/>
          <p:nvPr/>
        </p:nvSpPr>
        <p:spPr>
          <a:xfrm>
            <a:off x="6868489" y="5220173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D</a:t>
            </a:r>
          </a:p>
        </p:txBody>
      </p:sp>
      <p:sp>
        <p:nvSpPr>
          <p:cNvPr id="42" name="12cípá hvězda 41"/>
          <p:cNvSpPr/>
          <p:nvPr/>
        </p:nvSpPr>
        <p:spPr>
          <a:xfrm>
            <a:off x="5501273" y="339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M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994337" y="206084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94337" y="278092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12cípá hvězda 21"/>
          <p:cNvSpPr/>
          <p:nvPr/>
        </p:nvSpPr>
        <p:spPr>
          <a:xfrm>
            <a:off x="7614487" y="5008565"/>
            <a:ext cx="989961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CH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3" name="12cípá hvězda 22"/>
          <p:cNvSpPr/>
          <p:nvPr/>
        </p:nvSpPr>
        <p:spPr>
          <a:xfrm>
            <a:off x="724337" y="499316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J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4" name="12cípá hvězda 23"/>
          <p:cNvSpPr/>
          <p:nvPr/>
        </p:nvSpPr>
        <p:spPr>
          <a:xfrm>
            <a:off x="994337" y="338330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H</a:t>
            </a:r>
          </a:p>
        </p:txBody>
      </p:sp>
      <p:sp>
        <p:nvSpPr>
          <p:cNvPr id="25" name="12cípá hvězda 24"/>
          <p:cNvSpPr/>
          <p:nvPr/>
        </p:nvSpPr>
        <p:spPr>
          <a:xfrm>
            <a:off x="6084168" y="4202687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Ň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C:\Documents and Settings\Rodina\Local Settings\Temporary Internet Files\Content.IE5\UAC64V39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89" y="332655"/>
            <a:ext cx="1314251" cy="131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Documents and Settings\Rodina\Local Settings\Temporary Internet Files\Content.IE5\UAC64V39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247" y="5416036"/>
            <a:ext cx="1314251" cy="131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44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-0.4026 -0.63796 " pathEditMode="relative" rAng="0" ptsTypes="AA">
                                      <p:cBhvr>
                                        <p:cTn id="6" dur="1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39" y="-3189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0046 L 0.09601 -0.42014 " pathEditMode="relative" rAng="0" ptsTypes="AA">
                                      <p:cBhvr>
                                        <p:cTn id="10" dur="1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-209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-0.5198 -0.41713 " pathEditMode="relative" rAng="0" ptsTypes="AA">
                                      <p:cBhvr>
                                        <p:cTn id="14" dur="1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208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96296E-6 L 0.10816 -0.27037 " pathEditMode="relative" rAng="0" ptsTypes="AA">
                                      <p:cBhvr>
                                        <p:cTn id="18" dur="17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99" y="-135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-0.28073 -0.55254 " pathEditMode="relative" rAng="0" ptsTypes="AA">
                                      <p:cBhvr>
                                        <p:cTn id="22" dur="1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-276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81481E-6 L 0.27483 -0.59814 " pathEditMode="relative" rAng="0" ptsTypes="AA">
                                      <p:cBhvr>
                                        <p:cTn id="26" dur="1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33" y="-299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L 0.21459 -0.54352 " pathEditMode="relative" rAng="0" ptsTypes="AA">
                                      <p:cBhvr>
                                        <p:cTn id="30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29" y="-2717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0.4526 -0.41134 " pathEditMode="relative" rAng="0" ptsTypes="AA">
                                      <p:cBhvr>
                                        <p:cTn id="34" dur="1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22" y="-2057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07407E-6 L 0.04149 -0.32615 " pathEditMode="relative" rAng="0" ptsTypes="AA">
                                      <p:cBhvr>
                                        <p:cTn id="38" dur="1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" y="-163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111E-6 L 0.08612 -0.17963 " pathEditMode="relative" rAng="0" ptsTypes="AA">
                                      <p:cBhvr>
                                        <p:cTn id="42" dur="1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6" y="-89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-0.58871 -0.41667 " pathEditMode="relative" rAng="0" ptsTypes="AA">
                                      <p:cBhvr>
                                        <p:cTn id="46" dur="1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44" y="-20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-0.00556 L -0.24844 -0.37315 " pathEditMode="relative" rAng="0" ptsTypes="AA">
                                      <p:cBhvr>
                                        <p:cTn id="50" dur="1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183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11111E-6 L 0.35191 -0.41435 " pathEditMode="relative" rAng="0" ptsTypes="AA">
                                      <p:cBhvr>
                                        <p:cTn id="54" dur="1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87" y="-207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0.03038 -0.28356 " pathEditMode="relative" rAng="0" ptsTypes="AA">
                                      <p:cBhvr>
                                        <p:cTn id="58" dur="17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" y="-1419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7 L -0.27378 -0.15486 " pathEditMode="relative" rAng="0" ptsTypes="AA">
                                      <p:cBhvr>
                                        <p:cTn id="62" dur="1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98" y="-77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0.0658 -0.18171 " pathEditMode="relative" rAng="0" ptsTypes="AA">
                                      <p:cBhvr>
                                        <p:cTn id="66" dur="1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90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7037E-7 L 0.28906 -0.14236 " pathEditMode="relative" rAng="0" ptsTypes="AA">
                                      <p:cBhvr>
                                        <p:cTn id="70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-71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15937 -0.29907 " pathEditMode="relative" rAng="0" ptsTypes="AA">
                                      <p:cBhvr>
                                        <p:cTn id="74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69" y="-149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9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85860" y="609088"/>
            <a:ext cx="477727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Seřaď  hvězdičky za sebou podle abecedy</a:t>
            </a:r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4179857" y="312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Ž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0" name="12cípá hvězda 29"/>
          <p:cNvSpPr/>
          <p:nvPr/>
        </p:nvSpPr>
        <p:spPr>
          <a:xfrm>
            <a:off x="6802316" y="366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T</a:t>
            </a:r>
          </a:p>
        </p:txBody>
      </p:sp>
      <p:sp>
        <p:nvSpPr>
          <p:cNvPr id="31" name="12cípá hvězda 30"/>
          <p:cNvSpPr/>
          <p:nvPr/>
        </p:nvSpPr>
        <p:spPr>
          <a:xfrm>
            <a:off x="2591720" y="32849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Q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3" name="12cípá hvězda 32"/>
          <p:cNvSpPr/>
          <p:nvPr/>
        </p:nvSpPr>
        <p:spPr>
          <a:xfrm>
            <a:off x="4385376" y="40949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X</a:t>
            </a:r>
          </a:p>
        </p:txBody>
      </p:sp>
      <p:sp>
        <p:nvSpPr>
          <p:cNvPr id="34" name="12cípá hvězda 33"/>
          <p:cNvSpPr/>
          <p:nvPr/>
        </p:nvSpPr>
        <p:spPr>
          <a:xfrm>
            <a:off x="7614487" y="4291484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P</a:t>
            </a:r>
          </a:p>
        </p:txBody>
      </p:sp>
      <p:sp>
        <p:nvSpPr>
          <p:cNvPr id="35" name="12cípá hvězda 34"/>
          <p:cNvSpPr/>
          <p:nvPr/>
        </p:nvSpPr>
        <p:spPr>
          <a:xfrm>
            <a:off x="1264337" y="431456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O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6" name="12cípá hvězda 35"/>
          <p:cNvSpPr/>
          <p:nvPr/>
        </p:nvSpPr>
        <p:spPr>
          <a:xfrm>
            <a:off x="2324108" y="425195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Š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7" name="12cípá hvězda 36"/>
          <p:cNvSpPr/>
          <p:nvPr/>
        </p:nvSpPr>
        <p:spPr>
          <a:xfrm>
            <a:off x="5494005" y="471067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V</a:t>
            </a:r>
          </a:p>
        </p:txBody>
      </p:sp>
      <p:sp>
        <p:nvSpPr>
          <p:cNvPr id="38" name="12cípá hvězda 37"/>
          <p:cNvSpPr/>
          <p:nvPr/>
        </p:nvSpPr>
        <p:spPr>
          <a:xfrm>
            <a:off x="7884487" y="3212976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Y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9" name="12cípá hvězda 38"/>
          <p:cNvSpPr/>
          <p:nvPr/>
        </p:nvSpPr>
        <p:spPr>
          <a:xfrm>
            <a:off x="3779912" y="515719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S</a:t>
            </a:r>
          </a:p>
        </p:txBody>
      </p:sp>
      <p:sp>
        <p:nvSpPr>
          <p:cNvPr id="40" name="12cípá hvězda 39"/>
          <p:cNvSpPr/>
          <p:nvPr/>
        </p:nvSpPr>
        <p:spPr>
          <a:xfrm>
            <a:off x="2510489" y="553316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Ř</a:t>
            </a:r>
          </a:p>
        </p:txBody>
      </p:sp>
      <p:sp>
        <p:nvSpPr>
          <p:cNvPr id="41" name="12cípá hvězda 40"/>
          <p:cNvSpPr/>
          <p:nvPr/>
        </p:nvSpPr>
        <p:spPr>
          <a:xfrm>
            <a:off x="6868489" y="5220173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R</a:t>
            </a:r>
          </a:p>
        </p:txBody>
      </p:sp>
      <p:sp>
        <p:nvSpPr>
          <p:cNvPr id="42" name="12cípá hvězda 41"/>
          <p:cNvSpPr/>
          <p:nvPr/>
        </p:nvSpPr>
        <p:spPr>
          <a:xfrm>
            <a:off x="5501273" y="3396891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Z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994337" y="206084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94337" y="278092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12cípá hvězda 21"/>
          <p:cNvSpPr/>
          <p:nvPr/>
        </p:nvSpPr>
        <p:spPr>
          <a:xfrm>
            <a:off x="7884487" y="5008565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U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3" name="12cípá hvězda 22"/>
          <p:cNvSpPr/>
          <p:nvPr/>
        </p:nvSpPr>
        <p:spPr>
          <a:xfrm>
            <a:off x="724337" y="4993162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W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4" name="12cípá hvězda 23"/>
          <p:cNvSpPr/>
          <p:nvPr/>
        </p:nvSpPr>
        <p:spPr>
          <a:xfrm>
            <a:off x="994337" y="3383300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Ť</a:t>
            </a:r>
          </a:p>
        </p:txBody>
      </p:sp>
      <p:sp>
        <p:nvSpPr>
          <p:cNvPr id="25" name="12cípá hvězda 24"/>
          <p:cNvSpPr/>
          <p:nvPr/>
        </p:nvSpPr>
        <p:spPr>
          <a:xfrm>
            <a:off x="827584" y="1443658"/>
            <a:ext cx="540000" cy="540000"/>
          </a:xfrm>
          <a:prstGeom prst="star12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Ň</a:t>
            </a:r>
          </a:p>
        </p:txBody>
      </p:sp>
      <p:pic>
        <p:nvPicPr>
          <p:cNvPr id="26" name="Picture 2" descr="C:\Documents and Settings\Rodina\Local Settings\Temporary Internet Files\Content.IE5\UAC64V39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89" y="332655"/>
            <a:ext cx="1314251" cy="131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Documents and Settings\Rodina\Local Settings\Temporary Internet Files\Content.IE5\UAC64V39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211" y="5103047"/>
            <a:ext cx="1314251" cy="131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07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0046 L 0.09601 -0.420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-209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01 L -0.5198 -0.4171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210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33333E-6 L 0.10226 -0.262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4" y="-131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-0.28073 -0.552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-276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81481E-6 L 0.27483 -0.5981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33" y="-299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 0.00254 L 0.21459 -0.5435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731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-0.00185 L 0.4526 -0.411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-2048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07407E-6 L 0.04149 -0.3261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" y="-163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0.08664 -0.1784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89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-0.58871 -0.4166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44" y="-20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-0.00556 L -0.24844 -0.3731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183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3 0.00556 L 0.3599 -0.4143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209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0.03819 -0.28356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0" y="-1419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 -0.00787 L -0.27378 -0.1548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3" y="-736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0.0658 -0.1817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90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7037E-7 L 0.28906 -0.1423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-71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Rodina\Local Settings\Temporary Internet Files\Content.IE5\UJ3K6W5N\MC9004345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365452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212" y="2775351"/>
            <a:ext cx="1079500" cy="136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339752" y="548680"/>
            <a:ext cx="4522564" cy="36933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 dirty="0"/>
              <a:t>4</a:t>
            </a:r>
            <a:r>
              <a:rPr lang="cs-CZ" b="1" dirty="0" smtClean="0"/>
              <a:t>.Seřaď </a:t>
            </a:r>
            <a:r>
              <a:rPr lang="cs-CZ" b="1" dirty="0"/>
              <a:t>jména kočiček podle a</a:t>
            </a:r>
            <a:r>
              <a:rPr lang="cs-CZ" b="1" dirty="0" smtClean="0"/>
              <a:t>becedy</a:t>
            </a:r>
            <a:r>
              <a:rPr lang="cs-CZ" dirty="0"/>
              <a:t>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195736" y="29249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41629" y="1619508"/>
            <a:ext cx="954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Mourek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65256" y="1619508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Micka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01034" y="1619508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Lízinka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43681" y="1619508"/>
            <a:ext cx="1300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Černoočko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236296" y="1619508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Ocásek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46650" y="1619508"/>
            <a:ext cx="1082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Hračička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979712" y="2339588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Rezounek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15188" y="2339588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Žoužvička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96159" y="2339588"/>
            <a:ext cx="1133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Prskáček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084168" y="2339588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Křivoočko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381358" y="2339588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Macek</a:t>
            </a:r>
          </a:p>
        </p:txBody>
      </p:sp>
    </p:spTree>
    <p:extLst>
      <p:ext uri="{BB962C8B-B14F-4D97-AF65-F5344CB8AC3E}">
        <p14:creationId xmlns:p14="http://schemas.microsoft.com/office/powerpoint/2010/main" val="413170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68 0.01922 L -0.53212 0.45764 " pathEditMode="relative" rAng="0" ptsTypes="AA">
                                      <p:cBhvr>
                                        <p:cTn id="12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31" y="21921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0.01065 L 3.88889E-6 0.45764 " pathEditMode="relative" rAng="0" ptsTypes="AA">
                                      <p:cBhvr>
                                        <p:cTn id="16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0463 L -0.26232 0.34791 " pathEditMode="relative" rAng="0" ptsTypes="AA">
                                      <p:cBhvr>
                                        <p:cTn id="20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25" y="17616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96296E-6 L 0.06494 0.44699 " pathEditMode="relative" rAng="0" ptsTypes="AA">
                                      <p:cBhvr>
                                        <p:cTn id="2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44444E-6 L -0.0868 0.34189 " pathEditMode="relative" rAng="0" ptsTypes="AA">
                                      <p:cBhvr>
                                        <p:cTn id="28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17083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6296E-6 L 0.44983 0.44699 " pathEditMode="relative" rAng="0" ptsTypes="AA">
                                      <p:cBhvr>
                                        <p:cTn id="32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83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03646 0.55209 " pathEditMode="relative" rAng="0" ptsTypes="AA">
                                      <p:cBhvr>
                                        <p:cTn id="3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3" y="27593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-0.47014 0.55209 " pathEditMode="relative" rAng="0" ptsTypes="AA">
                                      <p:cBhvr>
                                        <p:cTn id="40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07" y="27593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-0.05504 0.44699 " pathEditMode="relative" rAng="0" ptsTypes="AA">
                                      <p:cBhvr>
                                        <p:cTn id="44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0.41007 0.44699 " pathEditMode="relative" rAng="0" ptsTypes="AA">
                                      <p:cBhvr>
                                        <p:cTn id="48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03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44444E-6 L 0.41059 0.44699 " pathEditMode="relative" rAng="0" ptsTypes="AA">
                                      <p:cBhvr>
                                        <p:cTn id="52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21" y="22338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CC66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Rodina\Local Settings\Temporary Internet Files\Content.IE5\UAC64V39\MC90043391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028" y="5301208"/>
            <a:ext cx="1426468" cy="142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996952"/>
            <a:ext cx="12604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7"/>
          <p:cNvSpPr txBox="1">
            <a:spLocks noChangeArrowheads="1"/>
          </p:cNvSpPr>
          <p:nvPr/>
        </p:nvSpPr>
        <p:spPr bwMode="auto">
          <a:xfrm>
            <a:off x="2411760" y="764704"/>
            <a:ext cx="442187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 dirty="0"/>
              <a:t>5</a:t>
            </a:r>
            <a:r>
              <a:rPr lang="cs-CZ" b="1" dirty="0" smtClean="0"/>
              <a:t>.Seřaď </a:t>
            </a:r>
            <a:r>
              <a:rPr lang="cs-CZ" b="1" dirty="0"/>
              <a:t>jména pejsků podle abecedy: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4565" y="1691516"/>
            <a:ext cx="825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Ťapka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37310" y="1691516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Hafík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09653" y="1691516"/>
            <a:ext cx="8098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Punťa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53737" y="2260601"/>
            <a:ext cx="569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Alík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90081" y="1691516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Ouško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10683" y="1691516"/>
            <a:ext cx="954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Bojínek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82473" y="2260601"/>
            <a:ext cx="800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Flíček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33894" y="2260601"/>
            <a:ext cx="1043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Tlapička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05528" y="1691516"/>
            <a:ext cx="954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Ušáček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72094" y="2260601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Strašpytlík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2260601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Škubánek</a:t>
            </a:r>
          </a:p>
        </p:txBody>
      </p:sp>
    </p:spTree>
    <p:extLst>
      <p:ext uri="{BB962C8B-B14F-4D97-AF65-F5344CB8AC3E}">
        <p14:creationId xmlns:p14="http://schemas.microsoft.com/office/powerpoint/2010/main" val="176986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1065 L -0.24392 0.35347 " pathEditMode="relative" rAng="0" ptsTypes="AA">
                                      <p:cBhvr>
                                        <p:cTn id="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17130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51701 0.43634 " pathEditMode="relative" rAng="0" ptsTypes="AA">
                                      <p:cBhvr>
                                        <p:cTn id="1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51" y="21806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.0213 L -0.25121 0.35347 " pathEditMode="relative" rAng="0" ptsTypes="AA">
                                      <p:cBhvr>
                                        <p:cTn id="2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69" y="16597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1065 L 0.24167 0.43634 " pathEditMode="relative" rAng="0" ptsTypes="AA">
                                      <p:cBhvr>
                                        <p:cTn id="24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83" y="21273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2083 L 0.13611 0.43634 " pathEditMode="relative" rAng="0" ptsTypes="AA">
                                      <p:cBhvr>
                                        <p:cTn id="2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06" y="20764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2083 L 0.36667 0.43634 " pathEditMode="relative" rAng="0" ptsTypes="AA">
                                      <p:cBhvr>
                                        <p:cTn id="32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20764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148E-6 L -0.35555 0.45857 " pathEditMode="relative" rAng="0" ptsTypes="AA">
                                      <p:cBhvr>
                                        <p:cTn id="36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78" y="22917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48148E-6 L -0.4599 0.45857 " pathEditMode="relative" rAng="0" ptsTypes="AA">
                                      <p:cBhvr>
                                        <p:cTn id="40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3" y="22917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1065 L 0.20816 0.45857 " pathEditMode="relative" rAng="0" ptsTypes="AA">
                                      <p:cBhvr>
                                        <p:cTn id="4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99" y="22384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5.55556E-7 -1.11111E-6 L 0.42413 0.54144 " pathEditMode="relative" rAng="0" ptsTypes="AA">
                                      <p:cBhvr>
                                        <p:cTn id="4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27060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0.07952 0.54144 " pathEditMode="relative" rAng="0" ptsTypes="AA">
                                      <p:cBhvr>
                                        <p:cTn id="52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76" y="27060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5816" y="332656"/>
            <a:ext cx="3154685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1. Doplň chybějící písmenka:</a:t>
            </a:r>
          </a:p>
        </p:txBody>
      </p:sp>
      <p:sp>
        <p:nvSpPr>
          <p:cNvPr id="5" name="Ovál 4"/>
          <p:cNvSpPr/>
          <p:nvPr/>
        </p:nvSpPr>
        <p:spPr>
          <a:xfrm>
            <a:off x="834188" y="1215911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1570359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032725" y="1954034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632516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P</a:t>
            </a:r>
          </a:p>
        </p:txBody>
      </p:sp>
      <p:sp>
        <p:nvSpPr>
          <p:cNvPr id="9" name="Ovál 8"/>
          <p:cNvSpPr/>
          <p:nvPr/>
        </p:nvSpPr>
        <p:spPr>
          <a:xfrm>
            <a:off x="6232307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Q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6832098" y="1954034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431893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</a:t>
            </a:r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7490931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228200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847430" y="1179036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</a:t>
            </a:r>
            <a:endParaRPr lang="cs-CZ" sz="3200" dirty="0"/>
          </a:p>
        </p:txBody>
      </p:sp>
      <p:sp>
        <p:nvSpPr>
          <p:cNvPr id="15" name="Ovál 14"/>
          <p:cNvSpPr/>
          <p:nvPr/>
        </p:nvSpPr>
        <p:spPr>
          <a:xfrm>
            <a:off x="3543882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163112" y="1179036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Ď</a:t>
            </a:r>
          </a:p>
        </p:txBody>
      </p:sp>
      <p:sp>
        <p:nvSpPr>
          <p:cNvPr id="17" name="Ovál 16"/>
          <p:cNvSpPr/>
          <p:nvPr/>
        </p:nvSpPr>
        <p:spPr>
          <a:xfrm>
            <a:off x="4820953" y="1179036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18" name="Ovál 17"/>
          <p:cNvSpPr/>
          <p:nvPr/>
        </p:nvSpPr>
        <p:spPr>
          <a:xfrm>
            <a:off x="5517405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175246" y="1179036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794476" y="1179036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H</a:t>
            </a:r>
          </a:p>
        </p:txBody>
      </p:sp>
      <p:sp>
        <p:nvSpPr>
          <p:cNvPr id="21" name="Ovál 20"/>
          <p:cNvSpPr/>
          <p:nvPr/>
        </p:nvSpPr>
        <p:spPr>
          <a:xfrm>
            <a:off x="1433979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</a:t>
            </a:r>
            <a:endParaRPr lang="cs-CZ" sz="3200" dirty="0"/>
          </a:p>
        </p:txBody>
      </p:sp>
      <p:sp>
        <p:nvSpPr>
          <p:cNvPr id="22" name="Ovál 21"/>
          <p:cNvSpPr/>
          <p:nvPr/>
        </p:nvSpPr>
        <p:spPr>
          <a:xfrm>
            <a:off x="2072381" y="1954034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2633561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3271963" y="1954034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871754" y="1954034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4432934" y="1954034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Ň</a:t>
            </a:r>
            <a:endParaRPr lang="cs-CZ" sz="3200" dirty="0"/>
          </a:p>
        </p:txBody>
      </p:sp>
      <p:sp>
        <p:nvSpPr>
          <p:cNvPr id="27" name="Ovál 26"/>
          <p:cNvSpPr/>
          <p:nvPr/>
        </p:nvSpPr>
        <p:spPr>
          <a:xfrm>
            <a:off x="2834106" y="2780928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Ť</a:t>
            </a:r>
            <a:endParaRPr lang="cs-CZ" sz="3200" dirty="0"/>
          </a:p>
        </p:txBody>
      </p:sp>
      <p:sp>
        <p:nvSpPr>
          <p:cNvPr id="28" name="Ovál 27"/>
          <p:cNvSpPr/>
          <p:nvPr/>
        </p:nvSpPr>
        <p:spPr>
          <a:xfrm>
            <a:off x="3478944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123782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5413458" y="2780928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X</a:t>
            </a:r>
            <a:endParaRPr lang="cs-CZ" sz="3200" dirty="0"/>
          </a:p>
        </p:txBody>
      </p:sp>
      <p:sp>
        <p:nvSpPr>
          <p:cNvPr id="31" name="Ovál 30"/>
          <p:cNvSpPr/>
          <p:nvPr/>
        </p:nvSpPr>
        <p:spPr>
          <a:xfrm>
            <a:off x="6058296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6703134" y="2780928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</a:t>
            </a:r>
            <a:endParaRPr lang="cs-CZ" sz="3200" dirty="0"/>
          </a:p>
        </p:txBody>
      </p:sp>
      <p:sp>
        <p:nvSpPr>
          <p:cNvPr id="33" name="Ovál 32"/>
          <p:cNvSpPr/>
          <p:nvPr/>
        </p:nvSpPr>
        <p:spPr>
          <a:xfrm>
            <a:off x="7347973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834188" y="1990909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35" name="Ovál 34"/>
          <p:cNvSpPr/>
          <p:nvPr/>
        </p:nvSpPr>
        <p:spPr>
          <a:xfrm>
            <a:off x="4768620" y="2780928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W</a:t>
            </a:r>
          </a:p>
        </p:txBody>
      </p:sp>
      <p:sp>
        <p:nvSpPr>
          <p:cNvPr id="36" name="Ovál 35"/>
          <p:cNvSpPr/>
          <p:nvPr/>
        </p:nvSpPr>
        <p:spPr>
          <a:xfrm>
            <a:off x="899592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1544430" y="2780928"/>
            <a:ext cx="504056" cy="502315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</a:t>
            </a:r>
            <a:endParaRPr lang="cs-CZ" sz="3200" dirty="0"/>
          </a:p>
        </p:txBody>
      </p:sp>
      <p:sp>
        <p:nvSpPr>
          <p:cNvPr id="38" name="Ovál 37"/>
          <p:cNvSpPr/>
          <p:nvPr/>
        </p:nvSpPr>
        <p:spPr>
          <a:xfrm>
            <a:off x="2189268" y="2780928"/>
            <a:ext cx="504056" cy="502315"/>
          </a:xfrm>
          <a:prstGeom prst="ellipse">
            <a:avLst/>
          </a:prstGeom>
          <a:noFill/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82474" y="4200048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Ž</a:t>
            </a:r>
            <a:endParaRPr lang="cs-CZ" sz="3200" dirty="0">
              <a:latin typeface="+mj-lt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28670" y="5508549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K</a:t>
            </a:r>
            <a:endParaRPr lang="cs-CZ" sz="3200" dirty="0"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887328" y="5467562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Y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935949" y="5865116"/>
            <a:ext cx="41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V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927435" y="4925715"/>
            <a:ext cx="660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CH</a:t>
            </a:r>
            <a:endParaRPr lang="cs-CZ" sz="3200" dirty="0">
              <a:latin typeface="+mj-lt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958889" y="390766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S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081011" y="4320642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U</a:t>
            </a:r>
            <a:endParaRPr lang="cs-CZ" sz="3200" dirty="0">
              <a:latin typeface="+mj-lt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22378" y="3735867"/>
            <a:ext cx="437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D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671791" y="4492435"/>
            <a:ext cx="449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N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3425659" y="5671167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R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3881429" y="4657164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C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4211398" y="3698069"/>
            <a:ext cx="444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G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2283309" y="5497173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T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537826" y="4482910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+mj-lt"/>
              </a:rPr>
              <a:t>O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144146" y="3698069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B</a:t>
            </a:r>
            <a:endParaRPr lang="cs-CZ" sz="3200" dirty="0">
              <a:latin typeface="+mj-lt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304020" y="5291114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F</a:t>
            </a:r>
            <a:endParaRPr lang="cs-CZ" sz="3200" dirty="0">
              <a:latin typeface="+mj-lt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866505" y="3780002"/>
            <a:ext cx="535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M</a:t>
            </a:r>
            <a:endParaRPr lang="cs-CZ" sz="3200" dirty="0"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2753" y="173856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1446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61222" y="458917"/>
            <a:ext cx="477727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Seřaď  hvězdičky za sebou podle abecedy</a:t>
            </a:r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4179857" y="316642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N</a:t>
            </a:r>
          </a:p>
        </p:txBody>
      </p:sp>
      <p:sp>
        <p:nvSpPr>
          <p:cNvPr id="30" name="12cípá hvězda 29"/>
          <p:cNvSpPr/>
          <p:nvPr/>
        </p:nvSpPr>
        <p:spPr>
          <a:xfrm>
            <a:off x="6802316" y="343642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G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1" name="12cípá hvězda 30"/>
          <p:cNvSpPr/>
          <p:nvPr/>
        </p:nvSpPr>
        <p:spPr>
          <a:xfrm>
            <a:off x="2591720" y="3324518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Č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2" name="12cípá hvězda 31"/>
          <p:cNvSpPr/>
          <p:nvPr/>
        </p:nvSpPr>
        <p:spPr>
          <a:xfrm>
            <a:off x="5104553" y="580526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A</a:t>
            </a:r>
          </a:p>
        </p:txBody>
      </p:sp>
      <p:sp>
        <p:nvSpPr>
          <p:cNvPr id="33" name="12cípá hvězda 32"/>
          <p:cNvSpPr/>
          <p:nvPr/>
        </p:nvSpPr>
        <p:spPr>
          <a:xfrm>
            <a:off x="4385376" y="40949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K</a:t>
            </a:r>
          </a:p>
        </p:txBody>
      </p:sp>
      <p:sp>
        <p:nvSpPr>
          <p:cNvPr id="34" name="12cípá hvězda 33"/>
          <p:cNvSpPr/>
          <p:nvPr/>
        </p:nvSpPr>
        <p:spPr>
          <a:xfrm>
            <a:off x="7614487" y="42914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C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5" name="12cípá hvězda 34"/>
          <p:cNvSpPr/>
          <p:nvPr/>
        </p:nvSpPr>
        <p:spPr>
          <a:xfrm>
            <a:off x="1264337" y="435409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B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6" name="12cípá hvězda 35"/>
          <p:cNvSpPr/>
          <p:nvPr/>
        </p:nvSpPr>
        <p:spPr>
          <a:xfrm>
            <a:off x="2760628" y="42914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F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7" name="12cípá hvězda 36"/>
          <p:cNvSpPr/>
          <p:nvPr/>
        </p:nvSpPr>
        <p:spPr>
          <a:xfrm>
            <a:off x="5231273" y="476590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I</a:t>
            </a:r>
          </a:p>
        </p:txBody>
      </p:sp>
      <p:sp>
        <p:nvSpPr>
          <p:cNvPr id="38" name="12cípá hvězda 37"/>
          <p:cNvSpPr/>
          <p:nvPr/>
        </p:nvSpPr>
        <p:spPr>
          <a:xfrm>
            <a:off x="7884487" y="3252510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L</a:t>
            </a:r>
          </a:p>
        </p:txBody>
      </p:sp>
      <p:sp>
        <p:nvSpPr>
          <p:cNvPr id="39" name="12cípá hvězda 38"/>
          <p:cNvSpPr/>
          <p:nvPr/>
        </p:nvSpPr>
        <p:spPr>
          <a:xfrm>
            <a:off x="3779912" y="515719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E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40" name="12cípá hvězda 39"/>
          <p:cNvSpPr/>
          <p:nvPr/>
        </p:nvSpPr>
        <p:spPr>
          <a:xfrm>
            <a:off x="2510489" y="553316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Ď</a:t>
            </a:r>
          </a:p>
        </p:txBody>
      </p:sp>
      <p:sp>
        <p:nvSpPr>
          <p:cNvPr id="41" name="12cípá hvězda 40"/>
          <p:cNvSpPr/>
          <p:nvPr/>
        </p:nvSpPr>
        <p:spPr>
          <a:xfrm>
            <a:off x="6555905" y="515719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D</a:t>
            </a:r>
          </a:p>
        </p:txBody>
      </p:sp>
      <p:sp>
        <p:nvSpPr>
          <p:cNvPr id="42" name="12cípá hvězda 41"/>
          <p:cNvSpPr/>
          <p:nvPr/>
        </p:nvSpPr>
        <p:spPr>
          <a:xfrm>
            <a:off x="5501273" y="343642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M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994337" y="206084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94337" y="278092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12cípá hvězda 21"/>
          <p:cNvSpPr/>
          <p:nvPr/>
        </p:nvSpPr>
        <p:spPr>
          <a:xfrm>
            <a:off x="7326454" y="5781852"/>
            <a:ext cx="989961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CH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3" name="12cípá hvězda 22"/>
          <p:cNvSpPr/>
          <p:nvPr/>
        </p:nvSpPr>
        <p:spPr>
          <a:xfrm>
            <a:off x="1264337" y="5373216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J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4" name="12cípá hvězda 23"/>
          <p:cNvSpPr/>
          <p:nvPr/>
        </p:nvSpPr>
        <p:spPr>
          <a:xfrm>
            <a:off x="994337" y="342283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H</a:t>
            </a:r>
          </a:p>
        </p:txBody>
      </p:sp>
      <p:sp>
        <p:nvSpPr>
          <p:cNvPr id="25" name="12cípá hvězda 24"/>
          <p:cNvSpPr/>
          <p:nvPr/>
        </p:nvSpPr>
        <p:spPr>
          <a:xfrm>
            <a:off x="6084168" y="4202687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Ň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78767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4317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86962" y="414536"/>
            <a:ext cx="477727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Seřaď  hvězdičky za sebou podle abecedy</a:t>
            </a:r>
            <a:endParaRPr lang="cs-CZ" dirty="0"/>
          </a:p>
        </p:txBody>
      </p:sp>
      <p:sp>
        <p:nvSpPr>
          <p:cNvPr id="15" name="12cípá hvězda 14"/>
          <p:cNvSpPr/>
          <p:nvPr/>
        </p:nvSpPr>
        <p:spPr>
          <a:xfrm>
            <a:off x="4179857" y="3126891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Ž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0" name="12cípá hvězda 29"/>
          <p:cNvSpPr/>
          <p:nvPr/>
        </p:nvSpPr>
        <p:spPr>
          <a:xfrm>
            <a:off x="6802316" y="3666891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T</a:t>
            </a:r>
          </a:p>
        </p:txBody>
      </p:sp>
      <p:sp>
        <p:nvSpPr>
          <p:cNvPr id="31" name="12cípá hvězda 30"/>
          <p:cNvSpPr/>
          <p:nvPr/>
        </p:nvSpPr>
        <p:spPr>
          <a:xfrm>
            <a:off x="2591720" y="32849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Q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3" name="12cípá hvězda 32"/>
          <p:cNvSpPr/>
          <p:nvPr/>
        </p:nvSpPr>
        <p:spPr>
          <a:xfrm>
            <a:off x="4385376" y="40949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X</a:t>
            </a:r>
          </a:p>
        </p:txBody>
      </p:sp>
      <p:sp>
        <p:nvSpPr>
          <p:cNvPr id="34" name="12cípá hvězda 33"/>
          <p:cNvSpPr/>
          <p:nvPr/>
        </p:nvSpPr>
        <p:spPr>
          <a:xfrm>
            <a:off x="7614487" y="4291484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P</a:t>
            </a:r>
          </a:p>
        </p:txBody>
      </p:sp>
      <p:sp>
        <p:nvSpPr>
          <p:cNvPr id="35" name="12cípá hvězda 34"/>
          <p:cNvSpPr/>
          <p:nvPr/>
        </p:nvSpPr>
        <p:spPr>
          <a:xfrm>
            <a:off x="1264337" y="4314560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O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6" name="12cípá hvězda 35"/>
          <p:cNvSpPr/>
          <p:nvPr/>
        </p:nvSpPr>
        <p:spPr>
          <a:xfrm>
            <a:off x="2780489" y="4351768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Š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7" name="12cípá hvězda 36"/>
          <p:cNvSpPr/>
          <p:nvPr/>
        </p:nvSpPr>
        <p:spPr>
          <a:xfrm>
            <a:off x="5494005" y="4710671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V</a:t>
            </a:r>
          </a:p>
        </p:txBody>
      </p:sp>
      <p:sp>
        <p:nvSpPr>
          <p:cNvPr id="38" name="12cípá hvězda 37"/>
          <p:cNvSpPr/>
          <p:nvPr/>
        </p:nvSpPr>
        <p:spPr>
          <a:xfrm>
            <a:off x="7884487" y="3212976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Y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9" name="12cípá hvězda 38"/>
          <p:cNvSpPr/>
          <p:nvPr/>
        </p:nvSpPr>
        <p:spPr>
          <a:xfrm>
            <a:off x="4149664" y="510295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S</a:t>
            </a:r>
          </a:p>
        </p:txBody>
      </p:sp>
      <p:sp>
        <p:nvSpPr>
          <p:cNvPr id="40" name="12cípá hvězda 39"/>
          <p:cNvSpPr/>
          <p:nvPr/>
        </p:nvSpPr>
        <p:spPr>
          <a:xfrm>
            <a:off x="2997559" y="542975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Ř</a:t>
            </a:r>
          </a:p>
        </p:txBody>
      </p:sp>
      <p:sp>
        <p:nvSpPr>
          <p:cNvPr id="41" name="12cípá hvězda 40"/>
          <p:cNvSpPr/>
          <p:nvPr/>
        </p:nvSpPr>
        <p:spPr>
          <a:xfrm>
            <a:off x="6594232" y="537295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R</a:t>
            </a:r>
          </a:p>
        </p:txBody>
      </p:sp>
      <p:sp>
        <p:nvSpPr>
          <p:cNvPr id="42" name="12cípá hvězda 41"/>
          <p:cNvSpPr/>
          <p:nvPr/>
        </p:nvSpPr>
        <p:spPr>
          <a:xfrm>
            <a:off x="5501273" y="3396891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Z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994337" y="206084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94337" y="2780928"/>
            <a:ext cx="732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12cípá hvězda 21"/>
          <p:cNvSpPr/>
          <p:nvPr/>
        </p:nvSpPr>
        <p:spPr>
          <a:xfrm>
            <a:off x="7884487" y="541191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U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3" name="12cípá hvězda 22"/>
          <p:cNvSpPr/>
          <p:nvPr/>
        </p:nvSpPr>
        <p:spPr>
          <a:xfrm>
            <a:off x="1264337" y="5372952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W</a:t>
            </a:r>
            <a:endParaRPr lang="cs-CZ" sz="2000" dirty="0">
              <a:ln w="1270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24" name="12cípá hvězda 23"/>
          <p:cNvSpPr/>
          <p:nvPr/>
        </p:nvSpPr>
        <p:spPr>
          <a:xfrm>
            <a:off x="994337" y="3383300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Ť</a:t>
            </a:r>
          </a:p>
        </p:txBody>
      </p:sp>
      <p:sp>
        <p:nvSpPr>
          <p:cNvPr id="25" name="12cípá hvězda 24"/>
          <p:cNvSpPr/>
          <p:nvPr/>
        </p:nvSpPr>
        <p:spPr>
          <a:xfrm>
            <a:off x="703347" y="1400225"/>
            <a:ext cx="540000" cy="540000"/>
          </a:xfrm>
          <a:prstGeom prst="star12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n w="1270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Ň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106759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1595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ChangeAspect="1"/>
          </p:cNvPicPr>
          <p:nvPr/>
        </p:nvPicPr>
        <p:blipFill>
          <a:blip r:embed="rId2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341438"/>
            <a:ext cx="1079500" cy="1366837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425700" y="330200"/>
            <a:ext cx="4522564" cy="3693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 dirty="0"/>
              <a:t>4</a:t>
            </a:r>
            <a:r>
              <a:rPr lang="cs-CZ" b="1" dirty="0" smtClean="0"/>
              <a:t>.Seřaď </a:t>
            </a:r>
            <a:r>
              <a:rPr lang="cs-CZ" b="1" dirty="0"/>
              <a:t>jména kočiček podle a</a:t>
            </a:r>
            <a:r>
              <a:rPr lang="cs-CZ" b="1" dirty="0" smtClean="0"/>
              <a:t>becedy</a:t>
            </a:r>
            <a:r>
              <a:rPr lang="cs-CZ" dirty="0"/>
              <a:t>: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1779588" y="884238"/>
            <a:ext cx="662463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>Mourek</a:t>
            </a:r>
            <a:r>
              <a:rPr lang="cs-CZ" dirty="0"/>
              <a:t>, Micka, Lízinka, Černoočko, Ocásek, </a:t>
            </a:r>
            <a:r>
              <a:rPr lang="cs-CZ" dirty="0" smtClean="0"/>
              <a:t>Hračička, </a:t>
            </a:r>
            <a:r>
              <a:rPr lang="cs-CZ" dirty="0" err="1" smtClean="0"/>
              <a:t>Rezounek</a:t>
            </a:r>
            <a:r>
              <a:rPr lang="cs-CZ" dirty="0" smtClean="0"/>
              <a:t>, </a:t>
            </a:r>
            <a:r>
              <a:rPr lang="cs-CZ" dirty="0" err="1" smtClean="0"/>
              <a:t>Žoužvička</a:t>
            </a:r>
            <a:r>
              <a:rPr lang="cs-CZ" dirty="0" smtClean="0"/>
              <a:t>, </a:t>
            </a:r>
            <a:r>
              <a:rPr lang="cs-CZ" dirty="0" err="1" smtClean="0"/>
              <a:t>Prskáček</a:t>
            </a:r>
            <a:r>
              <a:rPr lang="cs-CZ" dirty="0" smtClean="0"/>
              <a:t>, </a:t>
            </a:r>
            <a:r>
              <a:rPr lang="cs-CZ" dirty="0" err="1" smtClean="0"/>
              <a:t>Křivoočko</a:t>
            </a:r>
            <a:r>
              <a:rPr lang="cs-CZ" dirty="0"/>
              <a:t>, Macek  </a:t>
            </a:r>
          </a:p>
          <a:p>
            <a:pPr algn="ctr"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__________________________________________________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__________________________________________________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__________________________________________________</a:t>
            </a:r>
          </a:p>
          <a:p>
            <a:pPr eaLnBrk="1" hangingPunct="1"/>
            <a:endParaRPr lang="cs-CZ" dirty="0"/>
          </a:p>
        </p:txBody>
      </p:sp>
      <p:pic>
        <p:nvPicPr>
          <p:cNvPr id="8197" name="Obrázek 5"/>
          <p:cNvPicPr>
            <a:picLocks noChangeAspect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63" y="4019550"/>
            <a:ext cx="12604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7"/>
          <p:cNvSpPr txBox="1">
            <a:spLocks noChangeArrowheads="1"/>
          </p:cNvSpPr>
          <p:nvPr/>
        </p:nvSpPr>
        <p:spPr bwMode="auto">
          <a:xfrm>
            <a:off x="2526394" y="3649662"/>
            <a:ext cx="4421870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 dirty="0"/>
              <a:t>5</a:t>
            </a:r>
            <a:r>
              <a:rPr lang="cs-CZ" b="1" dirty="0" smtClean="0"/>
              <a:t>.Seřaď </a:t>
            </a:r>
            <a:r>
              <a:rPr lang="cs-CZ" b="1" dirty="0"/>
              <a:t>jména pejsků podle abecedy:</a:t>
            </a:r>
          </a:p>
        </p:txBody>
      </p:sp>
      <p:sp>
        <p:nvSpPr>
          <p:cNvPr id="8199" name="TextovéPole 9"/>
          <p:cNvSpPr txBox="1">
            <a:spLocks noChangeArrowheads="1"/>
          </p:cNvSpPr>
          <p:nvPr/>
        </p:nvSpPr>
        <p:spPr bwMode="auto">
          <a:xfrm>
            <a:off x="1920875" y="4110038"/>
            <a:ext cx="64801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dirty="0"/>
              <a:t>Ťapka, </a:t>
            </a:r>
            <a:r>
              <a:rPr lang="cs-CZ" dirty="0" smtClean="0"/>
              <a:t>Punťa, </a:t>
            </a:r>
            <a:r>
              <a:rPr lang="cs-CZ" dirty="0" err="1" smtClean="0"/>
              <a:t>Hafík</a:t>
            </a:r>
            <a:r>
              <a:rPr lang="cs-CZ" dirty="0"/>
              <a:t>, Alík, Ouško, Bojínek, </a:t>
            </a:r>
            <a:r>
              <a:rPr lang="cs-CZ" dirty="0" err="1" smtClean="0"/>
              <a:t>Flíček,Tlapička</a:t>
            </a:r>
            <a:r>
              <a:rPr lang="cs-CZ" dirty="0"/>
              <a:t>, </a:t>
            </a:r>
            <a:r>
              <a:rPr lang="cs-CZ" dirty="0" err="1"/>
              <a:t>Ušáček</a:t>
            </a:r>
            <a:r>
              <a:rPr lang="cs-CZ" dirty="0"/>
              <a:t>, </a:t>
            </a:r>
            <a:r>
              <a:rPr lang="cs-CZ" dirty="0" err="1"/>
              <a:t>Strašpytlík</a:t>
            </a:r>
            <a:r>
              <a:rPr lang="cs-CZ" dirty="0"/>
              <a:t>, Škubánek </a:t>
            </a:r>
          </a:p>
          <a:p>
            <a:pPr algn="ctr"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</a:t>
            </a:r>
          </a:p>
          <a:p>
            <a:pPr eaLnBrk="1" hangingPunct="1"/>
            <a:endParaRPr lang="cs-CZ" dirty="0"/>
          </a:p>
          <a:p>
            <a:pPr eaLnBrk="1" hangingPunct="1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260648"/>
            <a:ext cx="10214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Pracovní list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1402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5292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1600" dirty="0">
                <a:solidFill>
                  <a:srgbClr val="FF0000"/>
                </a:solidFill>
              </a:rPr>
              <a:t>Úkol </a:t>
            </a:r>
            <a:r>
              <a:rPr lang="cs-CZ" sz="1600" dirty="0" smtClean="0">
                <a:solidFill>
                  <a:srgbClr val="FF0000"/>
                </a:solidFill>
              </a:rPr>
              <a:t>č.1 – </a:t>
            </a:r>
            <a:r>
              <a:rPr lang="cs-CZ" sz="1600" dirty="0" smtClean="0"/>
              <a:t>B, C, D, F, G, CH,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K, M, N, O, R,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S, T, U, V, Y, Ž</a:t>
            </a:r>
          </a:p>
          <a:p>
            <a:endParaRPr lang="cs-CZ" sz="1600" dirty="0" smtClean="0"/>
          </a:p>
          <a:p>
            <a:r>
              <a:rPr lang="cs-CZ" sz="1600" dirty="0" smtClean="0">
                <a:solidFill>
                  <a:srgbClr val="FF0000"/>
                </a:solidFill>
              </a:rPr>
              <a:t>Úkol č.2 – </a:t>
            </a:r>
            <a:r>
              <a:rPr lang="cs-CZ" sz="1600" dirty="0" smtClean="0"/>
              <a:t>A, B, C, Č, D, Ď, E, F, G,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H, CH, I, J, K, L, M, N, Ň</a:t>
            </a: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Úkol č.3 - </a:t>
            </a:r>
            <a:r>
              <a:rPr lang="cs-CZ" sz="1600" dirty="0" smtClean="0"/>
              <a:t>Ň, O, P, Q, R, Ř, S, Š, T,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Ť, U, V, W, X, Y, Z, Ž</a:t>
            </a:r>
            <a:endParaRPr lang="cs-CZ" sz="1600" dirty="0">
              <a:solidFill>
                <a:srgbClr val="FF0000"/>
              </a:solidFill>
            </a:endParaRPr>
          </a:p>
          <a:p>
            <a:pPr algn="ctr"/>
            <a:endParaRPr lang="cs-CZ" sz="1600" dirty="0" smtClean="0">
              <a:solidFill>
                <a:srgbClr val="FF0000"/>
              </a:solidFill>
            </a:endParaRPr>
          </a:p>
          <a:p>
            <a:pPr algn="ctr"/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Úkol č.4 - Jména kočiček:</a:t>
            </a:r>
            <a:r>
              <a:rPr lang="cs-CZ" sz="1600" dirty="0" smtClean="0"/>
              <a:t> Černoočko, Hračička, </a:t>
            </a:r>
            <a:r>
              <a:rPr lang="cs-CZ" sz="1600" dirty="0" err="1" smtClean="0"/>
              <a:t>Křivoočko</a:t>
            </a:r>
            <a:r>
              <a:rPr lang="cs-CZ" sz="1600" dirty="0" smtClean="0"/>
              <a:t>, Lízinka, Macek, Micka,      Mourek, Ocásek, </a:t>
            </a:r>
            <a:r>
              <a:rPr lang="cs-CZ" sz="1600" dirty="0" err="1" smtClean="0"/>
              <a:t>Prskáček</a:t>
            </a:r>
            <a:r>
              <a:rPr lang="cs-CZ" sz="1600" dirty="0" smtClean="0"/>
              <a:t>, </a:t>
            </a:r>
            <a:r>
              <a:rPr lang="cs-CZ" sz="1600" dirty="0" err="1" smtClean="0"/>
              <a:t>Rezounek</a:t>
            </a:r>
            <a:r>
              <a:rPr lang="cs-CZ" sz="1600" dirty="0" smtClean="0"/>
              <a:t>, </a:t>
            </a:r>
            <a:r>
              <a:rPr lang="cs-CZ" sz="1600" dirty="0" err="1" smtClean="0"/>
              <a:t>Žoužvička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r>
              <a:rPr lang="cs-CZ" sz="1600" dirty="0" smtClean="0">
                <a:solidFill>
                  <a:srgbClr val="FF0000"/>
                </a:solidFill>
              </a:rPr>
              <a:t>Úkol č.5 </a:t>
            </a:r>
            <a:r>
              <a:rPr lang="cs-CZ" sz="1600" dirty="0">
                <a:solidFill>
                  <a:srgbClr val="FF0000"/>
                </a:solidFill>
              </a:rPr>
              <a:t>- Jména </a:t>
            </a:r>
            <a:r>
              <a:rPr lang="cs-CZ" sz="1600" dirty="0" smtClean="0">
                <a:solidFill>
                  <a:srgbClr val="FF0000"/>
                </a:solidFill>
              </a:rPr>
              <a:t>pejsků: </a:t>
            </a:r>
            <a:r>
              <a:rPr lang="cs-CZ" sz="1600" dirty="0" smtClean="0"/>
              <a:t>Alík, Bojínek, Flíček, </a:t>
            </a:r>
            <a:r>
              <a:rPr lang="cs-CZ" sz="1600" dirty="0" err="1" smtClean="0"/>
              <a:t>Hafík</a:t>
            </a:r>
            <a:r>
              <a:rPr lang="cs-CZ" sz="1600" dirty="0" smtClean="0"/>
              <a:t>, Ouško, Punťa,</a:t>
            </a:r>
          </a:p>
          <a:p>
            <a:r>
              <a:rPr lang="cs-CZ" sz="1600" dirty="0" err="1" smtClean="0"/>
              <a:t>Strašpytlík</a:t>
            </a:r>
            <a:r>
              <a:rPr lang="cs-CZ" sz="1600" dirty="0" smtClean="0"/>
              <a:t>, Škubánek, Tlapička, Ťapka, </a:t>
            </a:r>
            <a:r>
              <a:rPr lang="cs-CZ" sz="1600" dirty="0" err="1" smtClean="0"/>
              <a:t>Ušáček</a:t>
            </a:r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1400" dirty="0" smtClean="0"/>
              <a:t>Na závěr si mohou „</a:t>
            </a:r>
            <a:r>
              <a:rPr lang="cs-CZ" sz="1400" dirty="0" err="1" smtClean="0"/>
              <a:t>rychlíci</a:t>
            </a:r>
            <a:r>
              <a:rPr lang="cs-CZ" sz="1400" dirty="0" smtClean="0"/>
              <a:t>“ korálky a hvězdičky vybarvit, nebo namalovat</a:t>
            </a:r>
          </a:p>
          <a:p>
            <a:r>
              <a:rPr lang="cs-CZ" sz="1400" dirty="0" smtClean="0"/>
              <a:t>svého kocourka a kočičku.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14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939</TotalTime>
  <Words>696</Words>
  <Application>Microsoft Office PowerPoint</Application>
  <PresentationFormat>Předvádění na obrazovce (4:3)</PresentationFormat>
  <Paragraphs>233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Kapsle</vt:lpstr>
      <vt:lpstr>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Jelinek</cp:lastModifiedBy>
  <cp:revision>96</cp:revision>
  <dcterms:created xsi:type="dcterms:W3CDTF">2011-09-16T09:39:46Z</dcterms:created>
  <dcterms:modified xsi:type="dcterms:W3CDTF">2012-04-02T19:55:15Z</dcterms:modified>
</cp:coreProperties>
</file>