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4" r:id="rId4"/>
    <p:sldId id="265" r:id="rId5"/>
    <p:sldId id="257" r:id="rId6"/>
    <p:sldId id="258" r:id="rId7"/>
    <p:sldId id="259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0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773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654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03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532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868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46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873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668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36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385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30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2150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6981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1249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070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8881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9480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9920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8333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101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7939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48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0915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7709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4441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0671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8932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9318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8159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733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146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4C753-149B-4F4A-918C-F20F9B7502C2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9CD2E-54B5-4CE5-90E3-C4F5B3E2A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387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860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842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latin typeface="Arial"/>
              </a:rPr>
              <a:t>VY_32_INOVACE_215_ČJ2</a:t>
            </a:r>
            <a:endParaRPr lang="cs-CZ" sz="1200" dirty="0" smtClean="0"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Dlouhé samohlásky č. 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1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Samohlásky u – ů - ú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368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</a:t>
            </a:r>
            <a:r>
              <a:rPr lang="cs-CZ" sz="1400" b="1" dirty="0" smtClean="0">
                <a:latin typeface="Arial" charset="0"/>
                <a:cs typeface="Arial" charset="0"/>
              </a:rPr>
              <a:t>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dirty="0" smtClean="0">
                <a:latin typeface="Arial" charset="0"/>
                <a:cs typeface="Arial" charset="0"/>
              </a:rPr>
              <a:t>Na listu č. 3 – 5 žáci po přečtení doplňují na interaktivní tabuli u, ů, ú přímo do textu, nebo pracují nejdříve v pracovním listě individuálně a kontrolu provádí společně při prezentaci na tabuli. List č. 6 – 8 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</a:t>
            </a:r>
            <a:r>
              <a:rPr lang="cs-CZ" sz="1400" dirty="0" smtClean="0">
                <a:latin typeface="Arial" charset="0"/>
                <a:cs typeface="Arial" charset="0"/>
              </a:rPr>
              <a:t>pravidla psaní dlouhých samohlásek u, ů, ú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</a:t>
            </a:r>
            <a:r>
              <a:rPr lang="cs-CZ" sz="1400" b="1" dirty="0" smtClean="0">
                <a:latin typeface="Arial" charset="0"/>
                <a:cs typeface="Arial" charset="0"/>
              </a:rPr>
              <a:t>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bezchybně téměř všichni žáci. Bavilo je opravovat práci kamarádům podle prezentace na tabuli.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845589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p</a:t>
            </a:r>
            <a:r>
              <a:rPr lang="cs-CZ" sz="3200" dirty="0" err="1" smtClean="0"/>
              <a:t>r</a:t>
            </a:r>
            <a:r>
              <a:rPr lang="cs-CZ" sz="3200" dirty="0" smtClean="0"/>
              <a:t>  van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p</a:t>
            </a:r>
            <a:r>
              <a:rPr lang="cs-CZ" sz="3200" dirty="0" err="1" smtClean="0"/>
              <a:t>r</a:t>
            </a:r>
            <a:r>
              <a:rPr lang="cs-CZ" sz="3200" dirty="0" smtClean="0"/>
              <a:t>  vod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d</a:t>
            </a:r>
            <a:r>
              <a:rPr lang="cs-CZ" sz="3200" dirty="0" err="1" smtClean="0"/>
              <a:t>ol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  zle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  ně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  jde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t  ně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š</a:t>
            </a:r>
            <a:r>
              <a:rPr lang="cs-CZ" sz="3200" dirty="0" err="1" smtClean="0"/>
              <a:t>ň</a:t>
            </a:r>
            <a:r>
              <a:rPr lang="cs-CZ" sz="3200" dirty="0" smtClean="0"/>
              <a:t>  </a:t>
            </a:r>
            <a:r>
              <a:rPr lang="cs-CZ" sz="3200" dirty="0" err="1" smtClean="0"/>
              <a:t>ra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s</a:t>
            </a:r>
            <a:r>
              <a:rPr lang="cs-CZ" sz="3200" dirty="0" err="1" smtClean="0"/>
              <a:t>l</a:t>
            </a:r>
            <a:r>
              <a:rPr lang="cs-CZ" sz="3200" dirty="0" smtClean="0"/>
              <a:t>  ně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muchom</a:t>
            </a:r>
            <a:r>
              <a:rPr lang="cs-CZ" sz="3200" dirty="0" smtClean="0"/>
              <a:t>  </a:t>
            </a:r>
            <a:r>
              <a:rPr lang="cs-CZ" sz="3200" dirty="0" err="1" smtClean="0"/>
              <a:t>rka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pr</a:t>
            </a:r>
            <a:r>
              <a:rPr lang="cs-CZ" sz="3200" dirty="0" smtClean="0"/>
              <a:t>  vodce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pal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bor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plavice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vaha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 stal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kr</a:t>
            </a:r>
            <a:r>
              <a:rPr lang="cs-CZ" sz="3200" dirty="0" smtClean="0"/>
              <a:t>  ta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pr</a:t>
            </a:r>
            <a:r>
              <a:rPr lang="cs-CZ" sz="3200" dirty="0" smtClean="0"/>
              <a:t>  </a:t>
            </a:r>
            <a:r>
              <a:rPr lang="cs-CZ" sz="3200" dirty="0" err="1" smtClean="0"/>
              <a:t>dký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0583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1.  Doplňte u, ú, ů</a:t>
            </a:r>
            <a:endParaRPr lang="cs-CZ" sz="4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92280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23256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555304" y="162008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83968" y="162008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06632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458960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578640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020272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314944" y="24064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490105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27984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403648" y="551723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98920" y="396185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123728" y="39618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804248" y="473949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851920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362616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948264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722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m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d</a:t>
            </a:r>
            <a:r>
              <a:rPr lang="cs-CZ" sz="3200" dirty="0" smtClean="0">
                <a:solidFill>
                  <a:prstClr val="black"/>
                </a:solidFill>
              </a:rPr>
              <a:t>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r  že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dv</a:t>
            </a:r>
            <a:r>
              <a:rPr lang="cs-CZ" sz="3200" dirty="0" smtClean="0">
                <a:solidFill>
                  <a:prstClr val="black"/>
                </a:solidFill>
              </a:rPr>
              <a:t>  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vzh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sm</a:t>
            </a:r>
            <a:r>
              <a:rPr lang="cs-CZ" sz="3200" dirty="0" smtClean="0">
                <a:solidFill>
                  <a:prstClr val="black"/>
                </a:solidFill>
              </a:rPr>
              <a:t>  la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  </a:t>
            </a:r>
            <a:r>
              <a:rPr lang="cs-CZ" sz="3200" dirty="0" err="1" smtClean="0">
                <a:solidFill>
                  <a:prstClr val="black"/>
                </a:solidFill>
              </a:rPr>
              <a:t>dce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loha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sta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hledný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bor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plavice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vaha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nava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  za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že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4605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2.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90202" y="5517230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236296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060736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932040" y="164190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619672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211960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754741" y="318417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298752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572000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722656" y="240648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27984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259632" y="5517231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ú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4170928" y="3961858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259632" y="3961857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804248" y="473949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851920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362616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732240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5777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f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da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tr</a:t>
            </a:r>
            <a:r>
              <a:rPr lang="cs-CZ" sz="3200" dirty="0" smtClean="0">
                <a:solidFill>
                  <a:prstClr val="black"/>
                </a:solidFill>
              </a:rPr>
              <a:t>  n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  chod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</a:t>
            </a:r>
            <a:r>
              <a:rPr lang="cs-CZ" sz="3200" dirty="0" err="1" smtClean="0">
                <a:solidFill>
                  <a:prstClr val="black"/>
                </a:solidFill>
              </a:rPr>
              <a:t>pínek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Vochom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sv</a:t>
            </a:r>
            <a:r>
              <a:rPr lang="cs-CZ" sz="3200" dirty="0" smtClean="0">
                <a:solidFill>
                  <a:prstClr val="black"/>
                </a:solidFill>
              </a:rPr>
              <a:t>  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kol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řad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zký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ře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směv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tr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hla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  </a:t>
            </a:r>
            <a:r>
              <a:rPr lang="cs-CZ" sz="3200" dirty="0" err="1" smtClean="0">
                <a:solidFill>
                  <a:prstClr val="black"/>
                </a:solidFill>
              </a:rPr>
              <a:t>sím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dký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92280" y="551723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7236296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123256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314944" y="164190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47664" y="162880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32042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218600" y="318417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76256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499992" y="241217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650648" y="240648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283968" y="552788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547664" y="551723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139952" y="3961858"/>
            <a:ext cx="409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835696" y="39618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660232" y="4739497"/>
            <a:ext cx="473080" cy="584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355976" y="4739543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259632" y="473954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35224" y="39618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32656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691" y="355303"/>
            <a:ext cx="899741" cy="8997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6242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2" grpId="0"/>
      <p:bldP spid="63" grpId="0"/>
      <p:bldP spid="64" grpId="0"/>
      <p:bldP spid="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67544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p</a:t>
            </a:r>
            <a:r>
              <a:rPr lang="cs-CZ" sz="3200" dirty="0" err="1" smtClean="0"/>
              <a:t>r</a:t>
            </a:r>
            <a:r>
              <a:rPr lang="cs-CZ" sz="3200" dirty="0" smtClean="0"/>
              <a:t>  van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p</a:t>
            </a:r>
            <a:r>
              <a:rPr lang="cs-CZ" sz="3200" dirty="0" err="1" smtClean="0"/>
              <a:t>r</a:t>
            </a:r>
            <a:r>
              <a:rPr lang="cs-CZ" sz="3200" dirty="0" smtClean="0"/>
              <a:t>  vod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d</a:t>
            </a:r>
            <a:r>
              <a:rPr lang="cs-CZ" sz="3200" dirty="0" err="1" smtClean="0"/>
              <a:t>ol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  zle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  <a:r>
              <a:rPr lang="cs-CZ" sz="3200" dirty="0" smtClean="0"/>
              <a:t>  ně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  jde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t  ně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š</a:t>
            </a:r>
            <a:r>
              <a:rPr lang="cs-CZ" sz="3200" dirty="0" err="1" smtClean="0"/>
              <a:t>ň</a:t>
            </a:r>
            <a:r>
              <a:rPr lang="cs-CZ" sz="3200" dirty="0" smtClean="0"/>
              <a:t>  </a:t>
            </a:r>
            <a:r>
              <a:rPr lang="cs-CZ" sz="3200" dirty="0" err="1" smtClean="0"/>
              <a:t>ra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/>
              <a:t>s</a:t>
            </a:r>
            <a:r>
              <a:rPr lang="cs-CZ" sz="3200" dirty="0" err="1" smtClean="0"/>
              <a:t>l</a:t>
            </a:r>
            <a:r>
              <a:rPr lang="cs-CZ" sz="3200" dirty="0" smtClean="0"/>
              <a:t>  ně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muchom</a:t>
            </a:r>
            <a:r>
              <a:rPr lang="cs-CZ" sz="3200" dirty="0" smtClean="0"/>
              <a:t>  </a:t>
            </a:r>
            <a:r>
              <a:rPr lang="cs-CZ" sz="3200" dirty="0" err="1" smtClean="0"/>
              <a:t>rka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pr</a:t>
            </a:r>
            <a:r>
              <a:rPr lang="cs-CZ" sz="3200" dirty="0" smtClean="0"/>
              <a:t>  vodce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pal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bor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plavice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</a:t>
            </a:r>
            <a:r>
              <a:rPr lang="cs-CZ" sz="3200" dirty="0" err="1" smtClean="0"/>
              <a:t>vaha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  stal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kr</a:t>
            </a:r>
            <a:r>
              <a:rPr lang="cs-CZ" sz="3200" dirty="0" smtClean="0"/>
              <a:t>  ta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pr</a:t>
            </a:r>
            <a:r>
              <a:rPr lang="cs-CZ" sz="3200" dirty="0" smtClean="0"/>
              <a:t>  </a:t>
            </a:r>
            <a:r>
              <a:rPr lang="cs-CZ" sz="3200" dirty="0" err="1" smtClean="0"/>
              <a:t>dký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0583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1.  Doplňte u, ú, ů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04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91703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m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64011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d</a:t>
            </a:r>
            <a:r>
              <a:rPr lang="cs-CZ" sz="3200" dirty="0" smtClean="0">
                <a:solidFill>
                  <a:prstClr val="black"/>
                </a:solidFill>
              </a:rPr>
              <a:t>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36319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r  že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1703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64011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dv</a:t>
            </a:r>
            <a:r>
              <a:rPr lang="cs-CZ" sz="3200" dirty="0" smtClean="0">
                <a:solidFill>
                  <a:prstClr val="black"/>
                </a:solidFill>
              </a:rPr>
              <a:t>  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36319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vzh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1703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sm</a:t>
            </a:r>
            <a:r>
              <a:rPr lang="cs-CZ" sz="3200" dirty="0" smtClean="0">
                <a:solidFill>
                  <a:prstClr val="black"/>
                </a:solidFill>
              </a:rPr>
              <a:t>  la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  </a:t>
            </a:r>
            <a:r>
              <a:rPr lang="cs-CZ" sz="3200" dirty="0" err="1" smtClean="0">
                <a:solidFill>
                  <a:prstClr val="black"/>
                </a:solidFill>
              </a:rPr>
              <a:t>dce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28293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3677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loha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55985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sta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28293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hledný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3677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bor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55985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plavice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28293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vaha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3677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nava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55985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  za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28293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že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2.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3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75570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f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9852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da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1628800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tr</a:t>
            </a:r>
            <a:r>
              <a:rPr lang="cs-CZ" sz="3200" dirty="0" smtClean="0">
                <a:solidFill>
                  <a:prstClr val="black"/>
                </a:solidFill>
              </a:rPr>
              <a:t>  n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9852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2406486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  chod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</a:t>
            </a:r>
            <a:r>
              <a:rPr lang="cs-CZ" sz="3200" dirty="0" err="1" smtClean="0">
                <a:solidFill>
                  <a:prstClr val="black"/>
                </a:solidFill>
              </a:rPr>
              <a:t>pínek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9852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Vochom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18417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sv</a:t>
            </a:r>
            <a:r>
              <a:rPr lang="cs-CZ" sz="3200" dirty="0" smtClean="0">
                <a:solidFill>
                  <a:prstClr val="black"/>
                </a:solidFill>
              </a:rPr>
              <a:t>  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9852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kol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3961858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řad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7544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zký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9852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ře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2160" y="4739544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směv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tr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hla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239852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  </a:t>
            </a:r>
            <a:r>
              <a:rPr lang="cs-CZ" sz="3200" dirty="0" err="1" smtClean="0">
                <a:solidFill>
                  <a:prstClr val="black"/>
                </a:solidFill>
              </a:rPr>
              <a:t>sím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5517232"/>
            <a:ext cx="2764282" cy="5847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dký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1710" y="355303"/>
            <a:ext cx="43323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3.  Doplňte u, ú, ů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918135" y="1073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26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483</Words>
  <Application>Microsoft Office PowerPoint</Application>
  <PresentationFormat>Předvádění na obrazovce (4:3)</PresentationFormat>
  <Paragraphs>191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24</cp:revision>
  <dcterms:created xsi:type="dcterms:W3CDTF">2012-01-10T17:07:47Z</dcterms:created>
  <dcterms:modified xsi:type="dcterms:W3CDTF">2012-01-15T14:50:45Z</dcterms:modified>
</cp:coreProperties>
</file>