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9" r:id="rId5"/>
    <p:sldId id="260" r:id="rId6"/>
    <p:sldId id="263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countries_map_cs.pn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hyperlink" Target="http://cs.wikipedia.org/wiki/Soubor:Czech_Rep._-_Bohemia,_Moravia_and_Silesia_III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U-Slovakia.svg" TargetMode="External"/><Relationship Id="rId7" Type="http://schemas.openxmlformats.org/officeDocument/2006/relationships/hyperlink" Target="http://cs.wikipedia.org/wiki/Soubor:Vaclav_Klaus_headshot.jpg" TargetMode="External"/><Relationship Id="rId2" Type="http://schemas.openxmlformats.org/officeDocument/2006/relationships/hyperlink" Target="http://commons.wikimedia.org/wiki/File:EU-Czech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U-Poland.svg" TargetMode="External"/><Relationship Id="rId5" Type="http://schemas.openxmlformats.org/officeDocument/2006/relationships/hyperlink" Target="http://commons.wikimedia.org/wiki/File:EU-Germany.svg" TargetMode="External"/><Relationship Id="rId4" Type="http://schemas.openxmlformats.org/officeDocument/2006/relationships/hyperlink" Target="http://commons.wikimedia.org/wiki/File:EU-Austr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620688"/>
            <a:ext cx="86409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 školy: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Lucie Beranová, 21. 10. </a:t>
            </a:r>
            <a:r>
              <a:rPr lang="cs-CZ" sz="20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2011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VY_32_INOVACE_01_ZÁKLADNÍ POZNATKY O ČR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Česká republika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CZ.1.07/1.4.00/21.0640</a:t>
            </a:r>
          </a:p>
          <a:p>
            <a:pPr>
              <a:lnSpc>
                <a:spcPct val="150000"/>
              </a:lnSpc>
            </a:pPr>
            <a:endParaRPr lang="cs-CZ" sz="2000" b="1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Materiál je určen pro 5. třídu, slouží ke shrnutí základních poznatků o České republice v úvodní hodině k tomuto tématu.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1188" y="2132856"/>
            <a:ext cx="8566448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ZÁKLADNÍ POZNATKY </a:t>
            </a:r>
            <a:b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cs typeface="Times New Roman" pitchFamily="18" charset="0"/>
              </a:rPr>
            </a:b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O ČESKÉ REPUBLICE </a:t>
            </a:r>
            <a:endParaRPr lang="cs-CZ" sz="7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836810"/>
            <a:ext cx="9144000" cy="7694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POLOHA ČESKÉ REPUBLIKY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leží uprostřed Evropy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tzv.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vnitrozemský stát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svoji rozlohou je na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  <a:hlinkClick r:id="rId3"/>
              </a:rPr>
              <a:t>21. místě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mezi  evropskými státy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Česká republika sousedí se čtyřmi státy: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Slovensko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Rakousko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Německo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Polsko</a:t>
            </a:r>
          </a:p>
          <a:p>
            <a:pPr marL="514350" indent="-51435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SOUSEDNÍ STÁTY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603449"/>
            <a:ext cx="9144000" cy="7543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603449"/>
            <a:ext cx="9144000" cy="7694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-171400"/>
            <a:ext cx="9144000" cy="7301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-603448"/>
            <a:ext cx="9155937" cy="7704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území rozděleno na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  <a:hlinkClick r:id="rId2"/>
              </a:rPr>
              <a:t>Čechy, Moravu, Slezsko</a:t>
            </a:r>
            <a:endParaRPr lang="cs-CZ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rozloha: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78 867 km</a:t>
            </a:r>
            <a:r>
              <a:rPr lang="cs-CZ" b="1" baseline="30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počet obyvatel: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10 509 377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hlavní město: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Praha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čele státu: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prezident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ZÁKLADNÍ ÚDAJE O ČR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1029" name="Picture 5" descr="C:\Users\Lucinka\AppData\Local\Microsoft\Windows\Temporary Internet Files\Content.IE5\4JWHYPMY\MC9003494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861048"/>
            <a:ext cx="4320480" cy="28371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363272" cy="1143000"/>
          </a:xfrm>
        </p:spPr>
        <p:txBody>
          <a:bodyPr>
            <a:noAutofit/>
          </a:bodyPr>
          <a:lstStyle/>
          <a:p>
            <a:pPr algn="l"/>
            <a:r>
              <a:rPr lang="cs-CZ" sz="4800" b="1" spc="150" dirty="0" smtClean="0">
                <a:ln w="11430"/>
                <a:solidFill>
                  <a:srgbClr val="F8F8F8"/>
                </a:solidFill>
                <a:latin typeface="Arial" pitchFamily="34" charset="0"/>
                <a:cs typeface="Arial" pitchFamily="34" charset="0"/>
              </a:rPr>
              <a:t>Který z našich sousedních států je vyznačený na mapě?</a:t>
            </a:r>
            <a:endParaRPr lang="cs-CZ" sz="4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331640" y="2825552"/>
            <a:ext cx="7149480" cy="4032448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Německo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Slovensko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9144000" y="4941168"/>
            <a:ext cx="1080120" cy="1008112"/>
          </a:xfrm>
          <a:prstGeom prst="smileyFac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603448"/>
            <a:ext cx="9155937" cy="7704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1.14709E-6 C -0.00626 -0.00301 -0.01129 -0.00625 -0.01789 -0.0081 C -0.02379 -0.01203 -0.02535 -0.01272 -0.03126 -0.01804 C -0.03681 -0.0229 -0.03994 -0.02914 -0.04619 -0.03215 C -0.05018 -0.03978 -0.05591 -0.04487 -0.06112 -0.05181 C -0.0639 -0.06129 -0.06841 -0.06962 -0.07015 -0.07956 C -0.07136 -0.08696 -0.0731 -0.10153 -0.0731 -0.10153 C -0.07414 -0.17785 -0.07501 -0.25394 -0.07605 -0.33025 C -0.07692 -0.39455 -0.07796 -0.46208 -0.10001 -0.52105 C -0.10331 -0.54001 -0.11199 -0.55528 -0.12084 -0.57077 C -0.12483 -0.57771 -0.12796 -0.57817 -0.13282 -0.58465 C -0.13403 -0.58627 -0.13438 -0.58927 -0.13577 -0.59066 C -0.14272 -0.59806 -0.14983 -0.60361 -0.15817 -0.60662 C -0.16581 -0.61263 -0.17344 -0.61864 -0.18195 -0.62234 C -0.19671 -0.63506 -0.21737 -0.63691 -0.23421 -0.64223 C -0.24237 -0.6494 -0.25174 -0.64987 -0.26112 -0.65218 C -0.28143 -0.65703 -0.30209 -0.65958 -0.3224 -0.6642 C -0.43247 -0.66212 -0.39931 -0.66929 -0.44775 -0.65819 C -0.45834 -0.6501 -0.4691 -0.64154 -0.48056 -0.63622 C -0.48508 -0.63044 -0.4889 -0.62882 -0.49393 -0.62443 C -0.49966 -0.61309 -0.49931 -0.6161 -0.5014 -0.60662 C -0.50192 -0.60384 -0.50209 -0.60107 -0.50296 -0.59852 C -0.50452 -0.59436 -0.50886 -0.58673 -0.50886 -0.58673 C -0.51129 -0.57678 -0.5139 -0.56684 -0.51633 -0.5569 C -0.51893 -0.54649 -0.51858 -0.54071 -0.5224 -0.53099 C -0.52588 -0.49145 -0.53699 -0.45514 -0.54619 -0.41767 C -0.55018 -0.40172 -0.5573 -0.38321 -0.57015 -0.37789 C -0.57692 -0.37165 -0.5849 -0.36934 -0.59254 -0.36587 C -0.64237 -0.36703 -0.66303 -0.35616 -0.69844 -0.37975 C -0.7073 -0.39223 -0.69167 -0.37142 -0.71042 -0.38784 C -0.71251 -0.38969 -0.71303 -0.39362 -0.71494 -0.3957 C -0.71667 -0.39755 -0.7191 -0.39778 -0.72084 -0.39963 C -0.73247 -0.41259 -0.73976 -0.42831 -0.74914 -0.44357 C -0.75278 -0.46208 -0.74758 -0.44126 -0.75522 -0.45745 C -0.75782 -0.463 -0.75886 -0.46948 -0.76112 -0.47526 C -0.76598 -0.50116 -0.7639 -0.49122 -0.76702 -0.50509 C -0.76598 -0.51342 -0.76667 -0.52752 -0.76112 -0.53493 C -0.75886 -0.53793 -0.75643 -0.54071 -0.75365 -0.54279 C -0.75088 -0.54487 -0.7448 -0.54695 -0.7448 -0.54695 C -0.73872 -0.55481 -0.72935 -0.55898 -0.72084 -0.56083 C -0.71094 -0.56291 -0.69098 -0.56684 -0.69098 -0.56684 C -0.60869 -0.56499 -0.62761 -0.56753 -0.58508 -0.56083 C -0.5731 -0.55528 -0.56181 -0.5495 -0.54914 -0.54695 C -0.5415 -0.53608 -0.52796 -0.53493 -0.51928 -0.52498 C -0.51129 -0.51573 -0.51164 -0.51481 -0.50591 -0.50301 C -0.50469 -0.5007 -0.50278 -0.49931 -0.5014 -0.49723 C -0.49341 -0.48474 -0.48733 -0.46901 -0.48056 -0.45537 C -0.479 -0.44751 -0.479 -0.44103 -0.47449 -0.43548 C -0.46945 -0.40727 -0.46581 -0.37859 -0.46268 -0.34991 C -0.46008 -0.32655 -0.46042 -0.30088 -0.45522 -0.27845 C -0.45469 -0.21948 -0.45452 -0.1605 -0.45365 -0.10153 C -0.45331 -0.08025 -0.45001 -0.06013 -0.4566 -0.03978 " pathEditMode="relative" ptsTypes="fffffffffffffffffffffffffffffffffffffffffffffffffffA">
                                      <p:cBhvr>
                                        <p:cTn id="3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4800" b="1" spc="150" dirty="0" smtClean="0">
                <a:ln w="11430"/>
                <a:solidFill>
                  <a:srgbClr val="F8F8F8"/>
                </a:solidFill>
                <a:latin typeface="Arial" pitchFamily="34" charset="0"/>
                <a:cs typeface="Arial" pitchFamily="34" charset="0"/>
              </a:rPr>
              <a:t>Jak se jmenuje prezident České republiky?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2348880"/>
            <a:ext cx="5554960" cy="3633267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Václav Havel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Jiří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Paroubek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Václav Klaus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9144000" y="4941168"/>
            <a:ext cx="1080120" cy="1008112"/>
          </a:xfrm>
          <a:prstGeom prst="smileyFac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3651" y="1268760"/>
            <a:ext cx="3730349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198 0.01202 C -0.06979 0.02798 -0.0875 0.03168 -0.10087 0.03584 C -0.10417 0.03677 -0.10799 0.03839 -0.11129 0.03977 C -0.11424 0.04116 -0.12014 0.04371 -0.12014 0.04371 C -0.12778 0.05064 -0.13542 0.04879 -0.1441 0.05365 C -0.15712 0.06082 -0.17031 0.07007 -0.18438 0.07354 C -0.20226 0.0851 -0.17622 0.06915 -0.19931 0.07955 C -0.20104 0.08025 -0.20209 0.08279 -0.20382 0.08348 C -0.21459 0.08857 -0.2191 0.08927 -0.22917 0.09158 C -0.23768 0.0962 -0.24531 0.09759 -0.25452 0.09944 C -0.27275 0.10916 -0.29323 0.1117 -0.31268 0.11332 C -0.41389 0.13737 -0.58299 0.11771 -0.64115 0.11725 C -0.66094 0.11239 -0.67952 0.1036 -0.69931 0.10152 C -0.71563 0.09412 -0.73195 0.0925 -0.74861 0.08742 C -0.75712 0.08487 -0.77101 0.07261 -0.77691 0.07169 C -0.78195 0.071 -0.78681 0.0703 -0.79184 0.06961 C -0.80191 0.06313 -0.81806 0.05527 -0.82761 0.04579 C -0.8349 0.03862 -0.8467 0.02729 -0.85452 0.02197 C -0.86493 0.01503 -0.85643 0.02544 -0.8665 0.01595 C -0.87604 0.00694 -0.86615 0.01202 -0.87552 0.00809 C -0.88316 -0.00185 -0.89809 -0.02197 -0.90677 -0.0259 C -0.91042 -0.03932 -0.90538 -0.02521 -0.91268 -0.03377 C -0.91511 -0.03654 -0.9165 -0.04071 -0.91875 -0.04371 C -0.91997 -0.04533 -0.92188 -0.04603 -0.92327 -0.04764 C -0.93004 -0.05574 -0.93525 -0.06638 -0.94254 -0.07355 C -0.95156 -0.08257 -0.9599 -0.09297 -0.96806 -0.10338 C -0.96927 -0.11032 -0.96893 -0.11194 -0.9724 -0.11726 C -0.97518 -0.12142 -0.98143 -0.12928 -0.98143 -0.12928 C -0.98403 -0.13807 -0.98733 -0.14478 -0.99045 -0.1531 C -0.99219 -0.16305 -0.99549 -0.16397 -0.99792 -0.17299 C -0.99844 -0.17692 -0.99844 -0.18085 -0.99931 -0.18479 C -1 -0.18756 -1.00174 -0.18987 -1.00226 -0.19288 C -1.0066 -0.21994 -1.00695 -0.24885 -1.00834 -0.27637 C -1.00729 -0.29556 -1.00712 -0.33812 -0.99931 -0.35384 C -0.99636 -0.36656 -0.98906 -0.37697 -0.98594 -0.38969 C -0.98247 -0.40356 -0.98073 -0.41883 -0.97101 -0.42739 C -0.96702 -0.43617 -0.96459 -0.44404 -0.95903 -0.45121 C -0.95747 -0.45722 -0.95695 -0.46369 -0.95452 -0.46924 C -0.9533 -0.47202 -0.95052 -0.47294 -0.94861 -0.47503 C -0.94601 -0.47803 -0.9434 -0.4815 -0.94115 -0.48497 C -0.93993 -0.48682 -0.93941 -0.48936 -0.9382 -0.49098 C -0.93368 -0.497 -0.92726 -0.50116 -0.9217 -0.50486 C -0.91719 -0.51134 -0.9132 -0.51457 -0.90677 -0.51689 C -0.8934 -0.53053 -0.91007 -0.51434 -0.88889 -0.53076 C -0.88177 -0.53631 -0.87639 -0.54209 -0.86806 -0.54464 C -0.85903 -0.55088 -0.85018 -0.55851 -0.84115 -0.56453 C -0.83021 -0.57193 -0.8441 -0.55967 -0.83073 -0.57054 C -0.81806 -0.58072 -0.82622 -0.57678 -0.81719 -0.58048 C -0.80139 -0.59413 -0.78281 -0.59875 -0.76493 -0.6043 C -0.75382 -0.61194 -0.74323 -0.61425 -0.73073 -0.61633 C -0.68698 -0.61564 -0.64306 -0.61541 -0.59931 -0.61425 C -0.58976 -0.61402 -0.58038 -0.60662 -0.57101 -0.6043 C -0.53351 -0.59529 -0.49618 -0.58418 -0.45903 -0.57262 C -0.45087 -0.56545 -0.44549 -0.56499 -0.43681 -0.5606 C -0.42934 -0.55689 -0.42361 -0.55111 -0.4158 -0.5488 C -0.40972 -0.54464 -0.4059 -0.5414 -0.39931 -0.53886 C -0.39636 -0.5377 -0.39045 -0.53469 -0.39045 -0.53469 C -0.38386 -0.52614 -0.37483 -0.52128 -0.36823 -0.51295 C -0.36129 -0.5044 -0.35677 -0.49376 -0.35 -0.48497 C -0.34827 -0.4778 -0.34566 -0.47479 -0.3441 -0.46716 C -0.34462 -0.45259 -0.34323 -0.43779 -0.34566 -0.42345 C -0.34636 -0.41883 -0.3507 -0.41698 -0.35313 -0.41351 C -0.3632 -0.3994 -0.37813 -0.39524 -0.39045 -0.38576 C -0.39722 -0.38067 -0.40156 -0.37489 -0.40851 -0.37165 C -0.41233 -0.36772 -0.41736 -0.36517 -0.42014 -0.35985 C -0.42709 -0.34714 -0.42882 -0.33927 -0.43368 -0.32609 C -0.43507 -0.29256 -0.43403 -0.25763 -0.4382 -0.22456 C -0.43872 -0.17877 -0.43959 -0.13321 -0.43959 -0.08742 " pathEditMode="relative" ptsTypes="fffffffffffffffffffffffffffffffffffffffffffffffffffffffffffffffffffA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4800" b="1" spc="150" dirty="0" smtClean="0">
                <a:ln w="11430"/>
                <a:solidFill>
                  <a:srgbClr val="F8F8F8"/>
                </a:solidFill>
                <a:latin typeface="Arial" pitchFamily="34" charset="0"/>
                <a:cs typeface="Arial" pitchFamily="34" charset="0"/>
              </a:rPr>
              <a:t>Jak se jmenuje hlavní město České republiky?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2204864"/>
            <a:ext cx="6696744" cy="3921299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Varnsdorf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Praha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Brno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9144000" y="5157192"/>
            <a:ext cx="1080120" cy="1008112"/>
          </a:xfrm>
          <a:prstGeom prst="smileyFac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93 0.01226 C -0.11302 0.00902 -0.09792 0.00902 -0.17101 0.01434 C -0.19427 0.01596 -0.2165 0.02382 -0.23959 0.02636 C -0.27674 0.04047 -0.31927 0.03538 -0.35608 0.03631 C -0.42952 0.04556 -0.46858 0.04487 -0.55903 0.04602 C -0.69792 0.04533 -0.83663 0.04602 -0.97552 0.04417 C -0.99167 0.04394 -0.97431 0.04163 -0.9665 0.03816 C -0.95816 0.03446 -0.95 0.03191 -0.94115 0.0303 C -0.91111 0.02498 -0.8842 0.00832 -0.85452 0.00231 C -0.82535 -0.01318 -0.87396 0.01156 -0.83663 -0.00347 C -0.81198 -0.01341 -0.79115 -0.03469 -0.76493 -0.03932 C -0.75955 -0.04325 -0.75365 -0.04672 -0.74861 -0.05134 C -0.74566 -0.05412 -0.7441 -0.05897 -0.74115 -0.06129 C -0.73056 -0.06961 -0.71754 -0.07123 -0.70677 -0.07909 C -0.6908 -0.09066 -0.67795 -0.10407 -0.66059 -0.11101 C -0.65087 -0.12003 -0.64011 -0.12697 -0.63073 -0.13668 C -0.61667 -0.15125 -0.60417 -0.16975 -0.58889 -0.18247 C -0.57448 -0.1945 -0.56025 -0.20675 -0.54566 -0.21832 C -0.54097 -0.22202 -0.53108 -0.22687 -0.52622 -0.23219 C -0.5132 -0.24653 -0.5217 -0.24191 -0.50834 -0.25416 C -0.48889 -0.2722 -0.46858 -0.28885 -0.44861 -0.30574 C -0.4349 -0.3173 -0.42361 -0.33233 -0.40972 -0.34366 C -0.38959 -0.36032 -0.36771 -0.37396 -0.34705 -0.38922 C -0.32882 -0.40264 -0.34757 -0.39316 -0.32917 -0.40125 C -0.3217 -0.40911 -0.31893 -0.41258 -0.30972 -0.41513 C -0.30191 -0.42137 -0.29636 -0.43016 -0.28733 -0.43293 C -0.28004 -0.43871 -0.27535 -0.44704 -0.26806 -0.45282 C -0.26285 -0.45698 -0.25573 -0.46045 -0.25 -0.46277 C -0.24375 -0.47549 -0.25156 -0.46277 -0.23959 -0.47086 C -0.23768 -0.47225 -0.23681 -0.47526 -0.23507 -0.47687 C -0.23386 -0.47803 -0.23212 -0.47803 -0.23073 -0.47872 C -0.22709 -0.48312 -0.22431 -0.48705 -0.22014 -0.49075 C -0.21354 -0.50278 -0.21806 -0.49653 -0.20677 -0.50648 C -0.20521 -0.50786 -0.20226 -0.51064 -0.20226 -0.51064 C -0.2217 -0.53515 -0.20417 -0.51503 -0.2724 -0.50648 C -0.29202 -0.50393 -0.31111 -0.49954 -0.33073 -0.49653 C -0.35243 -0.4889 -0.37413 -0.48751 -0.39636 -0.48474 C -0.42327 -0.47687 -0.44757 -0.47803 -0.47552 -0.47687 C -0.55156 -0.47757 -0.62778 -0.47757 -0.70382 -0.47872 C -0.74931 -0.47942 -0.79445 -0.49607 -0.83959 -0.50069 C -0.88438 -0.52012 -0.93351 -0.49399 -0.97847 -0.51457 C -0.98004 -0.51388 -0.98334 -0.51457 -0.98299 -0.51249 C -0.98229 -0.50925 -0.97917 -0.5081 -0.97691 -0.50648 C -0.97309 -0.50347 -0.96493 -0.49861 -0.96493 -0.49861 C -0.95729 -0.48797 -0.94827 -0.4852 -0.9382 -0.48081 C -0.92448 -0.46716 -0.90816 -0.45768 -0.89184 -0.45097 C -0.88316 -0.44357 -0.87222 -0.43409 -0.86198 -0.43108 C -0.85643 -0.42368 -0.84879 -0.41859 -0.84115 -0.41513 C -0.83959 -0.41189 -0.83872 -0.40796 -0.83663 -0.40518 C -0.83559 -0.40379 -0.83351 -0.40402 -0.83212 -0.4031 C -0.82448 -0.39801 -0.81788 -0.392 -0.80972 -0.38922 C -0.80087 -0.38205 -0.79132 -0.37396 -0.78143 -0.37142 C -0.77327 -0.3661 -0.76493 -0.36032 -0.75608 -0.35754 C -0.75191 -0.35384 -0.7467 -0.35315 -0.74254 -0.34945 C -0.7342 -0.34181 -0.72413 -0.33765 -0.71424 -0.33372 C -0.7066 -0.32285 -0.69462 -0.32192 -0.68438 -0.31776 C -0.67587 -0.30643 -0.6658 -0.30574 -0.65452 -0.30389 C -0.62674 -0.29117 -0.58768 -0.28192 -0.55903 -0.28192 L -0.55 -0.28585 " pathEditMode="relative" ptsTypes="fffffffffffffffffffffffffffffffffffffffffffffffffffffffffAA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507288" cy="634082"/>
          </a:xfrm>
        </p:spPr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POUŽITÉ ZDROJE:</a:t>
            </a:r>
            <a:endParaRPr lang="cs-CZ" sz="2000" b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672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cs-CZ" sz="1600" b="1" dirty="0" smtClean="0">
                <a:latin typeface="Calibri" pitchFamily="34" charset="0"/>
              </a:rPr>
              <a:t>Snímek </a:t>
            </a:r>
            <a:r>
              <a:rPr lang="cs-CZ" sz="1600" b="1" dirty="0" smtClean="0">
                <a:latin typeface="Calibri" pitchFamily="34" charset="0"/>
              </a:rPr>
              <a:t>3.:</a:t>
            </a:r>
            <a:endParaRPr lang="cs-CZ" sz="16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>
                <a:latin typeface="Calibri" pitchFamily="34" charset="0"/>
              </a:rPr>
              <a:t> </a:t>
            </a:r>
            <a:r>
              <a:rPr lang="cs-CZ" sz="1200" dirty="0" smtClean="0">
                <a:latin typeface="Calibri" pitchFamily="34" charset="0"/>
              </a:rPr>
              <a:t>Dostupné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WWW: </a:t>
            </a:r>
            <a:r>
              <a:rPr lang="cs-CZ" sz="1200" dirty="0" smtClean="0">
                <a:latin typeface="Calibri" pitchFamily="34" charset="0"/>
                <a:hlinkClick r:id="rId2"/>
              </a:rPr>
              <a:t>http://commons.wikimedia.org/wiki/File:EU-Czechia.svg</a:t>
            </a:r>
            <a:r>
              <a:rPr lang="cs-CZ" sz="1200" dirty="0" smtClean="0">
                <a:latin typeface="Calibri" pitchFamily="34" charset="0"/>
              </a:rPr>
              <a:t> </a:t>
            </a:r>
          </a:p>
          <a:p>
            <a:pPr lvl="0">
              <a:buNone/>
            </a:pPr>
            <a:r>
              <a:rPr lang="cs-CZ" sz="1600" b="1" dirty="0">
                <a:solidFill>
                  <a:prstClr val="black"/>
                </a:solidFill>
                <a:latin typeface="Calibri" pitchFamily="34" charset="0"/>
              </a:rPr>
              <a:t>Snímek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4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.:</a:t>
            </a:r>
            <a:endParaRPr lang="cs-CZ" sz="1600" b="1" dirty="0">
              <a:solidFill>
                <a:prstClr val="black"/>
              </a:solidFill>
              <a:latin typeface="Calibri" pitchFamily="34" charset="0"/>
            </a:endParaRP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Dostupné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WWW: </a:t>
            </a:r>
            <a:r>
              <a:rPr lang="cs-CZ" sz="1200" dirty="0" smtClean="0">
                <a:latin typeface="Calibri" pitchFamily="34" charset="0"/>
                <a:hlinkClick r:id="rId3"/>
              </a:rPr>
              <a:t>http://commons.wikimedia.org/wiki/File:EU-Slovakia.svg</a:t>
            </a: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Dostupné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WWW: </a:t>
            </a:r>
            <a:r>
              <a:rPr lang="cs-CZ" sz="1200" dirty="0" smtClean="0">
                <a:latin typeface="Calibri" pitchFamily="34" charset="0"/>
                <a:hlinkClick r:id="rId4"/>
              </a:rPr>
              <a:t>http://commons.wikimedia.org/wiki/File:EU-Austria.svg</a:t>
            </a:r>
            <a:r>
              <a:rPr lang="cs-CZ" sz="1200" dirty="0" smtClean="0">
                <a:latin typeface="Calibri" pitchFamily="34" charset="0"/>
              </a:rPr>
              <a:t> </a:t>
            </a: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Dostupné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WWW: </a:t>
            </a:r>
            <a:r>
              <a:rPr lang="cs-CZ" sz="1200" dirty="0" smtClean="0">
                <a:latin typeface="Calibri" pitchFamily="34" charset="0"/>
                <a:hlinkClick r:id="rId5"/>
              </a:rPr>
              <a:t>http://commons.wikimedia.org/wiki/File:EU-Germany.svg</a:t>
            </a:r>
            <a:r>
              <a:rPr lang="cs-CZ" sz="1200" dirty="0" smtClean="0">
                <a:latin typeface="Calibri" pitchFamily="34" charset="0"/>
              </a:rPr>
              <a:t> </a:t>
            </a: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Dostupné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WWW: </a:t>
            </a:r>
            <a:r>
              <a:rPr lang="cs-CZ" sz="1200" dirty="0" smtClean="0">
                <a:latin typeface="Calibri" pitchFamily="34" charset="0"/>
                <a:hlinkClick r:id="rId6"/>
              </a:rPr>
              <a:t>http://commons.wikimedia.org/wiki/File:EU-Poland.svg</a:t>
            </a:r>
            <a:r>
              <a:rPr lang="cs-CZ" sz="1200" dirty="0" smtClean="0">
                <a:latin typeface="Calibri" pitchFamily="34" charset="0"/>
              </a:rPr>
              <a:t> 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5.:</a:t>
            </a:r>
            <a:endParaRPr lang="cs-CZ" sz="1600" b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Obrázek České republiky byl použit z galerie Office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6.:</a:t>
            </a:r>
            <a:endParaRPr lang="cs-CZ" sz="1600" b="1" dirty="0" smtClean="0">
              <a:solidFill>
                <a:prstClr val="black"/>
              </a:solidFill>
              <a:latin typeface="Calibri" pitchFamily="34" charset="0"/>
            </a:endParaRP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Dostupné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WWW: </a:t>
            </a:r>
            <a:r>
              <a:rPr lang="cs-CZ" sz="1200" dirty="0" smtClean="0">
                <a:latin typeface="Calibri" pitchFamily="34" charset="0"/>
                <a:hlinkClick r:id="rId6"/>
              </a:rPr>
              <a:t>http://commons.wikimedia.org/wiki/File:EU-Poland.svg</a:t>
            </a:r>
            <a:r>
              <a:rPr lang="cs-CZ" sz="1200" dirty="0" smtClean="0">
                <a:latin typeface="Calibri" pitchFamily="34" charset="0"/>
              </a:rPr>
              <a:t> </a:t>
            </a:r>
          </a:p>
          <a:p>
            <a:pPr lvl="0">
              <a:buNone/>
            </a:pPr>
            <a:r>
              <a:rPr lang="cs-CZ" sz="1600" b="1" smtClean="0">
                <a:solidFill>
                  <a:prstClr val="black"/>
                </a:solidFill>
                <a:latin typeface="Calibri" pitchFamily="34" charset="0"/>
              </a:rPr>
              <a:t>Snímek </a:t>
            </a:r>
            <a:r>
              <a:rPr lang="cs-CZ" sz="1600" b="1" smtClean="0">
                <a:solidFill>
                  <a:prstClr val="black"/>
                </a:solidFill>
                <a:latin typeface="Calibri" pitchFamily="34" charset="0"/>
              </a:rPr>
              <a:t>7.:</a:t>
            </a:r>
            <a:endParaRPr lang="cs-CZ" sz="1600" b="1" dirty="0" smtClean="0">
              <a:solidFill>
                <a:prstClr val="black"/>
              </a:solidFill>
              <a:latin typeface="Calibri" pitchFamily="34" charset="0"/>
            </a:endParaRP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cit.2011-10-21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Dostupné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WWW: </a:t>
            </a:r>
            <a:r>
              <a:rPr lang="cs-CZ" sz="1200" dirty="0" smtClean="0">
                <a:latin typeface="Calibri" pitchFamily="34" charset="0"/>
                <a:hlinkClick r:id="rId7"/>
              </a:rPr>
              <a:t>http://cs.wikipedia.org/wiki/Soubor:Vaclav_Klaus_headshot.jpg</a:t>
            </a:r>
            <a:r>
              <a:rPr lang="cs-CZ" sz="1200" dirty="0" smtClean="0">
                <a:latin typeface="Calibri" pitchFamily="34" charset="0"/>
              </a:rPr>
              <a:t> 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</TotalTime>
  <Words>244</Words>
  <Application>Microsoft Office PowerPoint</Application>
  <PresentationFormat>Předvádění na obrazovce (4:3)</PresentationFormat>
  <Paragraphs>70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POLOHA ČESKÉ REPUBLIKY</vt:lpstr>
      <vt:lpstr>SOUSEDNÍ STÁTY</vt:lpstr>
      <vt:lpstr>ZÁKLADNÍ ÚDAJE O ČR</vt:lpstr>
      <vt:lpstr>Který z našich sousedních států je vyznačený na mapě?</vt:lpstr>
      <vt:lpstr>Jak se jmenuje prezident České republiky?</vt:lpstr>
      <vt:lpstr>Jak se jmenuje hlavní město České republiky?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 O ČESKÉ REPUBLICE</dc:title>
  <dc:creator>Lucinka</dc:creator>
  <cp:lastModifiedBy>Lucinka</cp:lastModifiedBy>
  <cp:revision>31</cp:revision>
  <dcterms:created xsi:type="dcterms:W3CDTF">2010-10-12T18:57:07Z</dcterms:created>
  <dcterms:modified xsi:type="dcterms:W3CDTF">2011-11-05T08:20:54Z</dcterms:modified>
</cp:coreProperties>
</file>