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684" r:id="rId4"/>
    <p:sldMasterId id="2147483696" r:id="rId5"/>
  </p:sldMasterIdLst>
  <p:sldIdLst>
    <p:sldId id="263" r:id="rId6"/>
    <p:sldId id="264" r:id="rId7"/>
    <p:sldId id="257" r:id="rId8"/>
    <p:sldId id="258" r:id="rId9"/>
    <p:sldId id="260" r:id="rId10"/>
    <p:sldId id="261" r:id="rId11"/>
    <p:sldId id="259" r:id="rId12"/>
    <p:sldId id="26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39CC4"/>
    <a:srgbClr val="FC64E6"/>
    <a:srgbClr val="FB15D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5.xml"/><Relationship Id="rId15" Type="http://schemas.openxmlformats.org/officeDocument/2006/relationships/viewProps" Target="viewProps.xml"/><Relationship Id="rId10" Type="http://schemas.openxmlformats.org/officeDocument/2006/relationships/slide" Target="slides/slide5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C7880-738D-4201-A9F9-E959372060A1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2A6465-9F25-456F-A540-4BB7DDA256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11387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C7880-738D-4201-A9F9-E959372060A1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2A6465-9F25-456F-A540-4BB7DDA256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2138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C7880-738D-4201-A9F9-E959372060A1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2A6465-9F25-456F-A540-4BB7DDA256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17726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C7880-738D-4201-A9F9-E959372060A1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2A6465-9F25-456F-A540-4BB7DDA256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68831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C7880-738D-4201-A9F9-E959372060A1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2A6465-9F25-456F-A540-4BB7DDA256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7600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C7880-738D-4201-A9F9-E959372060A1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2A6465-9F25-456F-A540-4BB7DDA256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22740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C7880-738D-4201-A9F9-E959372060A1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2A6465-9F25-456F-A540-4BB7DDA256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51881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C7880-738D-4201-A9F9-E959372060A1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2A6465-9F25-456F-A540-4BB7DDA256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61913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C7880-738D-4201-A9F9-E959372060A1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2A6465-9F25-456F-A540-4BB7DDA256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99302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C7880-738D-4201-A9F9-E959372060A1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2A6465-9F25-456F-A540-4BB7DDA256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53672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C7880-738D-4201-A9F9-E959372060A1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2A6465-9F25-456F-A540-4BB7DDA256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585498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4C753-149B-4F4A-918C-F20F9B7502C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9CD2E-54B5-4CE5-90E3-C4F5B3E2A45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01406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4C753-149B-4F4A-918C-F20F9B7502C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9CD2E-54B5-4CE5-90E3-C4F5B3E2A45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983959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4C753-149B-4F4A-918C-F20F9B7502C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9CD2E-54B5-4CE5-90E3-C4F5B3E2A45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883917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4C753-149B-4F4A-918C-F20F9B7502C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9CD2E-54B5-4CE5-90E3-C4F5B3E2A45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538112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4C753-149B-4F4A-918C-F20F9B7502C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9CD2E-54B5-4CE5-90E3-C4F5B3E2A45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940453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4C753-149B-4F4A-918C-F20F9B7502C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9CD2E-54B5-4CE5-90E3-C4F5B3E2A45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062819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4C753-149B-4F4A-918C-F20F9B7502C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9CD2E-54B5-4CE5-90E3-C4F5B3E2A45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499828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4C753-149B-4F4A-918C-F20F9B7502C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9CD2E-54B5-4CE5-90E3-C4F5B3E2A45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251898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4C753-149B-4F4A-918C-F20F9B7502C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9CD2E-54B5-4CE5-90E3-C4F5B3E2A45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699430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4C753-149B-4F4A-918C-F20F9B7502C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9CD2E-54B5-4CE5-90E3-C4F5B3E2A45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57664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4C753-149B-4F4A-918C-F20F9B7502C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9CD2E-54B5-4CE5-90E3-C4F5B3E2A45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886260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4C753-149B-4F4A-918C-F20F9B7502C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9CD2E-54B5-4CE5-90E3-C4F5B3E2A45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700460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4C753-149B-4F4A-918C-F20F9B7502C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9CD2E-54B5-4CE5-90E3-C4F5B3E2A45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923906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4C753-149B-4F4A-918C-F20F9B7502C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9CD2E-54B5-4CE5-90E3-C4F5B3E2A45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572825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4C753-149B-4F4A-918C-F20F9B7502C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9CD2E-54B5-4CE5-90E3-C4F5B3E2A45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641497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4C753-149B-4F4A-918C-F20F9B7502C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9CD2E-54B5-4CE5-90E3-C4F5B3E2A45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550675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4C753-149B-4F4A-918C-F20F9B7502C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9CD2E-54B5-4CE5-90E3-C4F5B3E2A45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100057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4C753-149B-4F4A-918C-F20F9B7502C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9CD2E-54B5-4CE5-90E3-C4F5B3E2A45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451700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4C753-149B-4F4A-918C-F20F9B7502C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9CD2E-54B5-4CE5-90E3-C4F5B3E2A45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232462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4C753-149B-4F4A-918C-F20F9B7502C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9CD2E-54B5-4CE5-90E3-C4F5B3E2A45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133065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4C753-149B-4F4A-918C-F20F9B7502C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9CD2E-54B5-4CE5-90E3-C4F5B3E2A45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823912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4C753-149B-4F4A-918C-F20F9B7502C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9CD2E-54B5-4CE5-90E3-C4F5B3E2A45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102608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5867400" cy="6858000"/>
            <a:chOff x="0" y="0"/>
            <a:chExt cx="3696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</p:grpSp>
      <p:grpSp>
        <p:nvGrpSpPr>
          <p:cNvPr id="7" name="Group 5"/>
          <p:cNvGrpSpPr>
            <a:grpSpLocks/>
          </p:cNvGrpSpPr>
          <p:nvPr/>
        </p:nvGrpSpPr>
        <p:grpSpPr bwMode="auto">
          <a:xfrm>
            <a:off x="3632200" y="4889500"/>
            <a:ext cx="4876800" cy="319088"/>
            <a:chOff x="2288" y="3080"/>
            <a:chExt cx="3072" cy="201"/>
          </a:xfrm>
        </p:grpSpPr>
        <p:sp>
          <p:nvSpPr>
            <p:cNvPr id="8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  <p:sp>
          <p:nvSpPr>
            <p:cNvPr id="9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</p:grpSp>
      <p:sp>
        <p:nvSpPr>
          <p:cNvPr id="13320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927350"/>
            <a:ext cx="4013200" cy="1822450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3324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990600"/>
            <a:ext cx="8229600" cy="190500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0" name="Rectangle 9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1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" name="Rectangle 1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76200" y="6248400"/>
            <a:ext cx="587375" cy="488950"/>
          </a:xfrm>
        </p:spPr>
        <p:txBody>
          <a:bodyPr anchorCtr="0"/>
          <a:lstStyle>
            <a:lvl1pPr>
              <a:defRPr/>
            </a:lvl1pPr>
          </a:lstStyle>
          <a:p>
            <a:pPr>
              <a:defRPr/>
            </a:pPr>
            <a:fld id="{CCB53F31-BF11-4960-8633-61F22D42CB38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535325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2D2D42-AC95-4488-9B73-EE530C42D76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311477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2828B4-112F-4D2C-87BE-6B76789338C7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833777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2362200"/>
            <a:ext cx="3770313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2362200"/>
            <a:ext cx="3770312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59EFFA-FCEC-470D-9EAF-FFBBD326B673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821201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25DF9E-E85F-49EB-9EA4-1539F14F8E15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2733115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1D1988-8FCC-4D75-B18A-ADF206500D4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34598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2D20BA-4D87-40FE-8B9A-85152683B7AD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9704074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8921FB-9DF1-4C53-98CA-EC8D674D237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4277162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BCBE18-1F02-449B-8969-87D8DEE578AD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77815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49AA90-90A1-4843-9612-7CB08859FEB6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6498622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762000"/>
            <a:ext cx="1981200" cy="53244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762000"/>
            <a:ext cx="5791200" cy="53244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CF84B8-101A-4366-9A1B-0E30D7D816AD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0521743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51CBFF-F86E-4528-9939-B033CA12D6B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9520480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886C6B-7DDA-4CE6-94E0-6B1A6198863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683043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722B9D-E0B1-47C2-A924-5E05295FD88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932590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DC7CC0-8222-46BE-BBEA-5EE623F9FEB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1374905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C2E374-0D87-41A3-9EA5-6E2F0B1924D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782082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43B980-147B-47C1-B2C8-B7D84A43B2B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139131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676CE3-0003-4DB2-9361-04DA5CB500B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3016394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7D2589-6FF3-4784-90E1-DD2E7A6709B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5651284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FAB02F-BF5F-4066-B31C-805E7E23F0B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763990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61F438-C6AB-476B-AC31-B7CEFE24B49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6270342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D20684-4634-4762-82C1-C6133FBB588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3433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6C7880-738D-4201-A9F9-E959372060A1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2A6465-9F25-456F-A540-4BB7DDA256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5758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A4C753-149B-4F4A-918C-F20F9B7502C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F9CD2E-54B5-4CE5-90E3-C4F5B3E2A45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57613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A4C753-149B-4F4A-918C-F20F9B7502C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F9CD2E-54B5-4CE5-90E3-C4F5B3E2A45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00931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620000" cy="6858000"/>
            <a:chOff x="0" y="0"/>
            <a:chExt cx="4800" cy="4320"/>
          </a:xfrm>
        </p:grpSpPr>
        <p:grpSp>
          <p:nvGrpSpPr>
            <p:cNvPr id="1032" name="Group 3"/>
            <p:cNvGrpSpPr>
              <a:grpSpLocks/>
            </p:cNvGrpSpPr>
            <p:nvPr userDrawn="1"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1036" name="Rectangle 4"/>
              <p:cNvSpPr>
                <a:spLocks noChangeArrowheads="1"/>
              </p:cNvSpPr>
              <p:nvPr userDrawn="1"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7" name="Freeform 5"/>
              <p:cNvSpPr>
                <a:spLocks/>
              </p:cNvSpPr>
              <p:nvPr userDrawn="1"/>
            </p:nvSpPr>
            <p:spPr bwMode="auto">
              <a:xfrm>
                <a:off x="288" y="0"/>
                <a:ext cx="1728" cy="735"/>
              </a:xfrm>
              <a:custGeom>
                <a:avLst/>
                <a:gdLst>
                  <a:gd name="T0" fmla="*/ 1728 w 1728"/>
                  <a:gd name="T1" fmla="*/ 0 h 735"/>
                  <a:gd name="T2" fmla="*/ 1728 w 1728"/>
                  <a:gd name="T3" fmla="*/ 480 h 735"/>
                  <a:gd name="T4" fmla="*/ 380 w 1728"/>
                  <a:gd name="T5" fmla="*/ 482 h 735"/>
                  <a:gd name="T6" fmla="*/ 354 w 1728"/>
                  <a:gd name="T7" fmla="*/ 480 h 735"/>
                  <a:gd name="T8" fmla="*/ 308 w 1728"/>
                  <a:gd name="T9" fmla="*/ 489 h 735"/>
                  <a:gd name="T10" fmla="*/ 246 w 1728"/>
                  <a:gd name="T11" fmla="*/ 531 h 735"/>
                  <a:gd name="T12" fmla="*/ 206 w 1728"/>
                  <a:gd name="T13" fmla="*/ 597 h 735"/>
                  <a:gd name="T14" fmla="*/ 192 w 1728"/>
                  <a:gd name="T15" fmla="*/ 666 h 735"/>
                  <a:gd name="T16" fmla="*/ 192 w 1728"/>
                  <a:gd name="T17" fmla="*/ 735 h 735"/>
                  <a:gd name="T18" fmla="*/ 0 w 1728"/>
                  <a:gd name="T19" fmla="*/ 735 h 735"/>
                  <a:gd name="T20" fmla="*/ 0 w 1728"/>
                  <a:gd name="T21" fmla="*/ 480 h 735"/>
                  <a:gd name="T22" fmla="*/ 0 w 1728"/>
                  <a:gd name="T23" fmla="*/ 0 h 735"/>
                  <a:gd name="T24" fmla="*/ 1728 w 1728"/>
                  <a:gd name="T25" fmla="*/ 0 h 735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cap="flat" cmpd="sng">
                    <a:solidFill>
                      <a:schemeClr val="tx1"/>
                    </a:solidFill>
                    <a:prstDash val="solid"/>
                    <a:miter lim="800000"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  <p:grpSp>
          <p:nvGrpSpPr>
            <p:cNvPr id="1033" name="Group 6"/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1034" name="AutoShape 7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5" name="AutoShape 8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</p:grpSp>
      <p:sp>
        <p:nvSpPr>
          <p:cNvPr id="1027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29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EE85265-464C-4A46-AEA2-8781230ED15A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18277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C91FDCE-3435-4A9A-AB07-1968BC6BDC81}" type="slidenum">
              <a:rPr lang="cs-CZ">
                <a:solidFill>
                  <a:prstClr val="black">
                    <a:tint val="75000"/>
                  </a:prstClr>
                </a:solidFill>
                <a:latin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922696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40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rft.com/" TargetMode="External"/><Relationship Id="rId1" Type="http://schemas.openxmlformats.org/officeDocument/2006/relationships/slideLayout" Target="../slideLayouts/slideLayout50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3.pn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4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58888" y="620713"/>
            <a:ext cx="7642225" cy="146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075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6009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OZNAČENÍ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 VY_32_INOVACE_216_ČJ2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NÁZEV VZDĚLÁVACÍHO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Dlouhé samohlásky č. </a:t>
            </a:r>
            <a:r>
              <a:rPr lang="cs-CZ" sz="1200" dirty="0">
                <a:solidFill>
                  <a:srgbClr val="003366"/>
                </a:solidFill>
                <a:latin typeface="Arial"/>
              </a:rPr>
              <a:t>2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NÁZEV ŠKOLY: Základní škola a Mateřská škola, Hevlín, příspěvková organizace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CÍSLO PROJEKTU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CZ.1.07/1.4.00/21.2193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KLÍČOVÁ AKTIVITA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III/2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TÉMA HODINY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Samohlásky u – ů - ú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ROČNÍK:  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2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PŘEDMĚT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Český jazyk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FF0000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AUTOR 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Mgr. Marie Jelínková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4100" name="Text Box 6"/>
          <p:cNvSpPr txBox="1">
            <a:spLocks noChangeArrowheads="1"/>
          </p:cNvSpPr>
          <p:nvPr/>
        </p:nvSpPr>
        <p:spPr bwMode="auto">
          <a:xfrm>
            <a:off x="1258888" y="5589588"/>
            <a:ext cx="7200900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endParaRPr lang="cs-CZ" sz="1200" i="1" smtClean="0">
              <a:solidFill>
                <a:srgbClr val="003366"/>
              </a:solidFill>
            </a:endParaRP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endParaRPr lang="cs-CZ" sz="1200" smtClean="0">
              <a:solidFill>
                <a:srgbClr val="0033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3665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924800" cy="866775"/>
          </a:xfrm>
        </p:spPr>
        <p:txBody>
          <a:bodyPr/>
          <a:lstStyle/>
          <a:p>
            <a:r>
              <a:rPr lang="cs-CZ" sz="2800" smtClean="0">
                <a:latin typeface="Arial" charset="0"/>
                <a:cs typeface="Arial" charset="0"/>
              </a:rPr>
              <a:t>POPIS MATERIÁLU</a:t>
            </a:r>
            <a:endParaRPr lang="cs-CZ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00113" y="1628775"/>
            <a:ext cx="7693025" cy="3941763"/>
          </a:xfrm>
        </p:spPr>
        <p:txBody>
          <a:bodyPr/>
          <a:lstStyle/>
          <a:p>
            <a:r>
              <a:rPr lang="cs-CZ" sz="14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1400" dirty="0" smtClean="0">
                <a:latin typeface="Arial" charset="0"/>
                <a:cs typeface="Arial" charset="0"/>
              </a:rPr>
              <a:t>: prezentace v PowerPointu</a:t>
            </a:r>
          </a:p>
          <a:p>
            <a:r>
              <a:rPr lang="cs-CZ" sz="14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1400" dirty="0" smtClean="0">
                <a:latin typeface="Arial" charset="0"/>
                <a:cs typeface="Arial" charset="0"/>
              </a:rPr>
              <a:t>:  </a:t>
            </a:r>
            <a:r>
              <a:rPr lang="cs-CZ" sz="1400" dirty="0" err="1" smtClean="0">
                <a:latin typeface="Arial" charset="0"/>
                <a:cs typeface="Arial" charset="0"/>
              </a:rPr>
              <a:t>Prv</a:t>
            </a:r>
            <a:endParaRPr lang="cs-CZ" sz="1400" dirty="0" smtClean="0">
              <a:latin typeface="Arial" charset="0"/>
              <a:cs typeface="Arial" charset="0"/>
            </a:endParaRPr>
          </a:p>
          <a:p>
            <a:r>
              <a:rPr lang="cs-CZ" sz="14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1400" dirty="0" smtClean="0">
                <a:latin typeface="Arial" charset="0"/>
                <a:cs typeface="Arial" charset="0"/>
              </a:rPr>
              <a:t>: Na listu č. 3 – 5 žáci po přečtení doplňují na interaktivní tabuli u, ů, ú přímo do textu, nebo pracují nejdříve v pracovním listě individuálně a kontrolu provádí společně při prezentaci na tabuli. List č. 6 – 8 je pracovní.</a:t>
            </a:r>
            <a:endParaRPr lang="cs-CZ" sz="14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r>
              <a:rPr lang="cs-CZ" sz="1400" b="1" dirty="0" smtClean="0">
                <a:latin typeface="Arial" charset="0"/>
                <a:cs typeface="Arial" charset="0"/>
              </a:rPr>
              <a:t>OČEKÁVANÝ VÝSTUP</a:t>
            </a:r>
            <a:r>
              <a:rPr lang="cs-CZ" sz="1400" dirty="0" smtClean="0">
                <a:latin typeface="Arial" charset="0"/>
                <a:cs typeface="Arial" charset="0"/>
              </a:rPr>
              <a:t>: Žáci si procvičí a zautomatizují pravidla psaní dlouhých samohlásek u, ů, ú ve slovech.</a:t>
            </a:r>
          </a:p>
          <a:p>
            <a:r>
              <a:rPr lang="cs-CZ" sz="1400" b="1" dirty="0" smtClean="0">
                <a:latin typeface="Arial" charset="0"/>
                <a:cs typeface="Arial" charset="0"/>
              </a:rPr>
              <a:t>ZKUŠENOST S PILOTÁŽÍ: </a:t>
            </a:r>
            <a:r>
              <a:rPr lang="cs-CZ" sz="1400" dirty="0" smtClean="0">
                <a:latin typeface="Arial" charset="0"/>
                <a:cs typeface="Arial" charset="0"/>
              </a:rPr>
              <a:t>Učivo zvládli s malými chybami téměř všichni žáci. Na opravě se podíleli </a:t>
            </a:r>
            <a:r>
              <a:rPr lang="cs-CZ" sz="1400" smtClean="0">
                <a:latin typeface="Arial" charset="0"/>
                <a:cs typeface="Arial" charset="0"/>
              </a:rPr>
              <a:t>vždy sousedé vzájemně</a:t>
            </a:r>
            <a:r>
              <a:rPr lang="cs-CZ" sz="1400" dirty="0" smtClean="0">
                <a:latin typeface="Arial" charset="0"/>
                <a:cs typeface="Arial" charset="0"/>
              </a:rPr>
              <a:t>.</a:t>
            </a:r>
          </a:p>
          <a:p>
            <a:r>
              <a:rPr lang="cs-CZ" sz="1400" b="1" i="1" dirty="0" smtClean="0">
                <a:latin typeface="Arial" charset="0"/>
                <a:cs typeface="Arial" charset="0"/>
              </a:rPr>
              <a:t>ZDROJ</a:t>
            </a:r>
            <a:r>
              <a:rPr lang="cs-CZ" sz="1400" dirty="0" smtClean="0">
                <a:latin typeface="Arial" charset="0"/>
                <a:cs typeface="Arial" charset="0"/>
              </a:rPr>
              <a:t>:  </a:t>
            </a:r>
            <a:r>
              <a:rPr lang="cs-CZ" sz="1400" b="1" u="sng" dirty="0" smtClean="0">
                <a:hlinkClick r:id="rId2"/>
              </a:rPr>
              <a:t>www.office.microsorft.com</a:t>
            </a:r>
            <a:endParaRPr lang="cs-CZ" sz="1400" dirty="0" smtClean="0">
              <a:latin typeface="Arial" charset="0"/>
              <a:cs typeface="Arial" charset="0"/>
            </a:endParaRPr>
          </a:p>
          <a:p>
            <a:pPr>
              <a:buFont typeface="Wingdings" pitchFamily="2" charset="2"/>
              <a:buNone/>
            </a:pPr>
            <a:endParaRPr lang="cs-CZ" sz="1200" dirty="0" smtClean="0">
              <a:latin typeface="Times New Roman" pitchFamily="18" charset="0"/>
            </a:endParaRPr>
          </a:p>
          <a:p>
            <a:pPr>
              <a:buFont typeface="Wingdings" pitchFamily="2" charset="2"/>
              <a:buNone/>
            </a:pPr>
            <a:endParaRPr lang="cs-CZ" sz="1000" dirty="0" smtClean="0"/>
          </a:p>
        </p:txBody>
      </p:sp>
    </p:spTree>
    <p:extLst>
      <p:ext uri="{BB962C8B-B14F-4D97-AF65-F5344CB8AC3E}">
        <p14:creationId xmlns:p14="http://schemas.microsoft.com/office/powerpoint/2010/main" val="3295595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ovéPole 13"/>
          <p:cNvSpPr txBox="1"/>
          <p:nvPr/>
        </p:nvSpPr>
        <p:spPr>
          <a:xfrm>
            <a:off x="467544" y="1628800"/>
            <a:ext cx="2764282" cy="584775"/>
          </a:xfrm>
          <a:prstGeom prst="rect">
            <a:avLst/>
          </a:prstGeom>
          <a:solidFill>
            <a:srgbClr val="92D050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r  </a:t>
            </a:r>
            <a:r>
              <a:rPr lang="cs-CZ" sz="3200" dirty="0" err="1" smtClean="0"/>
              <a:t>kavice</a:t>
            </a:r>
            <a:r>
              <a:rPr lang="cs-CZ" sz="3200" dirty="0" smtClean="0"/>
              <a:t> 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239852" y="1628800"/>
            <a:ext cx="2764282" cy="584775"/>
          </a:xfrm>
          <a:prstGeom prst="rect">
            <a:avLst/>
          </a:prstGeom>
          <a:solidFill>
            <a:srgbClr val="92D050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m  ž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012160" y="1628800"/>
            <a:ext cx="2764282" cy="584775"/>
          </a:xfrm>
          <a:prstGeom prst="rect">
            <a:avLst/>
          </a:prstGeom>
          <a:solidFill>
            <a:srgbClr val="92D050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cib</a:t>
            </a:r>
            <a:r>
              <a:rPr lang="cs-CZ" sz="3200" dirty="0" smtClean="0"/>
              <a:t>  </a:t>
            </a:r>
            <a:r>
              <a:rPr lang="cs-CZ" sz="3200" dirty="0" err="1" smtClean="0"/>
              <a:t>le</a:t>
            </a:r>
            <a:r>
              <a:rPr lang="cs-CZ" sz="3200" dirty="0" smtClean="0"/>
              <a:t> </a:t>
            </a:r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67544" y="2406486"/>
            <a:ext cx="2764282" cy="584775"/>
          </a:xfrm>
          <a:prstGeom prst="rect">
            <a:avLst/>
          </a:prstGeom>
          <a:solidFill>
            <a:srgbClr val="FC64E6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hlí</a:t>
            </a:r>
            <a:endParaRPr lang="cs-CZ" sz="3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239852" y="2406486"/>
            <a:ext cx="2764282" cy="584775"/>
          </a:xfrm>
          <a:prstGeom prst="rect">
            <a:avLst/>
          </a:prstGeom>
          <a:solidFill>
            <a:srgbClr val="FC64E6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skalí</a:t>
            </a:r>
            <a:endParaRPr lang="cs-CZ" sz="32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012160" y="2406486"/>
            <a:ext cx="2764282" cy="584775"/>
          </a:xfrm>
          <a:prstGeom prst="rect">
            <a:avLst/>
          </a:prstGeom>
          <a:solidFill>
            <a:srgbClr val="FC64E6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chvatná</a:t>
            </a:r>
            <a:endParaRPr lang="cs-CZ" sz="32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67544" y="3184172"/>
            <a:ext cx="2764282" cy="584775"/>
          </a:xfrm>
          <a:prstGeom prst="rect">
            <a:avLst/>
          </a:prstGeom>
          <a:solidFill>
            <a:srgbClr val="92D050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čes</a:t>
            </a:r>
            <a:endParaRPr lang="cs-CZ" sz="32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239852" y="3184172"/>
            <a:ext cx="2764282" cy="584775"/>
          </a:xfrm>
          <a:prstGeom prst="rect">
            <a:avLst/>
          </a:prstGeom>
          <a:solidFill>
            <a:srgbClr val="92D050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  </a:t>
            </a:r>
            <a:r>
              <a:rPr lang="cs-CZ" sz="3200" dirty="0" err="1" smtClean="0"/>
              <a:t>čast</a:t>
            </a:r>
            <a:endParaRPr lang="cs-CZ" sz="32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012160" y="3184172"/>
            <a:ext cx="2764282" cy="584775"/>
          </a:xfrm>
          <a:prstGeom prst="rect">
            <a:avLst/>
          </a:prstGeom>
          <a:solidFill>
            <a:srgbClr val="92D050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st  ha</a:t>
            </a:r>
            <a:endParaRPr lang="cs-CZ" sz="32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67544" y="3961858"/>
            <a:ext cx="2764282" cy="584775"/>
          </a:xfrm>
          <a:prstGeom prst="rect">
            <a:avLst/>
          </a:prstGeom>
          <a:solidFill>
            <a:srgbClr val="FC64E6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tv</a:t>
            </a:r>
            <a:r>
              <a:rPr lang="cs-CZ" sz="3200" dirty="0" smtClean="0"/>
              <a:t>  j</a:t>
            </a:r>
            <a:endParaRPr lang="cs-CZ" sz="32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239852" y="3961858"/>
            <a:ext cx="2764282" cy="584775"/>
          </a:xfrm>
          <a:prstGeom prst="rect">
            <a:avLst/>
          </a:prstGeom>
          <a:solidFill>
            <a:srgbClr val="FC64E6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V sobot  </a:t>
            </a:r>
            <a:endParaRPr lang="cs-CZ" sz="32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012160" y="3961858"/>
            <a:ext cx="2764282" cy="584775"/>
          </a:xfrm>
          <a:prstGeom prst="rect">
            <a:avLst/>
          </a:prstGeom>
          <a:solidFill>
            <a:srgbClr val="FC64E6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d  b</a:t>
            </a:r>
            <a:endParaRPr lang="cs-CZ" sz="32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467544" y="4739544"/>
            <a:ext cx="2764282" cy="584775"/>
          </a:xfrm>
          <a:prstGeom prst="rect">
            <a:avLst/>
          </a:prstGeom>
          <a:solidFill>
            <a:srgbClr val="92D050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ch  </a:t>
            </a:r>
            <a:r>
              <a:rPr lang="cs-CZ" sz="3200" dirty="0" err="1" smtClean="0"/>
              <a:t>dinka</a:t>
            </a:r>
            <a:endParaRPr lang="cs-CZ" sz="32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3239852" y="4739544"/>
            <a:ext cx="2764282" cy="584775"/>
          </a:xfrm>
          <a:prstGeom prst="rect">
            <a:avLst/>
          </a:prstGeom>
          <a:solidFill>
            <a:srgbClr val="92D050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nak</a:t>
            </a:r>
            <a:r>
              <a:rPr lang="cs-CZ" sz="3200" dirty="0" smtClean="0"/>
              <a:t>  </a:t>
            </a:r>
            <a:r>
              <a:rPr lang="cs-CZ" sz="3200" dirty="0" err="1" smtClean="0"/>
              <a:t>povat</a:t>
            </a:r>
            <a:endParaRPr lang="cs-CZ" sz="32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6012160" y="4739544"/>
            <a:ext cx="2764282" cy="584775"/>
          </a:xfrm>
          <a:prstGeom prst="rect">
            <a:avLst/>
          </a:prstGeom>
          <a:solidFill>
            <a:srgbClr val="92D050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  </a:t>
            </a:r>
            <a:r>
              <a:rPr lang="cs-CZ" sz="3200" dirty="0" err="1" smtClean="0"/>
              <a:t>kr</a:t>
            </a:r>
            <a:r>
              <a:rPr lang="cs-CZ" sz="3200" dirty="0" smtClean="0"/>
              <a:t>  </a:t>
            </a:r>
            <a:r>
              <a:rPr lang="cs-CZ" sz="3200" dirty="0" err="1" smtClean="0"/>
              <a:t>hy</a:t>
            </a:r>
            <a:endParaRPr lang="cs-CZ" sz="32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467544" y="5517232"/>
            <a:ext cx="2764282" cy="584775"/>
          </a:xfrm>
          <a:prstGeom prst="rect">
            <a:avLst/>
          </a:prstGeom>
          <a:solidFill>
            <a:srgbClr val="FC64E6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  </a:t>
            </a:r>
            <a:r>
              <a:rPr lang="cs-CZ" sz="3200" dirty="0" err="1" smtClean="0"/>
              <a:t>terý</a:t>
            </a:r>
            <a:endParaRPr lang="cs-CZ" sz="32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3239852" y="5517232"/>
            <a:ext cx="2764282" cy="584775"/>
          </a:xfrm>
          <a:prstGeom prst="rect">
            <a:avLst/>
          </a:prstGeom>
          <a:solidFill>
            <a:srgbClr val="FC64E6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schovna</a:t>
            </a:r>
            <a:endParaRPr lang="cs-CZ" sz="32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6012160" y="5517232"/>
            <a:ext cx="2764282" cy="584775"/>
          </a:xfrm>
          <a:prstGeom prst="rect">
            <a:avLst/>
          </a:prstGeom>
          <a:solidFill>
            <a:srgbClr val="FC64E6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ryvek</a:t>
            </a:r>
            <a:endParaRPr lang="cs-CZ" sz="32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2405830" y="355303"/>
            <a:ext cx="433234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1.  Doplňte u, ú, ů</a:t>
            </a:r>
            <a:endParaRPr lang="cs-CZ" sz="4400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6660232" y="5527885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C00000"/>
                </a:solidFill>
              </a:rPr>
              <a:t>ú</a:t>
            </a:r>
          </a:p>
        </p:txBody>
      </p:sp>
      <p:sp>
        <p:nvSpPr>
          <p:cNvPr id="45" name="TextovéPole 44"/>
          <p:cNvSpPr txBox="1"/>
          <p:nvPr/>
        </p:nvSpPr>
        <p:spPr>
          <a:xfrm>
            <a:off x="7123256" y="3204265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C00000"/>
                </a:solidFill>
              </a:rPr>
              <a:t>u</a:t>
            </a:r>
          </a:p>
        </p:txBody>
      </p:sp>
      <p:sp>
        <p:nvSpPr>
          <p:cNvPr id="46" name="TextovéPole 45"/>
          <p:cNvSpPr txBox="1"/>
          <p:nvPr/>
        </p:nvSpPr>
        <p:spPr>
          <a:xfrm>
            <a:off x="7267272" y="1620089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u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4499992" y="1631376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u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1218600" y="1628800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u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4067944" y="3204265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C00000"/>
                </a:solidFill>
              </a:rPr>
              <a:t>ú</a:t>
            </a:r>
          </a:p>
        </p:txBody>
      </p:sp>
      <p:sp>
        <p:nvSpPr>
          <p:cNvPr id="51" name="TextovéPole 50"/>
          <p:cNvSpPr txBox="1"/>
          <p:nvPr/>
        </p:nvSpPr>
        <p:spPr>
          <a:xfrm>
            <a:off x="1259632" y="3204265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ú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6444208" y="2412177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C00000"/>
                </a:solidFill>
              </a:rPr>
              <a:t>ú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3995936" y="2406485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C00000"/>
                </a:solidFill>
              </a:rPr>
              <a:t>ú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1331640" y="2412177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>
                <a:solidFill>
                  <a:srgbClr val="C00000"/>
                </a:solidFill>
              </a:rPr>
              <a:t>u</a:t>
            </a:r>
          </a:p>
        </p:txBody>
      </p:sp>
      <p:sp>
        <p:nvSpPr>
          <p:cNvPr id="57" name="TextovéPole 56"/>
          <p:cNvSpPr txBox="1"/>
          <p:nvPr/>
        </p:nvSpPr>
        <p:spPr>
          <a:xfrm>
            <a:off x="3635896" y="5527885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ú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1290608" y="5517231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ú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5148064" y="3961858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C00000"/>
                </a:solidFill>
              </a:rPr>
              <a:t>u</a:t>
            </a:r>
          </a:p>
        </p:txBody>
      </p:sp>
      <p:sp>
        <p:nvSpPr>
          <p:cNvPr id="60" name="TextovéPole 59"/>
          <p:cNvSpPr txBox="1"/>
          <p:nvPr/>
        </p:nvSpPr>
        <p:spPr>
          <a:xfrm>
            <a:off x="1763688" y="3961857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ů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7267272" y="4739497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u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4242936" y="4739543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C00000"/>
                </a:solidFill>
              </a:rPr>
              <a:t>u</a:t>
            </a:r>
          </a:p>
        </p:txBody>
      </p:sp>
      <p:sp>
        <p:nvSpPr>
          <p:cNvPr id="64" name="TextovéPole 63"/>
          <p:cNvSpPr txBox="1"/>
          <p:nvPr/>
        </p:nvSpPr>
        <p:spPr>
          <a:xfrm>
            <a:off x="1403648" y="4739544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C00000"/>
                </a:solidFill>
              </a:rPr>
              <a:t>u</a:t>
            </a:r>
          </a:p>
        </p:txBody>
      </p:sp>
      <p:sp>
        <p:nvSpPr>
          <p:cNvPr id="65" name="TextovéPole 64"/>
          <p:cNvSpPr txBox="1"/>
          <p:nvPr/>
        </p:nvSpPr>
        <p:spPr>
          <a:xfrm>
            <a:off x="7195264" y="3961856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u</a:t>
            </a:r>
            <a:endParaRPr lang="cs-CZ" sz="3200" dirty="0">
              <a:solidFill>
                <a:srgbClr val="C0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931" y="332656"/>
            <a:ext cx="899741" cy="899741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0691" y="355303"/>
            <a:ext cx="899741" cy="899741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88188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6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0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5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8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/>
      <p:bldP spid="45" grpId="0"/>
      <p:bldP spid="46" grpId="0"/>
      <p:bldP spid="47" grpId="0"/>
      <p:bldP spid="48" grpId="0"/>
      <p:bldP spid="50" grpId="0"/>
      <p:bldP spid="51" grpId="0"/>
      <p:bldP spid="52" grpId="0"/>
      <p:bldP spid="53" grpId="0"/>
      <p:bldP spid="54" grpId="0"/>
      <p:bldP spid="57" grpId="0"/>
      <p:bldP spid="58" grpId="0"/>
      <p:bldP spid="59" grpId="0"/>
      <p:bldP spid="60" grpId="0"/>
      <p:bldP spid="62" grpId="0"/>
      <p:bldP spid="63" grpId="0"/>
      <p:bldP spid="64" grpId="0"/>
      <p:bldP spid="6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ovéPole 13"/>
          <p:cNvSpPr txBox="1"/>
          <p:nvPr/>
        </p:nvSpPr>
        <p:spPr>
          <a:xfrm>
            <a:off x="467544" y="1628800"/>
            <a:ext cx="2764282" cy="584775"/>
          </a:xfrm>
          <a:prstGeom prst="rect">
            <a:avLst/>
          </a:prstGeom>
          <a:solidFill>
            <a:srgbClr val="92D050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sedm trpaslík   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239852" y="1628800"/>
            <a:ext cx="2764282" cy="584775"/>
          </a:xfrm>
          <a:prstGeom prst="rect">
            <a:avLst/>
          </a:prstGeom>
          <a:solidFill>
            <a:srgbClr val="92D050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  čit se  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012160" y="1628800"/>
            <a:ext cx="2764282" cy="584775"/>
          </a:xfrm>
          <a:prstGeom prst="rect">
            <a:avLst/>
          </a:prstGeom>
          <a:solidFill>
            <a:srgbClr val="92D050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málo jed   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67544" y="2406486"/>
            <a:ext cx="2764282" cy="584775"/>
          </a:xfrm>
          <a:prstGeom prst="rect">
            <a:avLst/>
          </a:prstGeom>
          <a:solidFill>
            <a:srgbClr val="FC64E6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kal  ž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239852" y="2406486"/>
            <a:ext cx="2764282" cy="584775"/>
          </a:xfrm>
          <a:prstGeom prst="rect">
            <a:avLst/>
          </a:prstGeom>
          <a:solidFill>
            <a:srgbClr val="FC64E6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  brus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012160" y="2406486"/>
            <a:ext cx="2764282" cy="584775"/>
          </a:xfrm>
          <a:prstGeom prst="rect">
            <a:avLst/>
          </a:prstGeom>
          <a:solidFill>
            <a:srgbClr val="FC64E6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b  </a:t>
            </a:r>
            <a:r>
              <a:rPr lang="cs-CZ" sz="3200" dirty="0" err="1" smtClean="0">
                <a:solidFill>
                  <a:prstClr val="black"/>
                </a:solidFill>
              </a:rPr>
              <a:t>dova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67544" y="3184172"/>
            <a:ext cx="2764282" cy="584775"/>
          </a:xfrm>
          <a:prstGeom prst="rect">
            <a:avLst/>
          </a:prstGeom>
          <a:solidFill>
            <a:srgbClr val="92D050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hodně lék  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239852" y="3184172"/>
            <a:ext cx="2764282" cy="584775"/>
          </a:xfrm>
          <a:prstGeom prst="rect">
            <a:avLst/>
          </a:prstGeom>
          <a:solidFill>
            <a:srgbClr val="92D050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k  na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012160" y="3184172"/>
            <a:ext cx="2764282" cy="584775"/>
          </a:xfrm>
          <a:prstGeom prst="rect">
            <a:avLst/>
          </a:prstGeom>
          <a:solidFill>
            <a:srgbClr val="92D050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Mar</a:t>
            </a:r>
            <a:r>
              <a:rPr lang="cs-CZ" sz="3200" dirty="0" smtClean="0">
                <a:solidFill>
                  <a:prstClr val="black"/>
                </a:solidFill>
              </a:rPr>
              <a:t>  </a:t>
            </a:r>
            <a:r>
              <a:rPr lang="cs-CZ" sz="3200" dirty="0" err="1" smtClean="0">
                <a:solidFill>
                  <a:prstClr val="black"/>
                </a:solidFill>
              </a:rPr>
              <a:t>ška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67544" y="3961858"/>
            <a:ext cx="2764282" cy="584775"/>
          </a:xfrm>
          <a:prstGeom prst="rect">
            <a:avLst/>
          </a:prstGeom>
          <a:solidFill>
            <a:srgbClr val="FC64E6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smtClean="0">
                <a:solidFill>
                  <a:prstClr val="black"/>
                </a:solidFill>
              </a:rPr>
              <a:t> l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239852" y="3961858"/>
            <a:ext cx="2764282" cy="584775"/>
          </a:xfrm>
          <a:prstGeom prst="rect">
            <a:avLst/>
          </a:prstGeom>
          <a:solidFill>
            <a:srgbClr val="FC64E6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der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012160" y="3961858"/>
            <a:ext cx="2764282" cy="584775"/>
          </a:xfrm>
          <a:prstGeom prst="rect">
            <a:avLst/>
          </a:prstGeom>
          <a:solidFill>
            <a:srgbClr val="FC64E6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žasný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67544" y="4739544"/>
            <a:ext cx="2764282" cy="584775"/>
          </a:xfrm>
          <a:prstGeom prst="rect">
            <a:avLst/>
          </a:prstGeom>
          <a:solidFill>
            <a:srgbClr val="92D050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nor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3239852" y="4739544"/>
            <a:ext cx="2764282" cy="584775"/>
          </a:xfrm>
          <a:prstGeom prst="rect">
            <a:avLst/>
          </a:prstGeom>
          <a:solidFill>
            <a:srgbClr val="92D050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roda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6012160" y="4739544"/>
            <a:ext cx="2764282" cy="584775"/>
          </a:xfrm>
          <a:prstGeom prst="rect">
            <a:avLst/>
          </a:prstGeom>
          <a:solidFill>
            <a:srgbClr val="92D050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nahor</a:t>
            </a:r>
            <a:r>
              <a:rPr lang="cs-CZ" sz="3200" dirty="0" smtClean="0">
                <a:solidFill>
                  <a:prstClr val="black"/>
                </a:solidFill>
              </a:rPr>
              <a:t>  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467544" y="5517232"/>
            <a:ext cx="2764282" cy="584775"/>
          </a:xfrm>
          <a:prstGeom prst="rect">
            <a:avLst/>
          </a:prstGeom>
          <a:solidFill>
            <a:srgbClr val="FC64E6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mnoho brouk  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3239852" y="5517232"/>
            <a:ext cx="2764282" cy="584775"/>
          </a:xfrm>
          <a:prstGeom prst="rect">
            <a:avLst/>
          </a:prstGeom>
          <a:solidFill>
            <a:srgbClr val="FC64E6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u plot  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6012160" y="5517232"/>
            <a:ext cx="2764282" cy="584775"/>
          </a:xfrm>
          <a:prstGeom prst="rect">
            <a:avLst/>
          </a:prstGeom>
          <a:solidFill>
            <a:srgbClr val="FC64E6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pět kufr  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2341710" y="355303"/>
            <a:ext cx="433234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prstClr val="black"/>
                </a:solidFill>
              </a:rPr>
              <a:t>2.  Doplňte u, ú, ů</a:t>
            </a:r>
            <a:endParaRPr lang="cs-CZ" sz="4400" b="1" dirty="0">
              <a:solidFill>
                <a:prstClr val="black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7956376" y="5517230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ů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7267272" y="3204265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u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7987352" y="1628800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ů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3972666" y="1616149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u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2843808" y="1628800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ů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4314944" y="3204265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u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2555776" y="3184171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C00000"/>
                </a:solidFill>
              </a:rPr>
              <a:t>ů</a:t>
            </a:r>
          </a:p>
        </p:txBody>
      </p:sp>
      <p:sp>
        <p:nvSpPr>
          <p:cNvPr id="52" name="TextovéPole 51"/>
          <p:cNvSpPr txBox="1"/>
          <p:nvPr/>
        </p:nvSpPr>
        <p:spPr>
          <a:xfrm>
            <a:off x="6891744" y="2406486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>
                <a:solidFill>
                  <a:srgbClr val="C00000"/>
                </a:solidFill>
              </a:rPr>
              <a:t>u</a:t>
            </a:r>
          </a:p>
        </p:txBody>
      </p:sp>
      <p:sp>
        <p:nvSpPr>
          <p:cNvPr id="53" name="TextovéPole 52"/>
          <p:cNvSpPr txBox="1"/>
          <p:nvPr/>
        </p:nvSpPr>
        <p:spPr>
          <a:xfrm>
            <a:off x="4067944" y="2406483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>
                <a:solidFill>
                  <a:srgbClr val="C00000"/>
                </a:solidFill>
              </a:rPr>
              <a:t>u</a:t>
            </a:r>
          </a:p>
        </p:txBody>
      </p:sp>
      <p:sp>
        <p:nvSpPr>
          <p:cNvPr id="54" name="TextovéPole 53"/>
          <p:cNvSpPr txBox="1"/>
          <p:nvPr/>
        </p:nvSpPr>
        <p:spPr>
          <a:xfrm>
            <a:off x="1794664" y="2406484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C00000"/>
                </a:solidFill>
              </a:rPr>
              <a:t>u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5004048" y="5527885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u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2843808" y="5517231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ů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4067944" y="3961858"/>
            <a:ext cx="4090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ú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1578640" y="3961857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C00000"/>
                </a:solidFill>
              </a:rPr>
              <a:t>ú</a:t>
            </a:r>
          </a:p>
        </p:txBody>
      </p:sp>
      <p:sp>
        <p:nvSpPr>
          <p:cNvPr id="62" name="TextovéPole 61"/>
          <p:cNvSpPr txBox="1"/>
          <p:nvPr/>
        </p:nvSpPr>
        <p:spPr>
          <a:xfrm>
            <a:off x="7771328" y="4739497"/>
            <a:ext cx="473080" cy="5848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C00000"/>
                </a:solidFill>
              </a:rPr>
              <a:t>u</a:t>
            </a:r>
          </a:p>
        </p:txBody>
      </p:sp>
      <p:sp>
        <p:nvSpPr>
          <p:cNvPr id="63" name="TextovéPole 62"/>
          <p:cNvSpPr txBox="1"/>
          <p:nvPr/>
        </p:nvSpPr>
        <p:spPr>
          <a:xfrm>
            <a:off x="3923928" y="4739543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ú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1259632" y="4739544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ú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6660232" y="3961856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ú</a:t>
            </a:r>
            <a:endParaRPr lang="cs-CZ" sz="3200" dirty="0">
              <a:solidFill>
                <a:srgbClr val="C00000"/>
              </a:solidFill>
            </a:endParaRPr>
          </a:p>
        </p:txBody>
      </p:sp>
      <p:pic>
        <p:nvPicPr>
          <p:cNvPr id="41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931" y="332656"/>
            <a:ext cx="899741" cy="899741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2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0691" y="355303"/>
            <a:ext cx="899741" cy="899741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8483925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/>
      <p:bldP spid="45" grpId="0"/>
      <p:bldP spid="46" grpId="0"/>
      <p:bldP spid="47" grpId="0"/>
      <p:bldP spid="48" grpId="0"/>
      <p:bldP spid="50" grpId="0"/>
      <p:bldP spid="51" grpId="0"/>
      <p:bldP spid="52" grpId="0"/>
      <p:bldP spid="53" grpId="0"/>
      <p:bldP spid="54" grpId="0"/>
      <p:bldP spid="57" grpId="0"/>
      <p:bldP spid="58" grpId="0"/>
      <p:bldP spid="59" grpId="0"/>
      <p:bldP spid="60" grpId="0"/>
      <p:bldP spid="62" grpId="0"/>
      <p:bldP spid="63" grpId="0"/>
      <p:bldP spid="64" grpId="0"/>
      <p:bldP spid="6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ovéPole 13"/>
          <p:cNvSpPr txBox="1"/>
          <p:nvPr/>
        </p:nvSpPr>
        <p:spPr>
          <a:xfrm>
            <a:off x="467544" y="1628800"/>
            <a:ext cx="2764282" cy="584775"/>
          </a:xfrm>
          <a:prstGeom prst="rect">
            <a:avLst/>
          </a:prstGeom>
          <a:solidFill>
            <a:srgbClr val="92D050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  </a:t>
            </a:r>
            <a:r>
              <a:rPr lang="cs-CZ" sz="3200" dirty="0" err="1" smtClean="0">
                <a:solidFill>
                  <a:prstClr val="black"/>
                </a:solidFill>
              </a:rPr>
              <a:t>lovek</a:t>
            </a:r>
            <a:r>
              <a:rPr lang="cs-CZ" sz="3200" dirty="0" smtClean="0">
                <a:solidFill>
                  <a:prstClr val="black"/>
                </a:solidFill>
              </a:rPr>
              <a:t>   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239852" y="1628800"/>
            <a:ext cx="2764282" cy="584775"/>
          </a:xfrm>
          <a:prstGeom prst="rect">
            <a:avLst/>
          </a:prstGeom>
          <a:solidFill>
            <a:srgbClr val="92D050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dolí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012160" y="1628800"/>
            <a:ext cx="2764282" cy="584775"/>
          </a:xfrm>
          <a:prstGeom prst="rect">
            <a:avLst/>
          </a:prstGeom>
          <a:solidFill>
            <a:srgbClr val="92D050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b  </a:t>
            </a:r>
            <a:r>
              <a:rPr lang="cs-CZ" sz="3200" dirty="0" err="1" smtClean="0">
                <a:solidFill>
                  <a:prstClr val="black"/>
                </a:solidFill>
              </a:rPr>
              <a:t>chta</a:t>
            </a:r>
            <a:r>
              <a:rPr lang="cs-CZ" sz="3200" dirty="0" smtClean="0">
                <a:solidFill>
                  <a:prstClr val="black"/>
                </a:solidFill>
              </a:rPr>
              <a:t>  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67544" y="2406486"/>
            <a:ext cx="2764282" cy="584775"/>
          </a:xfrm>
          <a:prstGeom prst="rect">
            <a:avLst/>
          </a:prstGeom>
          <a:solidFill>
            <a:srgbClr val="FC64E6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do les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239852" y="2406486"/>
            <a:ext cx="2764282" cy="584775"/>
          </a:xfrm>
          <a:prstGeom prst="rect">
            <a:avLst/>
          </a:prstGeom>
          <a:solidFill>
            <a:srgbClr val="FC64E6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hodně sud  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012160" y="2406486"/>
            <a:ext cx="2764282" cy="584775"/>
          </a:xfrm>
          <a:prstGeom prst="rect">
            <a:avLst/>
          </a:prstGeom>
          <a:solidFill>
            <a:srgbClr val="FC64E6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kl</a:t>
            </a:r>
            <a:r>
              <a:rPr lang="cs-CZ" sz="3200" dirty="0" smtClean="0">
                <a:solidFill>
                  <a:prstClr val="black"/>
                </a:solidFill>
              </a:rPr>
              <a:t>  </a:t>
            </a:r>
            <a:r>
              <a:rPr lang="cs-CZ" sz="3200" dirty="0" err="1" smtClean="0">
                <a:solidFill>
                  <a:prstClr val="black"/>
                </a:solidFill>
              </a:rPr>
              <a:t>bíčko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67544" y="3184172"/>
            <a:ext cx="2764282" cy="584775"/>
          </a:xfrm>
          <a:prstGeom prst="rect">
            <a:avLst/>
          </a:prstGeom>
          <a:solidFill>
            <a:srgbClr val="92D050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bor  </a:t>
            </a:r>
            <a:r>
              <a:rPr lang="cs-CZ" sz="3200" dirty="0" err="1" smtClean="0">
                <a:solidFill>
                  <a:prstClr val="black"/>
                </a:solidFill>
              </a:rPr>
              <a:t>vky</a:t>
            </a:r>
            <a:r>
              <a:rPr lang="cs-CZ" sz="3200" dirty="0" smtClean="0">
                <a:solidFill>
                  <a:prstClr val="black"/>
                </a:solidFill>
              </a:rPr>
              <a:t> 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239852" y="3184172"/>
            <a:ext cx="2764282" cy="584775"/>
          </a:xfrm>
          <a:prstGeom prst="rect">
            <a:avLst/>
          </a:prstGeom>
          <a:solidFill>
            <a:srgbClr val="92D050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hodně dort  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012160" y="3184172"/>
            <a:ext cx="2764282" cy="584775"/>
          </a:xfrm>
          <a:prstGeom prst="rect">
            <a:avLst/>
          </a:prstGeom>
          <a:solidFill>
            <a:srgbClr val="92D050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sl</a:t>
            </a:r>
            <a:r>
              <a:rPr lang="cs-CZ" sz="3200" dirty="0" smtClean="0">
                <a:solidFill>
                  <a:prstClr val="black"/>
                </a:solidFill>
              </a:rPr>
              <a:t>  </a:t>
            </a:r>
            <a:r>
              <a:rPr lang="cs-CZ" sz="3200" dirty="0" err="1" smtClean="0">
                <a:solidFill>
                  <a:prstClr val="black"/>
                </a:solidFill>
              </a:rPr>
              <a:t>pka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67544" y="3961858"/>
            <a:ext cx="2764282" cy="584775"/>
          </a:xfrm>
          <a:prstGeom prst="rect">
            <a:avLst/>
          </a:prstGeom>
          <a:solidFill>
            <a:srgbClr val="FC64E6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st  l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239852" y="3961858"/>
            <a:ext cx="2764282" cy="584775"/>
          </a:xfrm>
          <a:prstGeom prst="rect">
            <a:avLst/>
          </a:prstGeom>
          <a:solidFill>
            <a:srgbClr val="FC64E6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Bar  </a:t>
            </a:r>
            <a:r>
              <a:rPr lang="cs-CZ" sz="3200" dirty="0" err="1">
                <a:solidFill>
                  <a:prstClr val="black"/>
                </a:solidFill>
              </a:rPr>
              <a:t>n</a:t>
            </a:r>
            <a:r>
              <a:rPr lang="cs-CZ" sz="3200" dirty="0" err="1" smtClean="0">
                <a:solidFill>
                  <a:prstClr val="black"/>
                </a:solidFill>
              </a:rPr>
              <a:t>ka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012160" y="3961858"/>
            <a:ext cx="2764282" cy="584775"/>
          </a:xfrm>
          <a:prstGeom prst="rect">
            <a:avLst/>
          </a:prstGeom>
          <a:solidFill>
            <a:srgbClr val="FC64E6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šest medvěd  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67544" y="4739544"/>
            <a:ext cx="2764282" cy="584775"/>
          </a:xfrm>
          <a:prstGeom prst="rect">
            <a:avLst/>
          </a:prstGeom>
          <a:solidFill>
            <a:srgbClr val="92D050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k  s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3239852" y="4739544"/>
            <a:ext cx="2764282" cy="584775"/>
          </a:xfrm>
          <a:prstGeom prst="rect">
            <a:avLst/>
          </a:prstGeom>
          <a:solidFill>
            <a:srgbClr val="92D050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L  </a:t>
            </a:r>
            <a:r>
              <a:rPr lang="cs-CZ" sz="3200" dirty="0" err="1" smtClean="0">
                <a:solidFill>
                  <a:prstClr val="black"/>
                </a:solidFill>
              </a:rPr>
              <a:t>káš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6012160" y="4739544"/>
            <a:ext cx="2764282" cy="584775"/>
          </a:xfrm>
          <a:prstGeom prst="rect">
            <a:avLst/>
          </a:prstGeom>
          <a:solidFill>
            <a:srgbClr val="92D050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poskak</a:t>
            </a:r>
            <a:r>
              <a:rPr lang="cs-CZ" sz="3200" dirty="0" smtClean="0">
                <a:solidFill>
                  <a:prstClr val="black"/>
                </a:solidFill>
              </a:rPr>
              <a:t>  jí 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467544" y="5517232"/>
            <a:ext cx="2764282" cy="584775"/>
          </a:xfrm>
          <a:prstGeom prst="rect">
            <a:avLst/>
          </a:prstGeom>
          <a:solidFill>
            <a:srgbClr val="FC64E6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p  jde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3239852" y="5517232"/>
            <a:ext cx="2764282" cy="584775"/>
          </a:xfrm>
          <a:prstGeom prst="rect">
            <a:avLst/>
          </a:prstGeom>
          <a:solidFill>
            <a:srgbClr val="FC64E6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p  </a:t>
            </a:r>
            <a:r>
              <a:rPr lang="cs-CZ" sz="3200" dirty="0" err="1" smtClean="0">
                <a:solidFill>
                  <a:prstClr val="black"/>
                </a:solidFill>
              </a:rPr>
              <a:t>dink</a:t>
            </a:r>
            <a:r>
              <a:rPr lang="cs-CZ" sz="3200" dirty="0" smtClean="0">
                <a:solidFill>
                  <a:prstClr val="black"/>
                </a:solidFill>
              </a:rPr>
              <a:t>  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6012160" y="5517232"/>
            <a:ext cx="2764282" cy="584775"/>
          </a:xfrm>
          <a:prstGeom prst="rect">
            <a:avLst/>
          </a:prstGeom>
          <a:solidFill>
            <a:srgbClr val="FC64E6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š  </a:t>
            </a:r>
            <a:r>
              <a:rPr lang="cs-CZ" sz="3200" dirty="0" err="1" smtClean="0">
                <a:solidFill>
                  <a:prstClr val="black"/>
                </a:solidFill>
              </a:rPr>
              <a:t>nka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2341710" y="355303"/>
            <a:ext cx="433234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prstClr val="black"/>
                </a:solidFill>
              </a:rPr>
              <a:t>3.  Doplňte u, ú, ů</a:t>
            </a:r>
            <a:endParaRPr lang="cs-CZ" sz="4400" b="1" dirty="0">
              <a:solidFill>
                <a:prstClr val="black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6979240" y="5517230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u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7020272" y="3204265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u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6948264" y="1628799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u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4026912" y="1616149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C00000"/>
                </a:solidFill>
              </a:rPr>
              <a:t>ú</a:t>
            </a:r>
          </a:p>
        </p:txBody>
      </p:sp>
      <p:sp>
        <p:nvSpPr>
          <p:cNvPr id="48" name="TextovéPole 47"/>
          <p:cNvSpPr txBox="1"/>
          <p:nvPr/>
        </p:nvSpPr>
        <p:spPr>
          <a:xfrm>
            <a:off x="1187624" y="1628800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C00000"/>
                </a:solidFill>
              </a:rPr>
              <a:t>ú</a:t>
            </a:r>
          </a:p>
        </p:txBody>
      </p:sp>
      <p:sp>
        <p:nvSpPr>
          <p:cNvPr id="50" name="TextovéPole 49"/>
          <p:cNvSpPr txBox="1"/>
          <p:nvPr/>
        </p:nvSpPr>
        <p:spPr>
          <a:xfrm>
            <a:off x="5436096" y="3204265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ů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1650648" y="3184171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C00000"/>
                </a:solidFill>
              </a:rPr>
              <a:t>ů</a:t>
            </a:r>
          </a:p>
        </p:txBody>
      </p:sp>
      <p:sp>
        <p:nvSpPr>
          <p:cNvPr id="52" name="TextovéPole 51"/>
          <p:cNvSpPr txBox="1"/>
          <p:nvPr/>
        </p:nvSpPr>
        <p:spPr>
          <a:xfrm>
            <a:off x="6891744" y="2406486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>
                <a:solidFill>
                  <a:srgbClr val="C00000"/>
                </a:solidFill>
              </a:rPr>
              <a:t>u</a:t>
            </a:r>
          </a:p>
        </p:txBody>
      </p:sp>
      <p:sp>
        <p:nvSpPr>
          <p:cNvPr id="53" name="TextovéPole 52"/>
          <p:cNvSpPr txBox="1"/>
          <p:nvPr/>
        </p:nvSpPr>
        <p:spPr>
          <a:xfrm>
            <a:off x="5395064" y="2406483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C00000"/>
                </a:solidFill>
              </a:rPr>
              <a:t>ů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2226712" y="2406484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>
                <a:solidFill>
                  <a:srgbClr val="C00000"/>
                </a:solidFill>
              </a:rPr>
              <a:t>ů</a:t>
            </a:r>
          </a:p>
        </p:txBody>
      </p:sp>
      <p:sp>
        <p:nvSpPr>
          <p:cNvPr id="57" name="TextovéPole 56"/>
          <p:cNvSpPr txBox="1"/>
          <p:nvPr/>
        </p:nvSpPr>
        <p:spPr>
          <a:xfrm>
            <a:off x="4170928" y="5527885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u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1475656" y="5517231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ů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4378938" y="3961858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u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1763688" y="3961857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ů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7668344" y="4739497"/>
            <a:ext cx="473080" cy="5848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C00000"/>
                </a:solidFill>
              </a:rPr>
              <a:t>u</a:t>
            </a:r>
          </a:p>
        </p:txBody>
      </p:sp>
      <p:sp>
        <p:nvSpPr>
          <p:cNvPr id="63" name="TextovéPole 62"/>
          <p:cNvSpPr txBox="1"/>
          <p:nvPr/>
        </p:nvSpPr>
        <p:spPr>
          <a:xfrm>
            <a:off x="4242936" y="4739543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C00000"/>
                </a:solidFill>
              </a:rPr>
              <a:t>u</a:t>
            </a:r>
          </a:p>
        </p:txBody>
      </p:sp>
      <p:sp>
        <p:nvSpPr>
          <p:cNvPr id="64" name="TextovéPole 63"/>
          <p:cNvSpPr txBox="1"/>
          <p:nvPr/>
        </p:nvSpPr>
        <p:spPr>
          <a:xfrm>
            <a:off x="1650648" y="4739544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u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8316416" y="3961856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ů</a:t>
            </a:r>
            <a:endParaRPr lang="cs-CZ" sz="3200" dirty="0">
              <a:solidFill>
                <a:srgbClr val="C00000"/>
              </a:solidFill>
            </a:endParaRPr>
          </a:p>
        </p:txBody>
      </p:sp>
      <p:pic>
        <p:nvPicPr>
          <p:cNvPr id="41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931" y="332656"/>
            <a:ext cx="899741" cy="899741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2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0691" y="355303"/>
            <a:ext cx="899741" cy="899741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7212862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9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0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7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8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5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6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43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4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51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52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5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5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59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60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6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6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67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68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6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7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5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76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7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7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83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4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8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8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91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92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9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99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00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0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07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08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0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1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15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16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1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1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23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24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2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2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31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32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3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3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39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40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4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4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47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48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4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5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55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56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5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5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/>
      <p:bldP spid="45" grpId="0"/>
      <p:bldP spid="46" grpId="0"/>
      <p:bldP spid="47" grpId="0"/>
      <p:bldP spid="48" grpId="0"/>
      <p:bldP spid="50" grpId="0"/>
      <p:bldP spid="51" grpId="0"/>
      <p:bldP spid="52" grpId="0"/>
      <p:bldP spid="53" grpId="0"/>
      <p:bldP spid="54" grpId="0"/>
      <p:bldP spid="57" grpId="0"/>
      <p:bldP spid="58" grpId="0"/>
      <p:bldP spid="59" grpId="0"/>
      <p:bldP spid="60" grpId="0"/>
      <p:bldP spid="62" grpId="0"/>
      <p:bldP spid="63" grpId="0"/>
      <p:bldP spid="64" grpId="0"/>
      <p:bldP spid="6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ovéPole 13"/>
          <p:cNvSpPr txBox="1"/>
          <p:nvPr/>
        </p:nvSpPr>
        <p:spPr>
          <a:xfrm>
            <a:off x="467544" y="1628800"/>
            <a:ext cx="2764282" cy="584775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r  </a:t>
            </a:r>
            <a:r>
              <a:rPr lang="cs-CZ" sz="3200" dirty="0" err="1" smtClean="0"/>
              <a:t>kavice</a:t>
            </a:r>
            <a:r>
              <a:rPr lang="cs-CZ" sz="3200" dirty="0" smtClean="0"/>
              <a:t> 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239852" y="1628800"/>
            <a:ext cx="2764282" cy="584775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m  ž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012160" y="1628800"/>
            <a:ext cx="2764282" cy="584775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cib</a:t>
            </a:r>
            <a:r>
              <a:rPr lang="cs-CZ" sz="3200" dirty="0" smtClean="0"/>
              <a:t>  </a:t>
            </a:r>
            <a:r>
              <a:rPr lang="cs-CZ" sz="3200" dirty="0" err="1" smtClean="0"/>
              <a:t>le</a:t>
            </a:r>
            <a:r>
              <a:rPr lang="cs-CZ" sz="3200" dirty="0" smtClean="0"/>
              <a:t> </a:t>
            </a:r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67544" y="2406486"/>
            <a:ext cx="2764282" cy="584775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hlí</a:t>
            </a:r>
            <a:endParaRPr lang="cs-CZ" sz="3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239852" y="2406486"/>
            <a:ext cx="2764282" cy="584775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skalí</a:t>
            </a:r>
            <a:endParaRPr lang="cs-CZ" sz="32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012160" y="2406486"/>
            <a:ext cx="2764282" cy="584775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chvatná</a:t>
            </a:r>
            <a:endParaRPr lang="cs-CZ" sz="32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67544" y="3184172"/>
            <a:ext cx="2764282" cy="584775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čes</a:t>
            </a:r>
            <a:endParaRPr lang="cs-CZ" sz="32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239852" y="3184172"/>
            <a:ext cx="2764282" cy="584775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  </a:t>
            </a:r>
            <a:r>
              <a:rPr lang="cs-CZ" sz="3200" dirty="0" err="1" smtClean="0"/>
              <a:t>čast</a:t>
            </a:r>
            <a:endParaRPr lang="cs-CZ" sz="32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012160" y="3184172"/>
            <a:ext cx="2764282" cy="584775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st  ha</a:t>
            </a:r>
            <a:endParaRPr lang="cs-CZ" sz="32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67544" y="3961858"/>
            <a:ext cx="2764282" cy="584775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tv</a:t>
            </a:r>
            <a:r>
              <a:rPr lang="cs-CZ" sz="3200" dirty="0" smtClean="0"/>
              <a:t>  j</a:t>
            </a:r>
            <a:endParaRPr lang="cs-CZ" sz="32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239852" y="3961858"/>
            <a:ext cx="2764282" cy="584775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V sobot  </a:t>
            </a:r>
            <a:endParaRPr lang="cs-CZ" sz="32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012160" y="3961858"/>
            <a:ext cx="2764282" cy="584775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d  b</a:t>
            </a:r>
            <a:endParaRPr lang="cs-CZ" sz="32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467544" y="4739544"/>
            <a:ext cx="2764282" cy="584775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ch  </a:t>
            </a:r>
            <a:r>
              <a:rPr lang="cs-CZ" sz="3200" dirty="0" err="1" smtClean="0"/>
              <a:t>dinka</a:t>
            </a:r>
            <a:endParaRPr lang="cs-CZ" sz="32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3239852" y="4739544"/>
            <a:ext cx="2764282" cy="584775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nak</a:t>
            </a:r>
            <a:r>
              <a:rPr lang="cs-CZ" sz="3200" dirty="0" smtClean="0"/>
              <a:t>  </a:t>
            </a:r>
            <a:r>
              <a:rPr lang="cs-CZ" sz="3200" dirty="0" err="1" smtClean="0"/>
              <a:t>povat</a:t>
            </a:r>
            <a:endParaRPr lang="cs-CZ" sz="32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6012160" y="4739544"/>
            <a:ext cx="2764282" cy="584775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  </a:t>
            </a:r>
            <a:r>
              <a:rPr lang="cs-CZ" sz="3200" dirty="0" err="1" smtClean="0"/>
              <a:t>kr</a:t>
            </a:r>
            <a:r>
              <a:rPr lang="cs-CZ" sz="3200" dirty="0" smtClean="0"/>
              <a:t>  </a:t>
            </a:r>
            <a:r>
              <a:rPr lang="cs-CZ" sz="3200" dirty="0" err="1" smtClean="0"/>
              <a:t>hy</a:t>
            </a:r>
            <a:endParaRPr lang="cs-CZ" sz="32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467544" y="5517232"/>
            <a:ext cx="2764282" cy="584775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  </a:t>
            </a:r>
            <a:r>
              <a:rPr lang="cs-CZ" sz="3200" dirty="0" err="1" smtClean="0"/>
              <a:t>terý</a:t>
            </a:r>
            <a:endParaRPr lang="cs-CZ" sz="32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3239852" y="5517232"/>
            <a:ext cx="2764282" cy="584775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schovna</a:t>
            </a:r>
            <a:endParaRPr lang="cs-CZ" sz="32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6012160" y="5517232"/>
            <a:ext cx="2764282" cy="584775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ryvek</a:t>
            </a:r>
            <a:endParaRPr lang="cs-CZ" sz="32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2405830" y="355303"/>
            <a:ext cx="433234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1.  Doplňte u, ú, ů</a:t>
            </a:r>
            <a:endParaRPr lang="cs-CZ" sz="4400" b="1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3918135" y="107340"/>
            <a:ext cx="1307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9317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ovéPole 13"/>
          <p:cNvSpPr txBox="1"/>
          <p:nvPr/>
        </p:nvSpPr>
        <p:spPr>
          <a:xfrm>
            <a:off x="467544" y="1628800"/>
            <a:ext cx="2764282" cy="5847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sedm trpaslík   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239852" y="1628800"/>
            <a:ext cx="2764282" cy="5847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  čit se  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012160" y="1628800"/>
            <a:ext cx="2764282" cy="5847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málo jed   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67544" y="2406486"/>
            <a:ext cx="2764282" cy="5847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kal  ž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239852" y="2406486"/>
            <a:ext cx="2764282" cy="5847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  brus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012160" y="2406486"/>
            <a:ext cx="2764282" cy="5847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b  </a:t>
            </a:r>
            <a:r>
              <a:rPr lang="cs-CZ" sz="3200" dirty="0" err="1" smtClean="0">
                <a:solidFill>
                  <a:prstClr val="black"/>
                </a:solidFill>
              </a:rPr>
              <a:t>dova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67544" y="3184172"/>
            <a:ext cx="2764282" cy="5847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hodně lék  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239852" y="3184172"/>
            <a:ext cx="2764282" cy="5847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k  na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012160" y="3184172"/>
            <a:ext cx="2764282" cy="5847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Mar</a:t>
            </a:r>
            <a:r>
              <a:rPr lang="cs-CZ" sz="3200" dirty="0" smtClean="0">
                <a:solidFill>
                  <a:prstClr val="black"/>
                </a:solidFill>
              </a:rPr>
              <a:t>  </a:t>
            </a:r>
            <a:r>
              <a:rPr lang="cs-CZ" sz="3200" dirty="0" err="1" smtClean="0">
                <a:solidFill>
                  <a:prstClr val="black"/>
                </a:solidFill>
              </a:rPr>
              <a:t>ška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67544" y="3961858"/>
            <a:ext cx="2764282" cy="5847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smtClean="0">
                <a:solidFill>
                  <a:prstClr val="black"/>
                </a:solidFill>
              </a:rPr>
              <a:t> l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239852" y="3961858"/>
            <a:ext cx="2764282" cy="5847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der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012160" y="3961858"/>
            <a:ext cx="2764282" cy="5847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žasný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67544" y="4739544"/>
            <a:ext cx="2764282" cy="5847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nor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3239852" y="4739544"/>
            <a:ext cx="2764282" cy="5847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roda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6012160" y="4739544"/>
            <a:ext cx="2764282" cy="5847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nahor</a:t>
            </a:r>
            <a:r>
              <a:rPr lang="cs-CZ" sz="3200" dirty="0" smtClean="0">
                <a:solidFill>
                  <a:prstClr val="black"/>
                </a:solidFill>
              </a:rPr>
              <a:t>  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467544" y="5517232"/>
            <a:ext cx="2764282" cy="5847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mnoho brouk  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3239852" y="5517232"/>
            <a:ext cx="2764282" cy="5847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u plot  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6012160" y="5517232"/>
            <a:ext cx="2764282" cy="5847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pět kufr  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2341710" y="355303"/>
            <a:ext cx="433234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prstClr val="black"/>
                </a:solidFill>
              </a:rPr>
              <a:t>2.  Doplňte u, ú, ů</a:t>
            </a:r>
            <a:endParaRPr lang="cs-CZ" sz="4400" b="1" dirty="0">
              <a:solidFill>
                <a:prstClr val="black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3918135" y="107340"/>
            <a:ext cx="1307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Pracovní list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95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ovéPole 13"/>
          <p:cNvSpPr txBox="1"/>
          <p:nvPr/>
        </p:nvSpPr>
        <p:spPr>
          <a:xfrm>
            <a:off x="467544" y="1628800"/>
            <a:ext cx="2764282" cy="584775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  </a:t>
            </a:r>
            <a:r>
              <a:rPr lang="cs-CZ" sz="3200" dirty="0" err="1" smtClean="0">
                <a:solidFill>
                  <a:prstClr val="black"/>
                </a:solidFill>
              </a:rPr>
              <a:t>lovek</a:t>
            </a:r>
            <a:r>
              <a:rPr lang="cs-CZ" sz="3200" dirty="0" smtClean="0">
                <a:solidFill>
                  <a:prstClr val="black"/>
                </a:solidFill>
              </a:rPr>
              <a:t>   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239852" y="1628800"/>
            <a:ext cx="2764282" cy="584775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dolí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012160" y="1628800"/>
            <a:ext cx="2764282" cy="584775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b  </a:t>
            </a:r>
            <a:r>
              <a:rPr lang="cs-CZ" sz="3200" dirty="0" err="1" smtClean="0">
                <a:solidFill>
                  <a:prstClr val="black"/>
                </a:solidFill>
              </a:rPr>
              <a:t>chta</a:t>
            </a:r>
            <a:r>
              <a:rPr lang="cs-CZ" sz="3200" dirty="0" smtClean="0">
                <a:solidFill>
                  <a:prstClr val="black"/>
                </a:solidFill>
              </a:rPr>
              <a:t>  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67544" y="2406486"/>
            <a:ext cx="2764282" cy="584775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do les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239852" y="2406486"/>
            <a:ext cx="2764282" cy="584775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hodně sud  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012160" y="2406486"/>
            <a:ext cx="2764282" cy="584775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kl</a:t>
            </a:r>
            <a:r>
              <a:rPr lang="cs-CZ" sz="3200" dirty="0" smtClean="0">
                <a:solidFill>
                  <a:prstClr val="black"/>
                </a:solidFill>
              </a:rPr>
              <a:t>  </a:t>
            </a:r>
            <a:r>
              <a:rPr lang="cs-CZ" sz="3200" dirty="0" err="1" smtClean="0">
                <a:solidFill>
                  <a:prstClr val="black"/>
                </a:solidFill>
              </a:rPr>
              <a:t>bíčko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67544" y="3184172"/>
            <a:ext cx="2764282" cy="584775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bor  </a:t>
            </a:r>
            <a:r>
              <a:rPr lang="cs-CZ" sz="3200" dirty="0" err="1" smtClean="0">
                <a:solidFill>
                  <a:prstClr val="black"/>
                </a:solidFill>
              </a:rPr>
              <a:t>vky</a:t>
            </a:r>
            <a:r>
              <a:rPr lang="cs-CZ" sz="3200" dirty="0" smtClean="0">
                <a:solidFill>
                  <a:prstClr val="black"/>
                </a:solidFill>
              </a:rPr>
              <a:t> 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239852" y="3184172"/>
            <a:ext cx="2764282" cy="584775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hodně dort  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012160" y="3184172"/>
            <a:ext cx="2764282" cy="584775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sl</a:t>
            </a:r>
            <a:r>
              <a:rPr lang="cs-CZ" sz="3200" dirty="0" smtClean="0">
                <a:solidFill>
                  <a:prstClr val="black"/>
                </a:solidFill>
              </a:rPr>
              <a:t>  </a:t>
            </a:r>
            <a:r>
              <a:rPr lang="cs-CZ" sz="3200" dirty="0" err="1" smtClean="0">
                <a:solidFill>
                  <a:prstClr val="black"/>
                </a:solidFill>
              </a:rPr>
              <a:t>pka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67544" y="3961858"/>
            <a:ext cx="2764282" cy="584775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st  l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239852" y="3961858"/>
            <a:ext cx="2764282" cy="584775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Bar  </a:t>
            </a:r>
            <a:r>
              <a:rPr lang="cs-CZ" sz="3200" dirty="0" err="1">
                <a:solidFill>
                  <a:prstClr val="black"/>
                </a:solidFill>
              </a:rPr>
              <a:t>n</a:t>
            </a:r>
            <a:r>
              <a:rPr lang="cs-CZ" sz="3200" smtClean="0">
                <a:solidFill>
                  <a:prstClr val="black"/>
                </a:solidFill>
              </a:rPr>
              <a:t>ka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012160" y="3961858"/>
            <a:ext cx="2764282" cy="584775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šest medvěd  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67544" y="4739544"/>
            <a:ext cx="2764282" cy="584775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k  s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3239852" y="4739544"/>
            <a:ext cx="2764282" cy="584775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L  </a:t>
            </a:r>
            <a:r>
              <a:rPr lang="cs-CZ" sz="3200" dirty="0" err="1" smtClean="0">
                <a:solidFill>
                  <a:prstClr val="black"/>
                </a:solidFill>
              </a:rPr>
              <a:t>káš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6012160" y="4739544"/>
            <a:ext cx="2764282" cy="584775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poskak</a:t>
            </a:r>
            <a:r>
              <a:rPr lang="cs-CZ" sz="3200" dirty="0" smtClean="0">
                <a:solidFill>
                  <a:prstClr val="black"/>
                </a:solidFill>
              </a:rPr>
              <a:t>  jí 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467544" y="5517232"/>
            <a:ext cx="2764282" cy="584775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p  jde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3239852" y="5517232"/>
            <a:ext cx="2764282" cy="584775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p  </a:t>
            </a:r>
            <a:r>
              <a:rPr lang="cs-CZ" sz="3200" dirty="0" err="1" smtClean="0">
                <a:solidFill>
                  <a:prstClr val="black"/>
                </a:solidFill>
              </a:rPr>
              <a:t>dink</a:t>
            </a:r>
            <a:r>
              <a:rPr lang="cs-CZ" sz="3200" dirty="0" smtClean="0">
                <a:solidFill>
                  <a:prstClr val="black"/>
                </a:solidFill>
              </a:rPr>
              <a:t>  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6012160" y="5517232"/>
            <a:ext cx="2764282" cy="584775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š  </a:t>
            </a:r>
            <a:r>
              <a:rPr lang="cs-CZ" sz="3200" dirty="0" err="1" smtClean="0">
                <a:solidFill>
                  <a:prstClr val="black"/>
                </a:solidFill>
              </a:rPr>
              <a:t>nka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2341710" y="355303"/>
            <a:ext cx="433234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prstClr val="black"/>
                </a:solidFill>
              </a:rPr>
              <a:t>3.  Doplňte u, ú, ů</a:t>
            </a:r>
            <a:endParaRPr lang="cs-CZ" sz="4400" b="1" dirty="0">
              <a:solidFill>
                <a:prstClr val="black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3918135" y="107340"/>
            <a:ext cx="1307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86982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5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101</TotalTime>
  <Words>471</Words>
  <Application>Microsoft Office PowerPoint</Application>
  <PresentationFormat>Předvádění na obrazovce (4:3)</PresentationFormat>
  <Paragraphs>191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5</vt:i4>
      </vt:variant>
      <vt:variant>
        <vt:lpstr>Nadpisy snímků</vt:lpstr>
      </vt:variant>
      <vt:variant>
        <vt:i4>8</vt:i4>
      </vt:variant>
    </vt:vector>
  </HeadingPairs>
  <TitlesOfParts>
    <vt:vector size="13" baseType="lpstr">
      <vt:lpstr>Motiv systému Office</vt:lpstr>
      <vt:lpstr>1_Motiv systému Office</vt:lpstr>
      <vt:lpstr>2_Motiv systému Office</vt:lpstr>
      <vt:lpstr>Kapsle</vt:lpstr>
      <vt:lpstr>3_Motiv systému Office</vt:lpstr>
      <vt:lpstr>Prezentace aplikace PowerPoint</vt:lpstr>
      <vt:lpstr>POPIS MATERIÁLU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Jelinek Finance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Jelinek</dc:creator>
  <cp:lastModifiedBy>Jelinek</cp:lastModifiedBy>
  <cp:revision>15</cp:revision>
  <dcterms:created xsi:type="dcterms:W3CDTF">2012-01-14T10:01:25Z</dcterms:created>
  <dcterms:modified xsi:type="dcterms:W3CDTF">2012-03-27T16:50:37Z</dcterms:modified>
</cp:coreProperties>
</file>