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3" r:id="rId5"/>
    <p:sldId id="264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219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976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447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756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04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855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91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71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220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360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951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0383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116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2677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8927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069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718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195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946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2793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0944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1481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223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4126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0160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0948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7710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3421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7382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9722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417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0510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6475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6169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50969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2309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16272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54063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43358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54123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4194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5180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8779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76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5D8F2B-BABD-4FC8-8CFE-A4A9A4A3D900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6296F-1A6A-44CE-AF2C-3E04CBE59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673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5D8F2B-BABD-4FC8-8CFE-A4A9A4A3D90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6296F-1A6A-44CE-AF2C-3E04CBE5921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62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324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7207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3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.png"/><Relationship Id="rId5" Type="http://schemas.openxmlformats.org/officeDocument/2006/relationships/audio" Target="../media/audio6.wav"/><Relationship Id="rId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.pn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VY_32_INOVACE_217_ČJ2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Dlouhé samohlásky č.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Samohlásky u – ů - ú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46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3 – 5 žáci po přečtení doplňují na interaktivní tabuli u, ů, ú přímo do textu, nebo pracují nejdříve v pracovním listě individuálně a kontrolu provádí společně při prezentaci na tabuli. List č. 6 – 8 je pracovní.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dlouhých samohlásek u, ů, ú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</a:t>
            </a:r>
            <a:r>
              <a:rPr lang="cs-CZ" sz="1400" dirty="0" smtClean="0">
                <a:latin typeface="Arial" charset="0"/>
                <a:cs typeface="Arial" charset="0"/>
              </a:rPr>
              <a:t>zvládli </a:t>
            </a:r>
            <a:r>
              <a:rPr lang="cs-CZ" sz="1400" dirty="0" smtClean="0">
                <a:latin typeface="Arial" charset="0"/>
                <a:cs typeface="Arial" charset="0"/>
              </a:rPr>
              <a:t>téměř všichni žáci. </a:t>
            </a:r>
            <a:r>
              <a:rPr lang="cs-CZ" sz="1400" dirty="0" smtClean="0">
                <a:latin typeface="Arial" charset="0"/>
                <a:cs typeface="Arial" charset="0"/>
              </a:rPr>
              <a:t>O</a:t>
            </a:r>
            <a:r>
              <a:rPr lang="cs-CZ" sz="1400" dirty="0" smtClean="0">
                <a:latin typeface="Arial" charset="0"/>
                <a:cs typeface="Arial" charset="0"/>
              </a:rPr>
              <a:t>pravu prováděli samostatně podle prezentace na tabuli, chybovali pouze 2 slabší žáci. Ostatním se </a:t>
            </a:r>
            <a:r>
              <a:rPr lang="cs-CZ" sz="1400" smtClean="0">
                <a:latin typeface="Arial" charset="0"/>
                <a:cs typeface="Arial" charset="0"/>
              </a:rPr>
              <a:t>práce dařila.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978153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tx2">
                <a:lumMod val="20000"/>
                <a:lumOff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Krychle 22"/>
          <p:cNvSpPr/>
          <p:nvPr/>
        </p:nvSpPr>
        <p:spPr>
          <a:xfrm>
            <a:off x="4219704" y="2801247"/>
            <a:ext cx="704592" cy="608076"/>
          </a:xfrm>
          <a:prstGeom prst="cube">
            <a:avLst>
              <a:gd name="adj" fmla="val 22882"/>
            </a:avLst>
          </a:prstGeom>
          <a:ln>
            <a:solidFill>
              <a:schemeClr val="accent3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219704" y="3541004"/>
            <a:ext cx="704592" cy="608076"/>
          </a:xfrm>
          <a:prstGeom prst="cube">
            <a:avLst>
              <a:gd name="adj" fmla="val 22882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219704" y="2060848"/>
            <a:ext cx="704592" cy="608076"/>
          </a:xfrm>
          <a:prstGeom prst="cube">
            <a:avLst>
              <a:gd name="adj" fmla="val 22882"/>
            </a:avLst>
          </a:prstGeom>
          <a:ln>
            <a:solidFill>
              <a:srgbClr val="0070C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422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07" y="297011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326866"/>
            <a:ext cx="1813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těžký   kol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999806"/>
            <a:ext cx="2402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bohatá   </a:t>
            </a:r>
            <a:r>
              <a:rPr lang="cs-CZ" sz="3200" dirty="0" err="1" smtClean="0"/>
              <a:t>roda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672746"/>
            <a:ext cx="25647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zamčená p  da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345686"/>
            <a:ext cx="2105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lodní kaj  ta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018626"/>
            <a:ext cx="25585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ovinná    </a:t>
            </a:r>
            <a:r>
              <a:rPr lang="cs-CZ" sz="3200" dirty="0" err="1" smtClean="0"/>
              <a:t>čast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2569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vyčiněná k  že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1397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včelí    l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32060" y="1332057"/>
            <a:ext cx="2568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spadnout </a:t>
            </a:r>
            <a:r>
              <a:rPr lang="cs-CZ" sz="3200" dirty="0" err="1" smtClean="0"/>
              <a:t>dol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2060" y="2004132"/>
            <a:ext cx="197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troj  </a:t>
            </a:r>
            <a:r>
              <a:rPr lang="cs-CZ" sz="3200" dirty="0" err="1" smtClean="0"/>
              <a:t>helník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32060" y="2676207"/>
            <a:ext cx="2424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chladný    nor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2060" y="3348282"/>
            <a:ext cx="2152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  </a:t>
            </a:r>
            <a:r>
              <a:rPr lang="cs-CZ" sz="3200" dirty="0" err="1" smtClean="0"/>
              <a:t>bový</a:t>
            </a:r>
            <a:r>
              <a:rPr lang="cs-CZ" sz="3200" dirty="0" smtClean="0"/>
              <a:t>  st  l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32060" y="4020357"/>
            <a:ext cx="1827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nové a  to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32060" y="4692432"/>
            <a:ext cx="2317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obecní     řad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32060" y="5364505"/>
            <a:ext cx="2428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přírodní    kaz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71464" y="283325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71464" y="362534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71464" y="211317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16725" y="188640"/>
            <a:ext cx="2710550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doplňte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386952" y="363631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86952" y="2132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386952" y="285293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386952" y="2132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86952" y="285293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86952" y="2132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86952" y="2132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386952" y="285293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722785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79252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178852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075396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48376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13929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97971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72346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691680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09228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61967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94826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46688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663768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284628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08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19241E-6 L -0.29931 -0.33349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-1667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77521E-8 L 0.36233 -0.11309 " pathEditMode="relative" rAng="0" ptsTypes="AA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56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21E-6 L -0.26927 -0.24075 " pathEditMode="relative" rAng="0" ptsTypes="AA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72" y="-1204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01573E-6 L 0.1875 -0.2419 " pathEditMode="relative" rAng="0" ptsTypes="AA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75" y="-120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49676E-6 L -0.21423 0.08325 " pathEditMode="relative" rAng="0" ptsTypes="AA">
                                      <p:cBhvr>
                                        <p:cTn id="8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12" y="416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01573E-6 L 0.28195 -0.13691 " pathEditMode="relative" rAng="0" ptsTypes="AA">
                                      <p:cBhvr>
                                        <p:cTn id="8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97" y="-684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59759E-6 L -0.25191 0.07562 " pathEditMode="relative" rAng="0" ptsTypes="AA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37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6.10546E-7 L 0.14809 0.07285 " pathEditMode="relative" rAng="0" ptsTypes="AA">
                                      <p:cBhvr>
                                        <p:cTn id="1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96" y="36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49676E-6 L 0.30556 0.17761 " pathEditMode="relative" rAng="0" ptsTypes="AA">
                                      <p:cBhvr>
                                        <p:cTn id="1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78" y="88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0.00046 L -0.23784 0.05181 " pathEditMode="relative" rAng="0" ptsTypes="AA">
                                      <p:cBhvr>
                                        <p:cTn id="1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92" y="261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6.10546E-7 L 0.24254 0.16721 " pathEditMode="relative" rAng="0" ptsTypes="AA">
                                      <p:cBhvr>
                                        <p:cTn id="1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18" y="834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49676E-6 L -0.22205 0.37696 " pathEditMode="relative" rAng="0" ptsTypes="AA">
                                      <p:cBhvr>
                                        <p:cTn id="1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11" y="1884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01573E-6 L 0.27413 0.1568 " pathEditMode="relative" rAng="0" ptsTypes="AA">
                                      <p:cBhvr>
                                        <p:cTn id="16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98" y="784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01573E-6 L -0.30868 0.25116 " pathEditMode="relative" rAng="0" ptsTypes="AA">
                                      <p:cBhvr>
                                        <p:cTn id="18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34" y="1255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01573E-6 L 0.28976 0.25116 " pathEditMode="relative" rAng="0" ptsTypes="AA">
                                      <p:cBhvr>
                                        <p:cTn id="1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79" y="1255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00000">
              <a:srgbClr val="FF7A00"/>
            </a:gs>
            <a:gs pos="100000">
              <a:srgbClr val="FF0300"/>
            </a:gs>
            <a:gs pos="100000">
              <a:srgbClr val="4D0808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18626"/>
            <a:ext cx="2692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lomek</a:t>
            </a:r>
            <a:r>
              <a:rPr lang="cs-CZ" sz="3200" dirty="0" smtClean="0">
                <a:solidFill>
                  <a:prstClr val="black"/>
                </a:solidFill>
              </a:rPr>
              <a:t> ze z  b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48084" y="5364505"/>
            <a:ext cx="2895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pletená r  </a:t>
            </a:r>
            <a:r>
              <a:rPr lang="cs-CZ" sz="3200" dirty="0" err="1" smtClean="0">
                <a:solidFill>
                  <a:prstClr val="black"/>
                </a:solidFill>
              </a:rPr>
              <a:t>kavice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195264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555776" y="403475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21" name="6cípá hvězda 20"/>
          <p:cNvSpPr/>
          <p:nvPr/>
        </p:nvSpPr>
        <p:spPr>
          <a:xfrm>
            <a:off x="3383868" y="2104825"/>
            <a:ext cx="2376264" cy="2498576"/>
          </a:xfrm>
          <a:prstGeom prst="star6">
            <a:avLst>
              <a:gd name="adj" fmla="val 15401"/>
              <a:gd name="hf" fmla="val 115470"/>
            </a:avLst>
          </a:prstGeom>
          <a:ln>
            <a:solidFill>
              <a:srgbClr val="00B0F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422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07" y="297011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326866"/>
            <a:ext cx="2823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fotbalový t  </a:t>
            </a:r>
            <a:r>
              <a:rPr lang="cs-CZ" sz="3200" dirty="0" err="1" smtClean="0">
                <a:solidFill>
                  <a:prstClr val="black"/>
                </a:solidFill>
              </a:rPr>
              <a:t>rnaj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999806"/>
            <a:ext cx="2097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j</a:t>
            </a:r>
            <a:r>
              <a:rPr lang="cs-CZ" sz="3200" dirty="0" smtClean="0">
                <a:solidFill>
                  <a:prstClr val="black"/>
                </a:solidFill>
              </a:rPr>
              <a:t>eďte dom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72746"/>
            <a:ext cx="248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cvičební    bor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45686"/>
            <a:ext cx="14289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rybí t  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158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lesní t  ň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21305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  </a:t>
            </a:r>
            <a:r>
              <a:rPr lang="cs-CZ" sz="3200" dirty="0" err="1" smtClean="0">
                <a:solidFill>
                  <a:prstClr val="black"/>
                </a:solidFill>
              </a:rPr>
              <a:t>řecí</a:t>
            </a:r>
            <a:r>
              <a:rPr lang="cs-CZ" sz="3200" dirty="0" smtClean="0">
                <a:solidFill>
                  <a:prstClr val="black"/>
                </a:solidFill>
              </a:rPr>
              <a:t>  řízek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48084" y="1332057"/>
            <a:ext cx="2268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dřevěný s  d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48084" y="2004132"/>
            <a:ext cx="1836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h látky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48084" y="2676207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náš d  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8084" y="3348282"/>
            <a:ext cx="1863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silný    der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48084" y="4020357"/>
            <a:ext cx="2420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navený</a:t>
            </a:r>
            <a:r>
              <a:rPr lang="cs-CZ" sz="3200" dirty="0" smtClean="0">
                <a:solidFill>
                  <a:prstClr val="black"/>
                </a:solidFill>
              </a:rPr>
              <a:t>  m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48084" y="4692432"/>
            <a:ext cx="20395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nos dítěte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298824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70928" y="298824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16725" y="188640"/>
            <a:ext cx="2710550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doplňte</a:t>
            </a:r>
            <a:endParaRPr lang="cs-CZ" sz="6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86952" y="327627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715356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54766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6433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267744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13929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466884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36342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466884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236296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89959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9613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691680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5796136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610900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442736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2418806" y="20114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1527388" y="333218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195736" y="267620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660232" y="334828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6588224" y="26762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084168" y="198884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308304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858560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1650648" y="468843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2946792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683568" y="40050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cxnSp>
        <p:nvCxnSpPr>
          <p:cNvPr id="73" name="Přímá spojnice 72"/>
          <p:cNvCxnSpPr/>
          <p:nvPr/>
        </p:nvCxnSpPr>
        <p:spPr>
          <a:xfrm>
            <a:off x="738692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98782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5724128" y="468843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7584869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724128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9" name="Přímá spojnice 78"/>
          <p:cNvCxnSpPr/>
          <p:nvPr/>
        </p:nvCxnSpPr>
        <p:spPr>
          <a:xfrm>
            <a:off x="7651460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27765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4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500"/>
                            </p:stCondLst>
                            <p:childTnLst>
                              <p:par>
                                <p:cTn id="13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4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4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4" presetClass="emph" presetSubtype="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34" presetClass="emph" presetSubtype="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500"/>
                            </p:stCondLst>
                            <p:childTnLst>
                              <p:par>
                                <p:cTn id="20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4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500"/>
                            </p:stCondLst>
                            <p:childTnLst>
                              <p:par>
                                <p:cTn id="22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4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500"/>
                            </p:stCondLst>
                            <p:childTnLst>
                              <p:par>
                                <p:cTn id="24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>
                            <p:stCondLst>
                              <p:cond delay="500"/>
                            </p:stCondLst>
                            <p:childTnLst>
                              <p:par>
                                <p:cTn id="26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34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500"/>
                            </p:stCondLst>
                            <p:childTnLst>
                              <p:par>
                                <p:cTn id="29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34" presetClass="emph" presetSubtype="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9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3" fill="hold">
                            <p:stCondLst>
                              <p:cond delay="500"/>
                            </p:stCondLst>
                            <p:childTnLst>
                              <p:par>
                                <p:cTn id="30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34" presetClass="emph" presetSubtype="0" fill="hold" grpId="8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1" fill="hold">
                            <p:stCondLst>
                              <p:cond delay="500"/>
                            </p:stCondLst>
                            <p:childTnLst>
                              <p:par>
                                <p:cTn id="33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34" presetClass="emph" presetSubtype="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5" fill="hold">
                            <p:stCondLst>
                              <p:cond delay="500"/>
                            </p:stCondLst>
                            <p:childTnLst>
                              <p:par>
                                <p:cTn id="34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75" grpId="0"/>
      <p:bldP spid="70" grpId="0"/>
      <p:bldP spid="4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19" grpId="1"/>
      <p:bldP spid="19" grpId="2"/>
      <p:bldP spid="19" grpId="3"/>
      <p:bldP spid="22" grpId="0"/>
      <p:bldP spid="22" grpId="1"/>
      <p:bldP spid="22" grpId="2"/>
      <p:bldP spid="41" grpId="0"/>
      <p:bldP spid="41" grpId="1"/>
      <p:bldP spid="41" grpId="2"/>
      <p:bldP spid="41" grpId="3"/>
      <p:bldP spid="41" grpId="4"/>
      <p:bldP spid="41" grpId="5"/>
      <p:bldP spid="41" grpId="6"/>
      <p:bldP spid="41" grpId="7"/>
      <p:bldP spid="41" grpId="8"/>
      <p:bldP spid="41" grpId="9"/>
      <p:bldP spid="62" grpId="0"/>
      <p:bldP spid="63" grpId="0"/>
      <p:bldP spid="42" grpId="0"/>
      <p:bldP spid="43" grpId="0"/>
      <p:bldP spid="45" grpId="0"/>
      <p:bldP spid="64" grpId="0"/>
      <p:bldP spid="65" grpId="0"/>
      <p:bldP spid="66" grpId="0"/>
      <p:bldP spid="67" grpId="0"/>
      <p:bldP spid="68" grpId="0"/>
      <p:bldP spid="69" grpId="0"/>
      <p:bldP spid="71" grpId="0"/>
      <p:bldP spid="76" grpId="0"/>
      <p:bldP spid="77" grpId="0"/>
      <p:bldP spid="7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1416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plav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48084" y="5364505"/>
            <a:ext cx="2916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kokosová k  </a:t>
            </a:r>
            <a:r>
              <a:rPr lang="cs-CZ" sz="3200" dirty="0" err="1" smtClean="0">
                <a:solidFill>
                  <a:prstClr val="black"/>
                </a:solidFill>
              </a:rPr>
              <a:t>lička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524328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u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043608" y="403475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422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07" y="297011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344504"/>
            <a:ext cx="225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čistá     těrka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2024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bko</a:t>
            </a:r>
            <a:r>
              <a:rPr lang="cs-CZ" sz="3200" dirty="0" smtClean="0">
                <a:solidFill>
                  <a:prstClr val="black"/>
                </a:solidFill>
              </a:rPr>
              <a:t> vlny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1548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zlatý d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2243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zakrytá    sta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Jak  b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1752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tažný k  ň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48084" y="1332057"/>
            <a:ext cx="2750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svitný papír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48084" y="2004132"/>
            <a:ext cx="2727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  </a:t>
            </a:r>
            <a:r>
              <a:rPr lang="cs-CZ" sz="3200" dirty="0" err="1" smtClean="0">
                <a:solidFill>
                  <a:prstClr val="black"/>
                </a:solidFill>
              </a:rPr>
              <a:t>žová</a:t>
            </a:r>
            <a:r>
              <a:rPr lang="cs-CZ" sz="3200" dirty="0" smtClean="0">
                <a:solidFill>
                  <a:prstClr val="black"/>
                </a:solidFill>
              </a:rPr>
              <a:t> pastelka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48084" y="2676207"/>
            <a:ext cx="2646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dýchací    strojí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8084" y="3348282"/>
            <a:ext cx="2839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bor  </a:t>
            </a:r>
            <a:r>
              <a:rPr lang="cs-CZ" sz="3200" dirty="0" err="1" smtClean="0">
                <a:solidFill>
                  <a:prstClr val="black"/>
                </a:solidFill>
              </a:rPr>
              <a:t>vkový</a:t>
            </a:r>
            <a:r>
              <a:rPr lang="cs-CZ" sz="3200" dirty="0" smtClean="0">
                <a:solidFill>
                  <a:prstClr val="black"/>
                </a:solidFill>
              </a:rPr>
              <a:t> koláč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48084" y="4020357"/>
            <a:ext cx="2477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dr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beží</a:t>
            </a:r>
            <a:r>
              <a:rPr lang="cs-CZ" sz="3200" dirty="0" smtClean="0">
                <a:solidFill>
                  <a:prstClr val="black"/>
                </a:solidFill>
              </a:rPr>
              <a:t> farma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48084" y="4692432"/>
            <a:ext cx="2532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spěšný herec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71464" y="4049196"/>
            <a:ext cx="638316" cy="110799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0070C0"/>
                </a:solidFill>
              </a:rPr>
              <a:t>ú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371464" y="2947010"/>
            <a:ext cx="638316" cy="110799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ů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16725" y="188640"/>
            <a:ext cx="2710550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doplňte</a:t>
            </a:r>
            <a:endParaRPr lang="cs-CZ" sz="6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71464" y="1844824"/>
            <a:ext cx="638316" cy="110799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FF00"/>
                </a:solidFill>
              </a:rPr>
              <a:t>u</a:t>
            </a:r>
            <a:endParaRPr lang="cs-CZ" sz="6600" b="1" dirty="0">
              <a:solidFill>
                <a:srgbClr val="FFFF00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372200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10684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219412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763688" y="321297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94015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971600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156176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76368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57945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89082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9613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242748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139292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691680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u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930568" y="199828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FF00"/>
                </a:solidFill>
              </a:rPr>
              <a:t>u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2051720" y="33633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ú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763688" y="267620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300192" y="334828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164288" y="26762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ú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868144" y="198884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084168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835696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1187624" y="468843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u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73" name="Přímá spojnice 72"/>
          <p:cNvCxnSpPr/>
          <p:nvPr/>
        </p:nvCxnSpPr>
        <p:spPr>
          <a:xfrm>
            <a:off x="1079747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5724128" y="468843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ú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6084168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8918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6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8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6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0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1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5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6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5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6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8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2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75" grpId="0"/>
      <p:bldP spid="70" grpId="0"/>
      <p:bldP spid="4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62" grpId="0"/>
      <p:bldP spid="63" grpId="0"/>
      <p:bldP spid="42" grpId="0"/>
      <p:bldP spid="43" grpId="0"/>
      <p:bldP spid="45" grpId="0"/>
      <p:bldP spid="64" grpId="0"/>
      <p:bldP spid="65" grpId="0"/>
      <p:bldP spid="66" grpId="0"/>
      <p:bldP spid="67" grpId="0"/>
      <p:bldP spid="68" grpId="0"/>
      <p:bldP spid="76" grpId="0"/>
      <p:bldP spid="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Krychle 22"/>
          <p:cNvSpPr/>
          <p:nvPr/>
        </p:nvSpPr>
        <p:spPr>
          <a:xfrm>
            <a:off x="4219704" y="2801247"/>
            <a:ext cx="704592" cy="608076"/>
          </a:xfrm>
          <a:prstGeom prst="cube">
            <a:avLst>
              <a:gd name="adj" fmla="val 22882"/>
            </a:avLst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219704" y="3541004"/>
            <a:ext cx="704592" cy="608076"/>
          </a:xfrm>
          <a:prstGeom prst="cube">
            <a:avLst>
              <a:gd name="adj" fmla="val 22882"/>
            </a:avLst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219704" y="2060848"/>
            <a:ext cx="704592" cy="608076"/>
          </a:xfrm>
          <a:prstGeom prst="cube">
            <a:avLst>
              <a:gd name="adj" fmla="val 22882"/>
            </a:avLst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26866"/>
            <a:ext cx="1813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těžký   kol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999806"/>
            <a:ext cx="2402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bohatá   </a:t>
            </a:r>
            <a:r>
              <a:rPr lang="cs-CZ" sz="3200" dirty="0" err="1" smtClean="0"/>
              <a:t>roda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672746"/>
            <a:ext cx="25647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zamčená p  da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345686"/>
            <a:ext cx="2105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lodní kaj  ta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018626"/>
            <a:ext cx="25585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ovinná    </a:t>
            </a:r>
            <a:r>
              <a:rPr lang="cs-CZ" sz="3200" dirty="0" err="1" smtClean="0"/>
              <a:t>čast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2569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vyčiněná k  že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1397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včelí    l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32060" y="1332057"/>
            <a:ext cx="2568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spadnout </a:t>
            </a:r>
            <a:r>
              <a:rPr lang="cs-CZ" sz="3200" dirty="0" err="1" smtClean="0"/>
              <a:t>dol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2060" y="2004132"/>
            <a:ext cx="197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troj  </a:t>
            </a:r>
            <a:r>
              <a:rPr lang="cs-CZ" sz="3200" dirty="0" err="1" smtClean="0"/>
              <a:t>helník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32060" y="2676207"/>
            <a:ext cx="2424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chladný    nor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2060" y="3348282"/>
            <a:ext cx="2152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  </a:t>
            </a:r>
            <a:r>
              <a:rPr lang="cs-CZ" sz="3200" dirty="0" err="1" smtClean="0"/>
              <a:t>bový</a:t>
            </a:r>
            <a:r>
              <a:rPr lang="cs-CZ" sz="3200" dirty="0" smtClean="0"/>
              <a:t>  st  l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32060" y="4020357"/>
            <a:ext cx="1827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nové a  to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32060" y="4692432"/>
            <a:ext cx="2317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obecní     řad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32060" y="5364505"/>
            <a:ext cx="2428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přírodní    kaz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71464" y="283325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71464" y="211317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ů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3216725" y="188640"/>
            <a:ext cx="2710550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cap="none" spc="50" dirty="0" smtClean="0">
                <a:ln w="11430"/>
              </a:rPr>
              <a:t>doplňte</a:t>
            </a:r>
            <a:endParaRPr lang="cs-CZ" sz="6000" cap="none" spc="50" dirty="0">
              <a:ln w="1143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386952" y="36450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</a:t>
            </a:r>
            <a:endParaRPr lang="cs-CZ" sz="3200" dirty="0"/>
          </a:p>
        </p:txBody>
      </p:sp>
      <p:cxnSp>
        <p:nvCxnSpPr>
          <p:cNvPr id="46" name="Přímá spojnice 45"/>
          <p:cNvCxnSpPr/>
          <p:nvPr/>
        </p:nvCxnSpPr>
        <p:spPr>
          <a:xfrm>
            <a:off x="722785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79252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178852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075396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48376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13929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97971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72346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691680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09228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61967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94826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46688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663768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284628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918135" y="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30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18626"/>
            <a:ext cx="2692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lomek</a:t>
            </a:r>
            <a:r>
              <a:rPr lang="cs-CZ" sz="3200" dirty="0" smtClean="0">
                <a:solidFill>
                  <a:prstClr val="black"/>
                </a:solidFill>
              </a:rPr>
              <a:t> ze z  b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48084" y="5364505"/>
            <a:ext cx="2895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pletená r  </a:t>
            </a:r>
            <a:r>
              <a:rPr lang="cs-CZ" sz="3200" dirty="0" err="1" smtClean="0">
                <a:solidFill>
                  <a:prstClr val="black"/>
                </a:solidFill>
              </a:rPr>
              <a:t>kavice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6cípá hvězda 20"/>
          <p:cNvSpPr/>
          <p:nvPr/>
        </p:nvSpPr>
        <p:spPr>
          <a:xfrm>
            <a:off x="3383868" y="2104825"/>
            <a:ext cx="2376264" cy="2498576"/>
          </a:xfrm>
          <a:prstGeom prst="star6">
            <a:avLst>
              <a:gd name="adj" fmla="val 15401"/>
              <a:gd name="hf" fmla="val 115470"/>
            </a:avLst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26866"/>
            <a:ext cx="2823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fotbalový t  </a:t>
            </a:r>
            <a:r>
              <a:rPr lang="cs-CZ" sz="3200" dirty="0" err="1" smtClean="0">
                <a:solidFill>
                  <a:prstClr val="black"/>
                </a:solidFill>
              </a:rPr>
              <a:t>rnaj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999806"/>
            <a:ext cx="2097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j</a:t>
            </a:r>
            <a:r>
              <a:rPr lang="cs-CZ" sz="3200" dirty="0" smtClean="0">
                <a:solidFill>
                  <a:prstClr val="black"/>
                </a:solidFill>
              </a:rPr>
              <a:t>eďte dom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72746"/>
            <a:ext cx="248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cvičební    bor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45686"/>
            <a:ext cx="14289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rybí t  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158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lesní t  ň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21305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  </a:t>
            </a:r>
            <a:r>
              <a:rPr lang="cs-CZ" sz="3200" dirty="0" err="1" smtClean="0">
                <a:solidFill>
                  <a:prstClr val="black"/>
                </a:solidFill>
              </a:rPr>
              <a:t>řecí</a:t>
            </a:r>
            <a:r>
              <a:rPr lang="cs-CZ" sz="3200" dirty="0" smtClean="0">
                <a:solidFill>
                  <a:prstClr val="black"/>
                </a:solidFill>
              </a:rPr>
              <a:t>  řízek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48084" y="1332057"/>
            <a:ext cx="2268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dřevěný s  d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48084" y="2004132"/>
            <a:ext cx="1836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h látky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48084" y="2676207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náš d  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8084" y="3348282"/>
            <a:ext cx="1863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silný    der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48084" y="4020357"/>
            <a:ext cx="2420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navený</a:t>
            </a:r>
            <a:r>
              <a:rPr lang="cs-CZ" sz="3200" dirty="0" smtClean="0">
                <a:solidFill>
                  <a:prstClr val="black"/>
                </a:solidFill>
              </a:rPr>
              <a:t>  m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48084" y="4692432"/>
            <a:ext cx="20395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nos dítěte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298824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ú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70928" y="298824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ů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3216725" y="188640"/>
            <a:ext cx="2710550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spc="50" dirty="0" smtClean="0">
                <a:ln w="11430"/>
              </a:rPr>
              <a:t>doplňte</a:t>
            </a:r>
            <a:endParaRPr lang="cs-CZ" sz="6000" spc="50" dirty="0">
              <a:ln w="1143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86952" y="327627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</a:t>
            </a:r>
            <a:endParaRPr lang="cs-CZ" sz="3200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6715356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54766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6433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267744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13929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466884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36342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466884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236296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89959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9613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691680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5796136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610900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38692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98782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7651460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3918135" y="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60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1416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plav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48084" y="5364505"/>
            <a:ext cx="2916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kokosová k  </a:t>
            </a:r>
            <a:r>
              <a:rPr lang="cs-CZ" sz="3200" dirty="0" err="1" smtClean="0">
                <a:solidFill>
                  <a:prstClr val="black"/>
                </a:solidFill>
              </a:rPr>
              <a:t>lička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4504"/>
            <a:ext cx="225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čistá     těrka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2024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bko</a:t>
            </a:r>
            <a:r>
              <a:rPr lang="cs-CZ" sz="3200" dirty="0" smtClean="0">
                <a:solidFill>
                  <a:prstClr val="black"/>
                </a:solidFill>
              </a:rPr>
              <a:t> vlny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1548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zlatý d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2243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zakrytá    sta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Jak  b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1752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tažný k  ň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48084" y="1332057"/>
            <a:ext cx="2750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svitný papír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48084" y="2004132"/>
            <a:ext cx="2727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  </a:t>
            </a:r>
            <a:r>
              <a:rPr lang="cs-CZ" sz="3200" dirty="0" err="1" smtClean="0">
                <a:solidFill>
                  <a:prstClr val="black"/>
                </a:solidFill>
              </a:rPr>
              <a:t>žová</a:t>
            </a:r>
            <a:r>
              <a:rPr lang="cs-CZ" sz="3200" dirty="0" smtClean="0">
                <a:solidFill>
                  <a:prstClr val="black"/>
                </a:solidFill>
              </a:rPr>
              <a:t> pastelka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48084" y="2676207"/>
            <a:ext cx="2646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dýchací    strojí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8084" y="3348282"/>
            <a:ext cx="2839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bor  </a:t>
            </a:r>
            <a:r>
              <a:rPr lang="cs-CZ" sz="3200" dirty="0" err="1" smtClean="0">
                <a:solidFill>
                  <a:prstClr val="black"/>
                </a:solidFill>
              </a:rPr>
              <a:t>vkový</a:t>
            </a:r>
            <a:r>
              <a:rPr lang="cs-CZ" sz="3200" dirty="0" smtClean="0">
                <a:solidFill>
                  <a:prstClr val="black"/>
                </a:solidFill>
              </a:rPr>
              <a:t> koláč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48084" y="4020357"/>
            <a:ext cx="2477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dr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beží</a:t>
            </a:r>
            <a:r>
              <a:rPr lang="cs-CZ" sz="3200" dirty="0" smtClean="0">
                <a:solidFill>
                  <a:prstClr val="black"/>
                </a:solidFill>
              </a:rPr>
              <a:t> farma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48084" y="4692432"/>
            <a:ext cx="2532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spěšný herec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71464" y="4049196"/>
            <a:ext cx="638316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600" dirty="0">
                <a:solidFill>
                  <a:schemeClr val="tx1"/>
                </a:solidFill>
              </a:rPr>
              <a:t>ú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371464" y="2947010"/>
            <a:ext cx="638316" cy="1107996"/>
          </a:xfrm>
          <a:prstGeom prst="rect">
            <a:avLst/>
          </a:prstGeom>
          <a:ln>
            <a:solidFill>
              <a:schemeClr val="tx1"/>
            </a:solidFill>
          </a:ln>
          <a:effectLst/>
        </p:spPr>
        <p:style>
          <a:lnRef idx="0">
            <a:schemeClr val="accent6"/>
          </a:lnRef>
          <a:fillRef idx="1001">
            <a:schemeClr val="lt1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ů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16725" y="188640"/>
            <a:ext cx="2710550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spc="50" dirty="0" smtClean="0">
                <a:ln w="11430"/>
              </a:rPr>
              <a:t>doplňte</a:t>
            </a:r>
            <a:endParaRPr lang="cs-CZ" sz="6000" spc="50" dirty="0">
              <a:ln w="1143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71464" y="1844824"/>
            <a:ext cx="638316" cy="1107996"/>
          </a:xfrm>
          <a:prstGeom prst="rect">
            <a:avLst/>
          </a:prstGeom>
          <a:ln>
            <a:solidFill>
              <a:schemeClr val="tx1"/>
            </a:solidFill>
          </a:ln>
          <a:effectLst/>
        </p:spPr>
        <p:style>
          <a:lnRef idx="0">
            <a:schemeClr val="accent6"/>
          </a:lnRef>
          <a:fillRef idx="1001">
            <a:schemeClr val="lt1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u</a:t>
            </a:r>
            <a:endParaRPr lang="cs-CZ" sz="6600" dirty="0">
              <a:solidFill>
                <a:schemeClr val="tx1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372200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10684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219412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763688" y="321297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94015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971600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156176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76368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57945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89082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9613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242748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139292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079747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3918135" y="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8135" y="2088046"/>
            <a:ext cx="553998" cy="692882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400" dirty="0" smtClean="0"/>
              <a:t>žlutá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923928" y="2924944"/>
            <a:ext cx="553998" cy="108606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400" dirty="0" smtClean="0"/>
              <a:t>červená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923928" y="4247199"/>
            <a:ext cx="553998" cy="9099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400" dirty="0" smtClean="0"/>
              <a:t>modrá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95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480</Words>
  <Application>Microsoft Office PowerPoint</Application>
  <PresentationFormat>Předvádění na obrazovce (4:3)</PresentationFormat>
  <Paragraphs>181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Motiv systému Office</vt:lpstr>
      <vt:lpstr>1_Motiv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37</cp:revision>
  <dcterms:created xsi:type="dcterms:W3CDTF">2012-01-14T11:44:47Z</dcterms:created>
  <dcterms:modified xsi:type="dcterms:W3CDTF">2012-01-16T16:02:41Z</dcterms:modified>
</cp:coreProperties>
</file>