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5"/>
  </p:notesMasterIdLst>
  <p:sldIdLst>
    <p:sldId id="269" r:id="rId4"/>
    <p:sldId id="270" r:id="rId5"/>
    <p:sldId id="258" r:id="rId6"/>
    <p:sldId id="256" r:id="rId7"/>
    <p:sldId id="257" r:id="rId8"/>
    <p:sldId id="259" r:id="rId9"/>
    <p:sldId id="267" r:id="rId10"/>
    <p:sldId id="260" r:id="rId11"/>
    <p:sldId id="261" r:id="rId12"/>
    <p:sldId id="262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2A25"/>
    <a:srgbClr val="D67C8B"/>
    <a:srgbClr val="DBA9CE"/>
    <a:srgbClr val="FC88E6"/>
    <a:srgbClr val="F161C1"/>
    <a:srgbClr val="FF5050"/>
    <a:srgbClr val="EE6750"/>
    <a:srgbClr val="41CFF1"/>
    <a:srgbClr val="FFFF99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A9D3F7-6C4E-4EC3-A79E-0056CF1E11C8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719EB9-6FF8-48AA-82B4-2125C36A0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95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719EB9-6FF8-48AA-82B4-2125C36A09F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141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719EB9-6FF8-48AA-82B4-2125C36A09F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1412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E3EF-3ADE-49CB-8F0A-8D2FE0CCBA0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9B6FD-D9B6-4173-AE88-6091342DC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494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E3EF-3ADE-49CB-8F0A-8D2FE0CCBA0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9B6FD-D9B6-4173-AE88-6091342DC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870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E3EF-3ADE-49CB-8F0A-8D2FE0CCBA0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9B6FD-D9B6-4173-AE88-6091342DC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224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E3EF-3ADE-49CB-8F0A-8D2FE0CCBA0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9B6FD-D9B6-4173-AE88-6091342DC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459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E3EF-3ADE-49CB-8F0A-8D2FE0CCBA0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9B6FD-D9B6-4173-AE88-6091342DC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291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E3EF-3ADE-49CB-8F0A-8D2FE0CCBA0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9B6FD-D9B6-4173-AE88-6091342DC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379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E3EF-3ADE-49CB-8F0A-8D2FE0CCBA0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9B6FD-D9B6-4173-AE88-6091342DC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701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E3EF-3ADE-49CB-8F0A-8D2FE0CCBA0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9B6FD-D9B6-4173-AE88-6091342DC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230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E3EF-3ADE-49CB-8F0A-8D2FE0CCBA0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9B6FD-D9B6-4173-AE88-6091342DC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479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E3EF-3ADE-49CB-8F0A-8D2FE0CCBA0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9B6FD-D9B6-4173-AE88-6091342DC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428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AE3EF-3ADE-49CB-8F0A-8D2FE0CCBA0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9B6FD-D9B6-4173-AE88-6091342DC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9936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2202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5404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6085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35306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34033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898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6733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49669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1563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9259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9370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20279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7731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6047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2105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4267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0230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1336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7937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1117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51748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606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AAE3EF-3ADE-49CB-8F0A-8D2FE0CCBA0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9B6FD-D9B6-4173-AE88-6091342DC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66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123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0672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audio2.wav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2.jpeg"/><Relationship Id="rId4" Type="http://schemas.openxmlformats.org/officeDocument/2006/relationships/audio" Target="../media/audio4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audio" Target="../media/audio5.wav"/><Relationship Id="rId7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8.wav"/><Relationship Id="rId11" Type="http://schemas.openxmlformats.org/officeDocument/2006/relationships/image" Target="../media/image11.png"/><Relationship Id="rId5" Type="http://schemas.openxmlformats.org/officeDocument/2006/relationships/audio" Target="../media/audio7.wav"/><Relationship Id="rId10" Type="http://schemas.openxmlformats.org/officeDocument/2006/relationships/image" Target="../media/image10.png"/><Relationship Id="rId4" Type="http://schemas.openxmlformats.org/officeDocument/2006/relationships/audio" Target="../media/audio6.wav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9.wav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2.jpeg"/><Relationship Id="rId4" Type="http://schemas.openxmlformats.org/officeDocument/2006/relationships/audio" Target="../media/audio10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2.jpeg"/><Relationship Id="rId4" Type="http://schemas.openxmlformats.org/officeDocument/2006/relationships/audio" Target="../media/audio10.wav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VY_32_INOVACE_219_ČJ2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Tvrdé a měkké souhlásky č. 1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di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ti, ni,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dy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 ty, </a:t>
            </a:r>
            <a:r>
              <a:rPr lang="cs-CZ" sz="1200" dirty="0" err="1" smtClean="0">
                <a:solidFill>
                  <a:srgbClr val="003366"/>
                </a:solidFill>
                <a:latin typeface="Arial"/>
              </a:rPr>
              <a:t>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,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42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listu č. 4 žáci po přečtení doplňují na interaktivní tabuli y</a:t>
            </a:r>
            <a:r>
              <a:rPr lang="cs-CZ" sz="1400" dirty="0" smtClean="0">
                <a:latin typeface="Arial" charset="0"/>
                <a:cs typeface="Arial" charset="0"/>
              </a:rPr>
              <a:t>, ý, i, í  </a:t>
            </a:r>
            <a:r>
              <a:rPr lang="cs-CZ" sz="1400" dirty="0" smtClean="0">
                <a:latin typeface="Arial" charset="0"/>
                <a:cs typeface="Arial" charset="0"/>
              </a:rPr>
              <a:t>přímo do textu, nebo pracují nejdříve v pracovním listě individuálně a kontrolu provádí společně při prezentaci na tabuli. Správnost své volby si ověří </a:t>
            </a:r>
            <a:r>
              <a:rPr lang="cs-CZ" sz="1400" dirty="0" err="1" smtClean="0">
                <a:latin typeface="Arial" charset="0"/>
                <a:cs typeface="Arial" charset="0"/>
              </a:rPr>
              <a:t>poklikáním</a:t>
            </a:r>
            <a:r>
              <a:rPr lang="cs-CZ" sz="1400" dirty="0" smtClean="0">
                <a:latin typeface="Arial" charset="0"/>
                <a:cs typeface="Arial" charset="0"/>
              </a:rPr>
              <a:t> na text. Na listu č. 5 žáci opět doplňují i, í, y, ý – při správné volbě se objeví </a:t>
            </a:r>
            <a:r>
              <a:rPr lang="cs-CZ" sz="1400" dirty="0" smtClean="0">
                <a:latin typeface="Arial" charset="0"/>
                <a:cs typeface="Arial" charset="0"/>
              </a:rPr>
              <a:t>usmívající </a:t>
            </a:r>
            <a:r>
              <a:rPr lang="cs-CZ" sz="1400" dirty="0" err="1" smtClean="0">
                <a:latin typeface="Arial" charset="0"/>
                <a:cs typeface="Arial" charset="0"/>
              </a:rPr>
              <a:t>smajlík</a:t>
            </a:r>
            <a:r>
              <a:rPr lang="cs-CZ" sz="1400" dirty="0" smtClean="0">
                <a:latin typeface="Arial" charset="0"/>
                <a:cs typeface="Arial" charset="0"/>
              </a:rPr>
              <a:t>, při špatné volbě mračící se </a:t>
            </a:r>
            <a:r>
              <a:rPr lang="cs-CZ" sz="1400" dirty="0" err="1" smtClean="0">
                <a:latin typeface="Arial" charset="0"/>
                <a:cs typeface="Arial" charset="0"/>
              </a:rPr>
              <a:t>smajlík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err="1" smtClean="0">
                <a:latin typeface="Arial" charset="0"/>
                <a:cs typeface="Arial" charset="0"/>
              </a:rPr>
              <a:t>pokliknutím</a:t>
            </a:r>
            <a:r>
              <a:rPr lang="cs-CZ" sz="1400" dirty="0" smtClean="0">
                <a:latin typeface="Arial" charset="0"/>
                <a:cs typeface="Arial" charset="0"/>
              </a:rPr>
              <a:t> na něj </a:t>
            </a:r>
            <a:r>
              <a:rPr lang="cs-CZ" sz="1400" dirty="0" err="1" smtClean="0">
                <a:latin typeface="Arial" charset="0"/>
                <a:cs typeface="Arial" charset="0"/>
              </a:rPr>
              <a:t>mračoun</a:t>
            </a:r>
            <a:r>
              <a:rPr lang="cs-CZ" sz="1400" dirty="0" smtClean="0">
                <a:latin typeface="Arial" charset="0"/>
                <a:cs typeface="Arial" charset="0"/>
              </a:rPr>
              <a:t> zmizí. List č. 6 – 7 je obdobný, žáci doplňují i, í, y, ý do textu, žížalku si mohou vybarvit. List č. 8 – 11 je pracovní.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i, í, y, ý po tvrdých a měkkých souhláskách ve slovech.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téměř všichni žáci. 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368594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7217" y="1673513"/>
            <a:ext cx="684956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PROCVIČUJEME</a:t>
            </a:r>
            <a:endParaRPr lang="cs-CZ" sz="8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2180817" y="2564904"/>
            <a:ext cx="4764247" cy="1569660"/>
            <a:chOff x="2260961" y="1988840"/>
            <a:chExt cx="4764247" cy="1569660"/>
          </a:xfrm>
        </p:grpSpPr>
        <p:sp>
          <p:nvSpPr>
            <p:cNvPr id="5" name="TextovéPole 4"/>
            <p:cNvSpPr txBox="1"/>
            <p:nvPr/>
          </p:nvSpPr>
          <p:spPr>
            <a:xfrm>
              <a:off x="3575225" y="2276872"/>
              <a:ext cx="3449983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C00000"/>
                  </a:solidFill>
                </a:rPr>
                <a:t>i-, í-, y- ý-</a:t>
              </a:r>
              <a:endParaRPr lang="cs-CZ" sz="6600" b="1" dirty="0">
                <a:solidFill>
                  <a:srgbClr val="C00000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260961" y="1988840"/>
              <a:ext cx="96051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</a:t>
              </a:r>
              <a:endParaRPr lang="cs-CZ" sz="9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198937" y="3731548"/>
            <a:ext cx="4746127" cy="1569660"/>
            <a:chOff x="2267744" y="3155484"/>
            <a:chExt cx="4746127" cy="1569660"/>
          </a:xfrm>
        </p:grpSpPr>
        <p:sp>
          <p:nvSpPr>
            <p:cNvPr id="10" name="TextovéPole 9"/>
            <p:cNvSpPr txBox="1"/>
            <p:nvPr/>
          </p:nvSpPr>
          <p:spPr>
            <a:xfrm>
              <a:off x="2267744" y="3155484"/>
              <a:ext cx="793807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 smtClean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</a:t>
              </a:r>
              <a:endParaRPr lang="cs-CZ" sz="9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563888" y="3473132"/>
              <a:ext cx="3449983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C00000"/>
                  </a:solidFill>
                </a:rPr>
                <a:t>i-, í-, y- ý-</a:t>
              </a:r>
              <a:endParaRPr lang="cs-CZ" sz="6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2198937" y="4883676"/>
            <a:ext cx="4746127" cy="1569660"/>
            <a:chOff x="2267744" y="4307612"/>
            <a:chExt cx="4746127" cy="1569660"/>
          </a:xfrm>
        </p:grpSpPr>
        <p:sp>
          <p:nvSpPr>
            <p:cNvPr id="11" name="TextovéPole 10"/>
            <p:cNvSpPr txBox="1"/>
            <p:nvPr/>
          </p:nvSpPr>
          <p:spPr>
            <a:xfrm>
              <a:off x="2267744" y="4307612"/>
              <a:ext cx="995785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563888" y="4625260"/>
              <a:ext cx="3449983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C00000"/>
                  </a:solidFill>
                </a:rPr>
                <a:t>i-, í-, y- ý-</a:t>
              </a:r>
              <a:endParaRPr lang="cs-CZ" sz="6600" b="1" dirty="0">
                <a:solidFill>
                  <a:srgbClr val="C00000"/>
                </a:solidFill>
              </a:endParaRPr>
            </a:p>
          </p:txBody>
        </p:sp>
      </p:grp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26" y="260648"/>
            <a:ext cx="1521426" cy="1521426"/>
          </a:xfrm>
          <a:prstGeom prst="ellips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1287" y="260648"/>
            <a:ext cx="1521426" cy="1521426"/>
          </a:xfrm>
          <a:prstGeom prst="ellips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1521426" cy="1521426"/>
          </a:xfrm>
          <a:prstGeom prst="ellips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5024"/>
            <a:ext cx="1152128" cy="1772323"/>
          </a:xfrm>
          <a:prstGeom prst="ellips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717032"/>
            <a:ext cx="1152128" cy="1772324"/>
          </a:xfrm>
          <a:prstGeom prst="ellips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9023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Krychle 50"/>
          <p:cNvSpPr/>
          <p:nvPr/>
        </p:nvSpPr>
        <p:spPr>
          <a:xfrm>
            <a:off x="251520" y="5468525"/>
            <a:ext cx="2088232" cy="696779"/>
          </a:xfrm>
          <a:prstGeom prst="cube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TextovéPole 102"/>
          <p:cNvSpPr txBox="1"/>
          <p:nvPr/>
        </p:nvSpPr>
        <p:spPr>
          <a:xfrm>
            <a:off x="467544" y="5580529"/>
            <a:ext cx="14221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hod  n  </a:t>
            </a:r>
            <a:endParaRPr lang="cs-CZ" sz="3200" dirty="0"/>
          </a:p>
        </p:txBody>
      </p:sp>
      <p:sp>
        <p:nvSpPr>
          <p:cNvPr id="24" name="Kosoúhelník 23"/>
          <p:cNvSpPr/>
          <p:nvPr/>
        </p:nvSpPr>
        <p:spPr>
          <a:xfrm>
            <a:off x="422748" y="1812813"/>
            <a:ext cx="2061020" cy="320043"/>
          </a:xfrm>
          <a:prstGeom prst="parallelogram">
            <a:avLst>
              <a:gd name="adj" fmla="val 36268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>
            <a:off x="6975476" y="1772816"/>
            <a:ext cx="2061020" cy="320043"/>
          </a:xfrm>
          <a:prstGeom prst="parallelogram">
            <a:avLst>
              <a:gd name="adj" fmla="val 36268"/>
            </a:avLst>
          </a:prstGeom>
          <a:solidFill>
            <a:srgbClr val="41CFF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>
            <a:off x="4791234" y="1812813"/>
            <a:ext cx="2061020" cy="320043"/>
          </a:xfrm>
          <a:prstGeom prst="parallelogram">
            <a:avLst>
              <a:gd name="adj" fmla="val 36268"/>
            </a:avLst>
          </a:prstGeom>
          <a:solidFill>
            <a:schemeClr val="accent4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osoúhelník 41"/>
          <p:cNvSpPr/>
          <p:nvPr/>
        </p:nvSpPr>
        <p:spPr>
          <a:xfrm>
            <a:off x="2606991" y="1812813"/>
            <a:ext cx="2061020" cy="320043"/>
          </a:xfrm>
          <a:prstGeom prst="parallelogram">
            <a:avLst>
              <a:gd name="adj" fmla="val 36268"/>
            </a:avLst>
          </a:prstGeom>
          <a:solidFill>
            <a:srgbClr val="EE6750"/>
          </a:solidFill>
          <a:ln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osoúhelník 45"/>
          <p:cNvSpPr/>
          <p:nvPr/>
        </p:nvSpPr>
        <p:spPr>
          <a:xfrm>
            <a:off x="422748" y="2924944"/>
            <a:ext cx="2061020" cy="320043"/>
          </a:xfrm>
          <a:prstGeom prst="parallelogram">
            <a:avLst>
              <a:gd name="adj" fmla="val 36268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osoúhelník 48"/>
          <p:cNvSpPr/>
          <p:nvPr/>
        </p:nvSpPr>
        <p:spPr>
          <a:xfrm>
            <a:off x="422748" y="4005064"/>
            <a:ext cx="2061020" cy="320043"/>
          </a:xfrm>
          <a:prstGeom prst="parallelogram">
            <a:avLst>
              <a:gd name="adj" fmla="val 36268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osoúhelník 51"/>
          <p:cNvSpPr/>
          <p:nvPr/>
        </p:nvSpPr>
        <p:spPr>
          <a:xfrm>
            <a:off x="422748" y="5157192"/>
            <a:ext cx="2061020" cy="320043"/>
          </a:xfrm>
          <a:prstGeom prst="parallelogram">
            <a:avLst>
              <a:gd name="adj" fmla="val 36268"/>
            </a:avLst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>
            <a:off x="2558986" y="2892933"/>
            <a:ext cx="2061020" cy="320043"/>
          </a:xfrm>
          <a:prstGeom prst="parallelogram">
            <a:avLst>
              <a:gd name="adj" fmla="val 36268"/>
            </a:avLst>
          </a:prstGeom>
          <a:solidFill>
            <a:srgbClr val="EE6750"/>
          </a:solidFill>
          <a:ln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osoúhelník 57"/>
          <p:cNvSpPr/>
          <p:nvPr/>
        </p:nvSpPr>
        <p:spPr>
          <a:xfrm>
            <a:off x="2582988" y="4005064"/>
            <a:ext cx="2061020" cy="320043"/>
          </a:xfrm>
          <a:prstGeom prst="parallelogram">
            <a:avLst>
              <a:gd name="adj" fmla="val 36268"/>
            </a:avLst>
          </a:prstGeom>
          <a:solidFill>
            <a:srgbClr val="EE6750"/>
          </a:solidFill>
          <a:ln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osoúhelník 60"/>
          <p:cNvSpPr/>
          <p:nvPr/>
        </p:nvSpPr>
        <p:spPr>
          <a:xfrm>
            <a:off x="2582988" y="5157192"/>
            <a:ext cx="2061020" cy="320043"/>
          </a:xfrm>
          <a:prstGeom prst="parallelogram">
            <a:avLst>
              <a:gd name="adj" fmla="val 36268"/>
            </a:avLst>
          </a:prstGeom>
          <a:solidFill>
            <a:srgbClr val="EE6750"/>
          </a:solidFill>
          <a:ln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osoúhelník 63"/>
          <p:cNvSpPr/>
          <p:nvPr/>
        </p:nvSpPr>
        <p:spPr>
          <a:xfrm>
            <a:off x="4743228" y="2924944"/>
            <a:ext cx="2061020" cy="320043"/>
          </a:xfrm>
          <a:prstGeom prst="parallelogram">
            <a:avLst>
              <a:gd name="adj" fmla="val 36268"/>
            </a:avLst>
          </a:prstGeom>
          <a:solidFill>
            <a:schemeClr val="accent4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osoúhelník 66"/>
          <p:cNvSpPr/>
          <p:nvPr/>
        </p:nvSpPr>
        <p:spPr>
          <a:xfrm>
            <a:off x="4743228" y="4005064"/>
            <a:ext cx="2061020" cy="320043"/>
          </a:xfrm>
          <a:prstGeom prst="parallelogram">
            <a:avLst>
              <a:gd name="adj" fmla="val 36268"/>
            </a:avLst>
          </a:prstGeom>
          <a:solidFill>
            <a:schemeClr val="accent4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osoúhelník 69"/>
          <p:cNvSpPr/>
          <p:nvPr/>
        </p:nvSpPr>
        <p:spPr>
          <a:xfrm>
            <a:off x="4743228" y="5157192"/>
            <a:ext cx="2061020" cy="320043"/>
          </a:xfrm>
          <a:prstGeom prst="parallelogram">
            <a:avLst>
              <a:gd name="adj" fmla="val 36268"/>
            </a:avLst>
          </a:prstGeom>
          <a:solidFill>
            <a:schemeClr val="accent4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osoúhelník 72"/>
          <p:cNvSpPr/>
          <p:nvPr/>
        </p:nvSpPr>
        <p:spPr>
          <a:xfrm>
            <a:off x="6903468" y="2892933"/>
            <a:ext cx="2061020" cy="320043"/>
          </a:xfrm>
          <a:prstGeom prst="parallelogram">
            <a:avLst>
              <a:gd name="adj" fmla="val 36268"/>
            </a:avLst>
          </a:prstGeom>
          <a:solidFill>
            <a:srgbClr val="41CFF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osoúhelník 75"/>
          <p:cNvSpPr/>
          <p:nvPr/>
        </p:nvSpPr>
        <p:spPr>
          <a:xfrm>
            <a:off x="6903468" y="4005064"/>
            <a:ext cx="2061020" cy="320043"/>
          </a:xfrm>
          <a:prstGeom prst="parallelogram">
            <a:avLst>
              <a:gd name="adj" fmla="val 36268"/>
            </a:avLst>
          </a:prstGeom>
          <a:solidFill>
            <a:srgbClr val="41CFF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osoúhelník 78"/>
          <p:cNvSpPr/>
          <p:nvPr/>
        </p:nvSpPr>
        <p:spPr>
          <a:xfrm>
            <a:off x="6903468" y="5157192"/>
            <a:ext cx="2061020" cy="320043"/>
          </a:xfrm>
          <a:prstGeom prst="parallelogram">
            <a:avLst>
              <a:gd name="adj" fmla="val 36268"/>
            </a:avLst>
          </a:prstGeom>
          <a:solidFill>
            <a:srgbClr val="41CFF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251520" y="2124870"/>
            <a:ext cx="2088232" cy="696779"/>
          </a:xfrm>
          <a:prstGeom prst="cube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22748" y="2236875"/>
            <a:ext cx="17203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hod</a:t>
            </a:r>
            <a:r>
              <a:rPr lang="cs-CZ" sz="3200" dirty="0" smtClean="0">
                <a:solidFill>
                  <a:srgbClr val="C00000"/>
                </a:solidFill>
              </a:rPr>
              <a:t>  </a:t>
            </a:r>
            <a:r>
              <a:rPr lang="cs-CZ" sz="3200" dirty="0" err="1" smtClean="0"/>
              <a:t>dlo</a:t>
            </a:r>
            <a:endParaRPr lang="cs-CZ" sz="3200" dirty="0"/>
          </a:p>
        </p:txBody>
      </p:sp>
      <p:sp>
        <p:nvSpPr>
          <p:cNvPr id="36" name="Krychle 35"/>
          <p:cNvSpPr/>
          <p:nvPr/>
        </p:nvSpPr>
        <p:spPr>
          <a:xfrm>
            <a:off x="4620006" y="2124868"/>
            <a:ext cx="2088232" cy="696779"/>
          </a:xfrm>
          <a:prstGeom prst="cube">
            <a:avLst/>
          </a:prstGeom>
          <a:solidFill>
            <a:schemeClr val="accent4"/>
          </a:solidFill>
          <a:ln>
            <a:solidFill>
              <a:schemeClr val="accent4">
                <a:lumMod val="75000"/>
              </a:schemeClr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2435763" y="2124869"/>
            <a:ext cx="2088232" cy="696779"/>
          </a:xfrm>
          <a:prstGeom prst="cube">
            <a:avLst/>
          </a:prstGeom>
          <a:solidFill>
            <a:srgbClr val="EE6750"/>
          </a:solidFill>
          <a:ln>
            <a:solidFill>
              <a:srgbClr val="FF5050"/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2627784" y="2236874"/>
            <a:ext cx="14864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deštn</a:t>
            </a:r>
            <a:r>
              <a:rPr lang="cs-CZ" sz="3200" dirty="0" smtClean="0"/>
              <a:t>  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24116" y="2236875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i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1324116" y="274964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Krychle 44"/>
          <p:cNvSpPr/>
          <p:nvPr/>
        </p:nvSpPr>
        <p:spPr>
          <a:xfrm>
            <a:off x="251520" y="3236277"/>
            <a:ext cx="2088232" cy="696779"/>
          </a:xfrm>
          <a:prstGeom prst="cube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251520" y="4357118"/>
            <a:ext cx="2088232" cy="696779"/>
          </a:xfrm>
          <a:prstGeom prst="cube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rychle 53"/>
          <p:cNvSpPr/>
          <p:nvPr/>
        </p:nvSpPr>
        <p:spPr>
          <a:xfrm>
            <a:off x="2411760" y="3212976"/>
            <a:ext cx="2088232" cy="696779"/>
          </a:xfrm>
          <a:prstGeom prst="cube">
            <a:avLst/>
          </a:prstGeom>
          <a:solidFill>
            <a:srgbClr val="EE6750"/>
          </a:solidFill>
          <a:ln>
            <a:solidFill>
              <a:srgbClr val="FF5050"/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rychle 56"/>
          <p:cNvSpPr/>
          <p:nvPr/>
        </p:nvSpPr>
        <p:spPr>
          <a:xfrm>
            <a:off x="2411760" y="4357118"/>
            <a:ext cx="2088232" cy="696779"/>
          </a:xfrm>
          <a:prstGeom prst="cube">
            <a:avLst/>
          </a:prstGeom>
          <a:solidFill>
            <a:srgbClr val="EE6750"/>
          </a:solidFill>
          <a:ln>
            <a:solidFill>
              <a:srgbClr val="FF5050"/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rychle 59"/>
          <p:cNvSpPr/>
          <p:nvPr/>
        </p:nvSpPr>
        <p:spPr>
          <a:xfrm>
            <a:off x="2411760" y="5468525"/>
            <a:ext cx="2088232" cy="696779"/>
          </a:xfrm>
          <a:prstGeom prst="cube">
            <a:avLst/>
          </a:prstGeom>
          <a:solidFill>
            <a:srgbClr val="EE6750"/>
          </a:solidFill>
          <a:ln>
            <a:solidFill>
              <a:srgbClr val="FF5050"/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rychle 62"/>
          <p:cNvSpPr/>
          <p:nvPr/>
        </p:nvSpPr>
        <p:spPr>
          <a:xfrm>
            <a:off x="4572000" y="3236277"/>
            <a:ext cx="2088232" cy="696779"/>
          </a:xfrm>
          <a:prstGeom prst="cube">
            <a:avLst/>
          </a:prstGeom>
          <a:solidFill>
            <a:schemeClr val="accent4"/>
          </a:solidFill>
          <a:ln>
            <a:solidFill>
              <a:schemeClr val="accent4">
                <a:lumMod val="75000"/>
              </a:schemeClr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rychle 65"/>
          <p:cNvSpPr/>
          <p:nvPr/>
        </p:nvSpPr>
        <p:spPr>
          <a:xfrm>
            <a:off x="4572000" y="4357118"/>
            <a:ext cx="2088232" cy="696779"/>
          </a:xfrm>
          <a:prstGeom prst="cube">
            <a:avLst/>
          </a:prstGeom>
          <a:solidFill>
            <a:schemeClr val="accent4"/>
          </a:solidFill>
          <a:ln>
            <a:solidFill>
              <a:schemeClr val="accent4">
                <a:lumMod val="75000"/>
              </a:schemeClr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rychle 68"/>
          <p:cNvSpPr/>
          <p:nvPr/>
        </p:nvSpPr>
        <p:spPr>
          <a:xfrm>
            <a:off x="4572000" y="5468525"/>
            <a:ext cx="2088232" cy="696779"/>
          </a:xfrm>
          <a:prstGeom prst="cube">
            <a:avLst/>
          </a:prstGeom>
          <a:solidFill>
            <a:schemeClr val="accent4"/>
          </a:solidFill>
          <a:ln>
            <a:solidFill>
              <a:schemeClr val="accent4">
                <a:lumMod val="75000"/>
              </a:schemeClr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rychle 71"/>
          <p:cNvSpPr/>
          <p:nvPr/>
        </p:nvSpPr>
        <p:spPr>
          <a:xfrm>
            <a:off x="6732240" y="3236277"/>
            <a:ext cx="2088232" cy="696779"/>
          </a:xfrm>
          <a:prstGeom prst="cube">
            <a:avLst/>
          </a:prstGeom>
          <a:solidFill>
            <a:srgbClr val="41CFF1"/>
          </a:solidFill>
          <a:ln>
            <a:solidFill>
              <a:srgbClr val="00B0F0"/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rychle 74"/>
          <p:cNvSpPr/>
          <p:nvPr/>
        </p:nvSpPr>
        <p:spPr>
          <a:xfrm>
            <a:off x="6732240" y="4357118"/>
            <a:ext cx="2088232" cy="696779"/>
          </a:xfrm>
          <a:prstGeom prst="cube">
            <a:avLst/>
          </a:prstGeom>
          <a:solidFill>
            <a:srgbClr val="41CFF1"/>
          </a:solidFill>
          <a:ln>
            <a:solidFill>
              <a:srgbClr val="00B0F0"/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rychle 77"/>
          <p:cNvSpPr/>
          <p:nvPr/>
        </p:nvSpPr>
        <p:spPr>
          <a:xfrm>
            <a:off x="6732240" y="5468525"/>
            <a:ext cx="2088232" cy="696779"/>
          </a:xfrm>
          <a:prstGeom prst="cube">
            <a:avLst/>
          </a:prstGeom>
          <a:solidFill>
            <a:srgbClr val="41CFF1"/>
          </a:solidFill>
          <a:ln>
            <a:solidFill>
              <a:srgbClr val="00B0F0"/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6804248" y="2084148"/>
            <a:ext cx="2088232" cy="696779"/>
          </a:xfrm>
          <a:prstGeom prst="cube">
            <a:avLst/>
          </a:prstGeom>
          <a:solidFill>
            <a:srgbClr val="41CFF1"/>
          </a:solidFill>
          <a:ln>
            <a:solidFill>
              <a:srgbClr val="00B0F0"/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539552" y="3348281"/>
            <a:ext cx="1411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kalhot  </a:t>
            </a:r>
            <a:endParaRPr lang="cs-CZ" sz="32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1609098" y="3348280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y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86" name="Přímá spojnice 85"/>
          <p:cNvCxnSpPr/>
          <p:nvPr/>
        </p:nvCxnSpPr>
        <p:spPr>
          <a:xfrm>
            <a:off x="1609098" y="3861047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TextovéPole 86"/>
          <p:cNvSpPr txBox="1"/>
          <p:nvPr/>
        </p:nvSpPr>
        <p:spPr>
          <a:xfrm>
            <a:off x="735843" y="4500409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čert  </a:t>
            </a:r>
            <a:endParaRPr lang="cs-CZ" sz="32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1547664" y="5578497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y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90" name="Přímá spojnice 89"/>
          <p:cNvCxnSpPr/>
          <p:nvPr/>
        </p:nvCxnSpPr>
        <p:spPr>
          <a:xfrm>
            <a:off x="1547664" y="609126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TextovéPole 94"/>
          <p:cNvSpPr txBox="1"/>
          <p:nvPr/>
        </p:nvSpPr>
        <p:spPr>
          <a:xfrm>
            <a:off x="3604555" y="2236872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96" name="Přímá spojnice 95"/>
          <p:cNvCxnSpPr/>
          <p:nvPr/>
        </p:nvCxnSpPr>
        <p:spPr>
          <a:xfrm>
            <a:off x="3604555" y="2749639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TextovéPole 97"/>
          <p:cNvSpPr txBox="1"/>
          <p:nvPr/>
        </p:nvSpPr>
        <p:spPr>
          <a:xfrm>
            <a:off x="1187624" y="5589240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cxnSp>
        <p:nvCxnSpPr>
          <p:cNvPr id="99" name="Přímá spojnice 98"/>
          <p:cNvCxnSpPr/>
          <p:nvPr/>
        </p:nvCxnSpPr>
        <p:spPr>
          <a:xfrm>
            <a:off x="1187624" y="6102007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1403648" y="4500409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cxnSp>
        <p:nvCxnSpPr>
          <p:cNvPr id="102" name="Přímá spojnice 101"/>
          <p:cNvCxnSpPr/>
          <p:nvPr/>
        </p:nvCxnSpPr>
        <p:spPr>
          <a:xfrm>
            <a:off x="1403648" y="501317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ovéPole 104"/>
          <p:cNvSpPr txBox="1"/>
          <p:nvPr/>
        </p:nvSpPr>
        <p:spPr>
          <a:xfrm>
            <a:off x="2948481" y="3348281"/>
            <a:ext cx="8451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t  </a:t>
            </a:r>
            <a:r>
              <a:rPr lang="cs-CZ" sz="3200" dirty="0" err="1" smtClean="0"/>
              <a:t>gr</a:t>
            </a:r>
            <a:endParaRPr lang="cs-CZ" sz="32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3121266" y="3348279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y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08" name="Přímá spojnice 107"/>
          <p:cNvCxnSpPr/>
          <p:nvPr/>
        </p:nvCxnSpPr>
        <p:spPr>
          <a:xfrm>
            <a:off x="3131840" y="386104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TextovéPole 108"/>
          <p:cNvSpPr txBox="1"/>
          <p:nvPr/>
        </p:nvSpPr>
        <p:spPr>
          <a:xfrm>
            <a:off x="2875786" y="4500409"/>
            <a:ext cx="963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d  </a:t>
            </a:r>
            <a:r>
              <a:rPr lang="cs-CZ" sz="3200" dirty="0" err="1" smtClean="0"/>
              <a:t>ka</a:t>
            </a:r>
            <a:endParaRPr lang="cs-CZ" sz="32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3118167" y="4500407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ý</a:t>
            </a:r>
          </a:p>
        </p:txBody>
      </p:sp>
      <p:cxnSp>
        <p:nvCxnSpPr>
          <p:cNvPr id="112" name="Přímá spojnice 111"/>
          <p:cNvCxnSpPr/>
          <p:nvPr/>
        </p:nvCxnSpPr>
        <p:spPr>
          <a:xfrm>
            <a:off x="3118167" y="501317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TextovéPole 112"/>
          <p:cNvSpPr txBox="1"/>
          <p:nvPr/>
        </p:nvSpPr>
        <p:spPr>
          <a:xfrm>
            <a:off x="2777076" y="5589242"/>
            <a:ext cx="1186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kn</a:t>
            </a:r>
            <a:r>
              <a:rPr lang="cs-CZ" sz="3200" dirty="0" smtClean="0"/>
              <a:t>  ha</a:t>
            </a:r>
            <a:endParaRPr lang="cs-CZ" sz="3200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3203848" y="5589240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i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16" name="Přímá spojnice 115"/>
          <p:cNvCxnSpPr/>
          <p:nvPr/>
        </p:nvCxnSpPr>
        <p:spPr>
          <a:xfrm>
            <a:off x="3203848" y="6102007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TextovéPole 116"/>
          <p:cNvSpPr txBox="1"/>
          <p:nvPr/>
        </p:nvSpPr>
        <p:spPr>
          <a:xfrm>
            <a:off x="5042763" y="2204866"/>
            <a:ext cx="1040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št</a:t>
            </a:r>
            <a:r>
              <a:rPr lang="cs-CZ" sz="3200" dirty="0" smtClean="0"/>
              <a:t>  </a:t>
            </a:r>
            <a:r>
              <a:rPr lang="cs-CZ" sz="3200" dirty="0" err="1" smtClean="0"/>
              <a:t>ka</a:t>
            </a:r>
            <a:endParaRPr lang="cs-CZ" sz="3200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5396405" y="2204864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i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20" name="Přímá spojnice 119"/>
          <p:cNvCxnSpPr/>
          <p:nvPr/>
        </p:nvCxnSpPr>
        <p:spPr>
          <a:xfrm>
            <a:off x="5396405" y="2717631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TextovéPole 124"/>
          <p:cNvSpPr txBox="1"/>
          <p:nvPr/>
        </p:nvSpPr>
        <p:spPr>
          <a:xfrm>
            <a:off x="4827112" y="3348281"/>
            <a:ext cx="15381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kon</a:t>
            </a:r>
            <a:r>
              <a:rPr lang="cs-CZ" sz="3200" dirty="0" smtClean="0"/>
              <a:t>  </a:t>
            </a:r>
            <a:r>
              <a:rPr lang="cs-CZ" sz="3200" dirty="0" err="1" smtClean="0"/>
              <a:t>ček</a:t>
            </a:r>
            <a:endParaRPr lang="cs-CZ" sz="3200" dirty="0"/>
          </a:p>
        </p:txBody>
      </p:sp>
      <p:sp>
        <p:nvSpPr>
          <p:cNvPr id="127" name="TextovéPole 126"/>
          <p:cNvSpPr txBox="1"/>
          <p:nvPr/>
        </p:nvSpPr>
        <p:spPr>
          <a:xfrm>
            <a:off x="5508104" y="3348279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28" name="Přímá spojnice 127"/>
          <p:cNvCxnSpPr/>
          <p:nvPr/>
        </p:nvCxnSpPr>
        <p:spPr>
          <a:xfrm>
            <a:off x="5508104" y="386104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TextovéPole 128"/>
          <p:cNvSpPr txBox="1"/>
          <p:nvPr/>
        </p:nvSpPr>
        <p:spPr>
          <a:xfrm>
            <a:off x="4811365" y="4500409"/>
            <a:ext cx="14914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d  vadlo</a:t>
            </a:r>
            <a:endParaRPr lang="cs-CZ" sz="3200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5076056" y="4500407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cxnSp>
        <p:nvCxnSpPr>
          <p:cNvPr id="132" name="Přímá spojnice 131"/>
          <p:cNvCxnSpPr/>
          <p:nvPr/>
        </p:nvCxnSpPr>
        <p:spPr>
          <a:xfrm>
            <a:off x="5076056" y="501317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TextovéPole 132"/>
          <p:cNvSpPr txBox="1"/>
          <p:nvPr/>
        </p:nvSpPr>
        <p:spPr>
          <a:xfrm>
            <a:off x="4689752" y="5589242"/>
            <a:ext cx="17293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kapesn</a:t>
            </a:r>
            <a:r>
              <a:rPr lang="cs-CZ" sz="3200" dirty="0" smtClean="0"/>
              <a:t>  k</a:t>
            </a:r>
            <a:endParaRPr lang="cs-CZ" sz="3200" dirty="0"/>
          </a:p>
        </p:txBody>
      </p:sp>
      <p:sp>
        <p:nvSpPr>
          <p:cNvPr id="135" name="TextovéPole 134"/>
          <p:cNvSpPr txBox="1"/>
          <p:nvPr/>
        </p:nvSpPr>
        <p:spPr>
          <a:xfrm>
            <a:off x="5868144" y="5589240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36" name="Přímá spojnice 135"/>
          <p:cNvCxnSpPr/>
          <p:nvPr/>
        </p:nvCxnSpPr>
        <p:spPr>
          <a:xfrm>
            <a:off x="5868144" y="6102007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TextovéPole 136"/>
          <p:cNvSpPr txBox="1"/>
          <p:nvPr/>
        </p:nvSpPr>
        <p:spPr>
          <a:xfrm>
            <a:off x="7236296" y="2204866"/>
            <a:ext cx="918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d  </a:t>
            </a:r>
            <a:r>
              <a:rPr lang="cs-CZ" sz="3200" dirty="0" err="1" smtClean="0"/>
              <a:t>ra</a:t>
            </a:r>
            <a:endParaRPr lang="cs-CZ" sz="3200" dirty="0"/>
          </a:p>
        </p:txBody>
      </p:sp>
      <p:sp>
        <p:nvSpPr>
          <p:cNvPr id="139" name="TextovéPole 138"/>
          <p:cNvSpPr txBox="1"/>
          <p:nvPr/>
        </p:nvSpPr>
        <p:spPr>
          <a:xfrm>
            <a:off x="7480095" y="2204864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40" name="Přímá spojnice 139"/>
          <p:cNvCxnSpPr/>
          <p:nvPr/>
        </p:nvCxnSpPr>
        <p:spPr>
          <a:xfrm>
            <a:off x="7452320" y="2717631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extovéPole 140"/>
          <p:cNvSpPr txBox="1"/>
          <p:nvPr/>
        </p:nvSpPr>
        <p:spPr>
          <a:xfrm>
            <a:off x="6876256" y="3348281"/>
            <a:ext cx="15676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post  </a:t>
            </a:r>
            <a:r>
              <a:rPr lang="cs-CZ" sz="3200" dirty="0" err="1" smtClean="0"/>
              <a:t>lka</a:t>
            </a:r>
            <a:endParaRPr lang="cs-CZ" sz="3200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7622336" y="3348279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ý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44" name="Přímá spojnice 143"/>
          <p:cNvCxnSpPr/>
          <p:nvPr/>
        </p:nvCxnSpPr>
        <p:spPr>
          <a:xfrm>
            <a:off x="7622336" y="386104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5" name="TextovéPole 144"/>
          <p:cNvSpPr txBox="1"/>
          <p:nvPr/>
        </p:nvSpPr>
        <p:spPr>
          <a:xfrm>
            <a:off x="7110903" y="4428401"/>
            <a:ext cx="1098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hajn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147" name="TextovéPole 146"/>
          <p:cNvSpPr txBox="1"/>
          <p:nvPr/>
        </p:nvSpPr>
        <p:spPr>
          <a:xfrm>
            <a:off x="7812360" y="4428399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ý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48" name="Přímá spojnice 147"/>
          <p:cNvCxnSpPr/>
          <p:nvPr/>
        </p:nvCxnSpPr>
        <p:spPr>
          <a:xfrm>
            <a:off x="7812360" y="494116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9" name="TextovéPole 148"/>
          <p:cNvSpPr txBox="1"/>
          <p:nvPr/>
        </p:nvSpPr>
        <p:spPr>
          <a:xfrm>
            <a:off x="6961734" y="5580529"/>
            <a:ext cx="1359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řed</a:t>
            </a:r>
            <a:r>
              <a:rPr lang="cs-CZ" sz="3200" dirty="0" smtClean="0"/>
              <a:t>  tel</a:t>
            </a:r>
            <a:endParaRPr lang="cs-CZ" sz="3200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7605124" y="5580527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i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152" name="Přímá spojnice 151"/>
          <p:cNvCxnSpPr/>
          <p:nvPr/>
        </p:nvCxnSpPr>
        <p:spPr>
          <a:xfrm>
            <a:off x="7596336" y="609329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extovéPole 152"/>
          <p:cNvSpPr txBox="1"/>
          <p:nvPr/>
        </p:nvSpPr>
        <p:spPr>
          <a:xfrm>
            <a:off x="1686434" y="188640"/>
            <a:ext cx="57711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doplň i-, í-, nebo y-, ý-</a:t>
            </a:r>
            <a:endParaRPr lang="cs-CZ" sz="4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1011562" cy="1011562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7193" y="404664"/>
            <a:ext cx="1071271" cy="107127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13844" y="980728"/>
            <a:ext cx="1516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(klikni na text)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41074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6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9" dur="2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0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2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3" dur="2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000"/>
                            </p:stCondLst>
                            <p:childTnLst>
                              <p:par>
                                <p:cTn id="14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46" dur="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2000"/>
                            </p:stCondLst>
                            <p:childTnLst>
                              <p:par>
                                <p:cTn id="168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69" dur="2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2000"/>
                            </p:stCondLst>
                            <p:childTnLst>
                              <p:par>
                                <p:cTn id="191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92" dur="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2000"/>
                            </p:stCondLst>
                            <p:childTnLst>
                              <p:par>
                                <p:cTn id="214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15" dur="2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2000"/>
                            </p:stCondLst>
                            <p:childTnLst>
                              <p:par>
                                <p:cTn id="237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38" dur="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9" fill="hold">
                            <p:stCondLst>
                              <p:cond delay="2000"/>
                            </p:stCondLst>
                            <p:childTnLst>
                              <p:par>
                                <p:cTn id="260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61" dur="25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263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4" fill="hold">
                      <p:stCondLst>
                        <p:cond delay="0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2" fill="hold">
                            <p:stCondLst>
                              <p:cond delay="2000"/>
                            </p:stCondLst>
                            <p:childTnLst>
                              <p:par>
                                <p:cTn id="283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84" dur="25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286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7" fill="hold">
                      <p:stCondLst>
                        <p:cond delay="0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5" fill="hold">
                            <p:stCondLst>
                              <p:cond delay="2000"/>
                            </p:stCondLst>
                            <p:childTnLst>
                              <p:par>
                                <p:cTn id="306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07" dur="25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309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0" fill="hold">
                      <p:stCondLst>
                        <p:cond delay="0"/>
                      </p:stCondLst>
                      <p:childTnLst>
                        <p:par>
                          <p:cTn id="311" fill="hold">
                            <p:stCondLst>
                              <p:cond delay="0"/>
                            </p:stCondLst>
                            <p:childTnLst>
                              <p:par>
                                <p:cTn id="3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000"/>
                            </p:stCondLst>
                            <p:childTnLst>
                              <p:par>
                                <p:cTn id="329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0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1" fill="hold">
                            <p:stCondLst>
                              <p:cond delay="2000"/>
                            </p:stCondLst>
                            <p:childTnLst>
                              <p:par>
                                <p:cTn id="352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53" dur="25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355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6" fill="hold">
                      <p:stCondLst>
                        <p:cond delay="0"/>
                      </p:stCondLst>
                      <p:childTnLst>
                        <p:par>
                          <p:cTn id="357" fill="hold">
                            <p:stCondLst>
                              <p:cond delay="0"/>
                            </p:stCondLst>
                            <p:childTnLst>
                              <p:par>
                                <p:cTn id="3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4" fill="hold">
                            <p:stCondLst>
                              <p:cond delay="2000"/>
                            </p:stCondLst>
                            <p:childTnLst>
                              <p:par>
                                <p:cTn id="375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76" dur="25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378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9" fill="hold">
                      <p:stCondLst>
                        <p:cond delay="0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7" fill="hold">
                            <p:stCondLst>
                              <p:cond delay="2000"/>
                            </p:stCondLst>
                            <p:childTnLst>
                              <p:par>
                                <p:cTn id="398" presetID="2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99" dur="2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</p:childTnLst>
        </p:cTn>
      </p:par>
    </p:tnLst>
    <p:bldLst>
      <p:bldP spid="24" grpId="0" animBg="1"/>
      <p:bldP spid="32" grpId="0" animBg="1"/>
      <p:bldP spid="37" grpId="0" animBg="1"/>
      <p:bldP spid="42" grpId="0" animBg="1"/>
      <p:bldP spid="46" grpId="0" animBg="1"/>
      <p:bldP spid="49" grpId="0" animBg="1"/>
      <p:bldP spid="52" grpId="0" animBg="1"/>
      <p:bldP spid="55" grpId="0" animBg="1"/>
      <p:bldP spid="58" grpId="0" animBg="1"/>
      <p:bldP spid="61" grpId="0" animBg="1"/>
      <p:bldP spid="64" grpId="0" animBg="1"/>
      <p:bldP spid="67" grpId="0" animBg="1"/>
      <p:bldP spid="70" grpId="0" animBg="1"/>
      <p:bldP spid="73" grpId="0" animBg="1"/>
      <p:bldP spid="76" grpId="0" animBg="1"/>
      <p:bldP spid="79" grpId="0" animBg="1"/>
      <p:bldP spid="8" grpId="0"/>
      <p:bldP spid="85" grpId="0"/>
      <p:bldP spid="89" grpId="0"/>
      <p:bldP spid="95" grpId="0"/>
      <p:bldP spid="98" grpId="0"/>
      <p:bldP spid="101" grpId="0"/>
      <p:bldP spid="107" grpId="0"/>
      <p:bldP spid="111" grpId="0"/>
      <p:bldP spid="115" grpId="0"/>
      <p:bldP spid="119" grpId="0"/>
      <p:bldP spid="127" grpId="0"/>
      <p:bldP spid="131" grpId="0"/>
      <p:bldP spid="135" grpId="0"/>
      <p:bldP spid="139" grpId="0"/>
      <p:bldP spid="143" grpId="0"/>
      <p:bldP spid="147" grpId="0"/>
      <p:bldP spid="1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39666" y="1980129"/>
            <a:ext cx="2149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č</a:t>
            </a:r>
            <a:r>
              <a:rPr lang="cs-CZ" sz="3200" dirty="0" smtClean="0"/>
              <a:t>ist   si zuby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1980129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161340" y="2011415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(ý)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2062517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(í)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6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0" t="7871" r="5069" b="3092"/>
          <a:stretch/>
        </p:blipFill>
        <p:spPr bwMode="auto">
          <a:xfrm>
            <a:off x="395536" y="1588078"/>
            <a:ext cx="572948" cy="55989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547664" y="2473080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90" t="30380" r="33107" b="31798"/>
          <a:stretch/>
        </p:blipFill>
        <p:spPr bwMode="auto">
          <a:xfrm>
            <a:off x="3134758" y="1506733"/>
            <a:ext cx="549482" cy="58540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1337685" y="332656"/>
            <a:ext cx="66166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správné i-, í- nebo y-, ý- 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939666" y="3996353"/>
            <a:ext cx="21048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oslad</a:t>
            </a:r>
            <a:r>
              <a:rPr lang="cs-CZ" sz="3200" dirty="0" smtClean="0"/>
              <a:t>  la čaj</a:t>
            </a:r>
            <a:endParaRPr lang="cs-CZ" sz="3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844484" y="3996353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2987824" y="4077072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(y)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67544" y="4078741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(i)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39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0" t="7871" r="5069" b="3092"/>
          <a:stretch/>
        </p:blipFill>
        <p:spPr bwMode="auto">
          <a:xfrm>
            <a:off x="395536" y="3573016"/>
            <a:ext cx="572948" cy="55989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0" name="Přímá spojnice 39"/>
          <p:cNvCxnSpPr/>
          <p:nvPr/>
        </p:nvCxnSpPr>
        <p:spPr>
          <a:xfrm>
            <a:off x="1912098" y="4489304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90" t="30380" r="33107" b="31798"/>
          <a:stretch/>
        </p:blipFill>
        <p:spPr bwMode="auto">
          <a:xfrm>
            <a:off x="2942398" y="3563679"/>
            <a:ext cx="549482" cy="58540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939666" y="5004465"/>
            <a:ext cx="2484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napadal </a:t>
            </a:r>
            <a:r>
              <a:rPr lang="cs-CZ" sz="3200" dirty="0" err="1" smtClean="0"/>
              <a:t>sn</a:t>
            </a:r>
            <a:r>
              <a:rPr lang="cs-CZ" sz="3200" dirty="0" smtClean="0"/>
              <a:t>  h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771800" y="5004465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í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3257012" y="5035751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(ý)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67544" y="5086853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(í)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46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0" t="7871" r="5069" b="3092"/>
          <a:stretch/>
        </p:blipFill>
        <p:spPr bwMode="auto">
          <a:xfrm>
            <a:off x="395536" y="4581128"/>
            <a:ext cx="572948" cy="55989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7" name="Přímá spojnice 46"/>
          <p:cNvCxnSpPr/>
          <p:nvPr/>
        </p:nvCxnSpPr>
        <p:spPr>
          <a:xfrm>
            <a:off x="2843808" y="5497416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90" t="30380" r="33107" b="31798"/>
          <a:stretch/>
        </p:blipFill>
        <p:spPr bwMode="auto">
          <a:xfrm>
            <a:off x="3230430" y="4509120"/>
            <a:ext cx="549482" cy="58540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9" name="TextovéPole 48"/>
          <p:cNvSpPr txBox="1"/>
          <p:nvPr/>
        </p:nvSpPr>
        <p:spPr>
          <a:xfrm>
            <a:off x="939666" y="2988241"/>
            <a:ext cx="25382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rtek je </a:t>
            </a:r>
            <a:r>
              <a:rPr lang="cs-CZ" sz="3200" dirty="0" err="1" smtClean="0"/>
              <a:t>čern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049258" y="2988241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ý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54" name="Přímá spojnice 53"/>
          <p:cNvCxnSpPr/>
          <p:nvPr/>
        </p:nvCxnSpPr>
        <p:spPr>
          <a:xfrm>
            <a:off x="3131840" y="3481192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467544" y="3068960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(í)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473036" y="3059623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(ý)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60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0" t="7871" r="5069" b="3092"/>
          <a:stretch/>
        </p:blipFill>
        <p:spPr bwMode="auto">
          <a:xfrm>
            <a:off x="3422988" y="2564904"/>
            <a:ext cx="572948" cy="55989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90" t="30380" r="33107" b="31798"/>
          <a:stretch/>
        </p:blipFill>
        <p:spPr bwMode="auto">
          <a:xfrm>
            <a:off x="395536" y="2555567"/>
            <a:ext cx="549482" cy="58540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" name="TextovéPole 50"/>
          <p:cNvSpPr txBox="1"/>
          <p:nvPr/>
        </p:nvSpPr>
        <p:spPr>
          <a:xfrm>
            <a:off x="939666" y="5949906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609098" y="5949906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ý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53" name="Přímá spojnice 52"/>
          <p:cNvCxnSpPr/>
          <p:nvPr/>
        </p:nvCxnSpPr>
        <p:spPr>
          <a:xfrm>
            <a:off x="1691680" y="6442857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467544" y="6030625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(í)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968980" y="6021288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(ý)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61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0" t="7871" r="5069" b="3092"/>
          <a:stretch/>
        </p:blipFill>
        <p:spPr bwMode="auto">
          <a:xfrm>
            <a:off x="2915816" y="5526569"/>
            <a:ext cx="572948" cy="55989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90" t="30380" r="33107" b="31798"/>
          <a:stretch/>
        </p:blipFill>
        <p:spPr bwMode="auto">
          <a:xfrm>
            <a:off x="395536" y="5517232"/>
            <a:ext cx="549482" cy="58540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3" name="TextovéPole 62"/>
          <p:cNvSpPr txBox="1"/>
          <p:nvPr/>
        </p:nvSpPr>
        <p:spPr>
          <a:xfrm>
            <a:off x="934896" y="5949280"/>
            <a:ext cx="20848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tvrd</a:t>
            </a:r>
            <a:r>
              <a:rPr lang="cs-CZ" sz="3200" dirty="0" smtClean="0"/>
              <a:t>   rohlík</a:t>
            </a:r>
            <a:endParaRPr lang="cs-CZ" sz="32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188138" y="1980129"/>
            <a:ext cx="25327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krátké kalhot  </a:t>
            </a:r>
            <a:endParaRPr lang="cs-CZ" sz="32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7369738" y="1980129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y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66" name="Přímá spojnice 65"/>
          <p:cNvCxnSpPr/>
          <p:nvPr/>
        </p:nvCxnSpPr>
        <p:spPr>
          <a:xfrm>
            <a:off x="7456714" y="2473080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4716016" y="2060848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(i)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7793516" y="2051511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(y)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69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0" t="7871" r="5069" b="3092"/>
          <a:stretch/>
        </p:blipFill>
        <p:spPr bwMode="auto">
          <a:xfrm>
            <a:off x="7743468" y="1556792"/>
            <a:ext cx="572948" cy="55989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0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90" t="30380" r="33107" b="31798"/>
          <a:stretch/>
        </p:blipFill>
        <p:spPr bwMode="auto">
          <a:xfrm>
            <a:off x="4644008" y="1547455"/>
            <a:ext cx="549482" cy="58540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TextovéPole 70"/>
          <p:cNvSpPr txBox="1"/>
          <p:nvPr/>
        </p:nvSpPr>
        <p:spPr>
          <a:xfrm>
            <a:off x="5241302" y="2997578"/>
            <a:ext cx="2594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malé d  vadlo  </a:t>
            </a:r>
            <a:endParaRPr lang="cs-CZ" sz="32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372200" y="2997578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73" name="TextovéPole 72"/>
          <p:cNvSpPr txBox="1"/>
          <p:nvPr/>
        </p:nvSpPr>
        <p:spPr>
          <a:xfrm>
            <a:off x="7649500" y="3078297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(y)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769180" y="3079966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(i)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75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0" t="7871" r="5069" b="3092"/>
          <a:stretch/>
        </p:blipFill>
        <p:spPr bwMode="auto">
          <a:xfrm>
            <a:off x="4697172" y="2574241"/>
            <a:ext cx="572948" cy="55989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6" name="Přímá spojnice 75"/>
          <p:cNvCxnSpPr/>
          <p:nvPr/>
        </p:nvCxnSpPr>
        <p:spPr>
          <a:xfrm>
            <a:off x="6444208" y="3490529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7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90" t="30380" r="33107" b="31798"/>
          <a:stretch/>
        </p:blipFill>
        <p:spPr bwMode="auto">
          <a:xfrm>
            <a:off x="7596336" y="2564904"/>
            <a:ext cx="549482" cy="58540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8" name="TextovéPole 77"/>
          <p:cNvSpPr txBox="1"/>
          <p:nvPr/>
        </p:nvSpPr>
        <p:spPr>
          <a:xfrm>
            <a:off x="5241302" y="3996353"/>
            <a:ext cx="28055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  kdo nepřišel  </a:t>
            </a:r>
            <a:endParaRPr lang="cs-CZ" sz="32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5508104" y="3996353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80" name="TextovéPole 79"/>
          <p:cNvSpPr txBox="1"/>
          <p:nvPr/>
        </p:nvSpPr>
        <p:spPr>
          <a:xfrm>
            <a:off x="7865524" y="4077072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(y)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4769180" y="4078741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(i)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82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0" t="7871" r="5069" b="3092"/>
          <a:stretch/>
        </p:blipFill>
        <p:spPr bwMode="auto">
          <a:xfrm>
            <a:off x="4697172" y="3573016"/>
            <a:ext cx="572948" cy="55989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3" name="Přímá spojnice 82"/>
          <p:cNvCxnSpPr/>
          <p:nvPr/>
        </p:nvCxnSpPr>
        <p:spPr>
          <a:xfrm>
            <a:off x="5580112" y="4489304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4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90" t="30380" r="33107" b="31798"/>
          <a:stretch/>
        </p:blipFill>
        <p:spPr bwMode="auto">
          <a:xfrm>
            <a:off x="7838942" y="3563679"/>
            <a:ext cx="549482" cy="58540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5" name="TextovéPole 84"/>
          <p:cNvSpPr txBox="1"/>
          <p:nvPr/>
        </p:nvSpPr>
        <p:spPr>
          <a:xfrm>
            <a:off x="5260146" y="5004465"/>
            <a:ext cx="33129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  </a:t>
            </a:r>
            <a:r>
              <a:rPr lang="cs-CZ" sz="3200" dirty="0" err="1" smtClean="0"/>
              <a:t>chej</a:t>
            </a:r>
            <a:r>
              <a:rPr lang="cs-CZ" sz="3200" dirty="0" smtClean="0"/>
              <a:t> pravidelně  </a:t>
            </a:r>
            <a:endParaRPr lang="cs-CZ" sz="32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5508104" y="5004465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ý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87" name="Přímá spojnice 86"/>
          <p:cNvCxnSpPr/>
          <p:nvPr/>
        </p:nvCxnSpPr>
        <p:spPr>
          <a:xfrm>
            <a:off x="7452320" y="5497416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ovéPole 87"/>
          <p:cNvSpPr txBox="1"/>
          <p:nvPr/>
        </p:nvSpPr>
        <p:spPr>
          <a:xfrm>
            <a:off x="4788024" y="5085184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(í)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8369580" y="5075847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(ý)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90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0" t="7871" r="5069" b="3092"/>
          <a:stretch/>
        </p:blipFill>
        <p:spPr bwMode="auto">
          <a:xfrm>
            <a:off x="8319532" y="4581128"/>
            <a:ext cx="572948" cy="55989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1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90" t="30380" r="33107" b="31798"/>
          <a:stretch/>
        </p:blipFill>
        <p:spPr bwMode="auto">
          <a:xfrm>
            <a:off x="4716016" y="4571791"/>
            <a:ext cx="549482" cy="58540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2" name="TextovéPole 91"/>
          <p:cNvSpPr txBox="1"/>
          <p:nvPr/>
        </p:nvSpPr>
        <p:spPr>
          <a:xfrm>
            <a:off x="5260146" y="5949906"/>
            <a:ext cx="25980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dřevěná t  </a:t>
            </a:r>
            <a:r>
              <a:rPr lang="cs-CZ" sz="3200" dirty="0" err="1" smtClean="0"/>
              <a:t>čka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6804248" y="5949906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y</a:t>
            </a:r>
          </a:p>
        </p:txBody>
      </p:sp>
      <p:cxnSp>
        <p:nvCxnSpPr>
          <p:cNvPr id="94" name="Přímá spojnice 93"/>
          <p:cNvCxnSpPr/>
          <p:nvPr/>
        </p:nvCxnSpPr>
        <p:spPr>
          <a:xfrm>
            <a:off x="7452320" y="6442857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TextovéPole 94"/>
          <p:cNvSpPr txBox="1"/>
          <p:nvPr/>
        </p:nvSpPr>
        <p:spPr>
          <a:xfrm>
            <a:off x="4788024" y="6030625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(i)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7720032" y="6021288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(y)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97" name="Picture 3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0" t="7871" r="5069" b="3092"/>
          <a:stretch/>
        </p:blipFill>
        <p:spPr bwMode="auto">
          <a:xfrm>
            <a:off x="7668344" y="5526569"/>
            <a:ext cx="572948" cy="55989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8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90" t="30380" r="33107" b="31798"/>
          <a:stretch/>
        </p:blipFill>
        <p:spPr bwMode="auto">
          <a:xfrm>
            <a:off x="4716016" y="5517232"/>
            <a:ext cx="549482" cy="58540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9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765" y="260648"/>
            <a:ext cx="826843" cy="826843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0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4333" y="260648"/>
            <a:ext cx="826139" cy="82613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23902" y="836712"/>
            <a:ext cx="2496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(klikni na něj)</a:t>
            </a:r>
            <a:endParaRPr lang="cs-CZ" sz="3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170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"/>
                            </p:stCondLst>
                            <p:childTnLst>
                              <p:par>
                                <p:cTn id="4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00"/>
                            </p:stCondLst>
                            <p:childTnLst>
                              <p:par>
                                <p:cTn id="6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100"/>
                            </p:stCondLst>
                            <p:childTnLst>
                              <p:par>
                                <p:cTn id="7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600"/>
                            </p:stCondLst>
                            <p:childTnLst>
                              <p:par>
                                <p:cTn id="9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600"/>
                            </p:stCondLst>
                            <p:childTnLst>
                              <p:par>
                                <p:cTn id="11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100"/>
                            </p:stCondLst>
                            <p:childTnLst>
                              <p:par>
                                <p:cTn id="1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600"/>
                            </p:stCondLst>
                            <p:childTnLst>
                              <p:par>
                                <p:cTn id="13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3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600"/>
                            </p:stCondLst>
                            <p:childTnLst>
                              <p:par>
                                <p:cTn id="15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600"/>
                            </p:stCondLst>
                            <p:childTnLst>
                              <p:par>
                                <p:cTn id="17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100"/>
                            </p:stCondLst>
                            <p:childTnLst>
                              <p:par>
                                <p:cTn id="17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9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600"/>
                            </p:stCondLst>
                            <p:childTnLst>
                              <p:par>
                                <p:cTn id="20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1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600"/>
                            </p:stCondLst>
                            <p:childTnLst>
                              <p:par>
                                <p:cTn id="2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1100"/>
                            </p:stCondLst>
                            <p:childTnLst>
                              <p:par>
                                <p:cTn id="2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>
                      <p:stCondLst>
                        <p:cond delay="0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600"/>
                            </p:stCondLst>
                            <p:childTnLst>
                              <p:par>
                                <p:cTn id="2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5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1" fill="hold">
                      <p:stCondLst>
                        <p:cond delay="0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9" fill="hold">
                            <p:stCondLst>
                              <p:cond delay="600"/>
                            </p:stCondLst>
                            <p:childTnLst>
                              <p:par>
                                <p:cTn id="26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5" fill="hold">
                            <p:stCondLst>
                              <p:cond delay="1100"/>
                            </p:stCondLst>
                            <p:childTnLst>
                              <p:par>
                                <p:cTn id="26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0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71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2" fill="hold">
                      <p:stCondLst>
                        <p:cond delay="0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79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0" fill="hold">
                      <p:stCondLst>
                        <p:cond delay="0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8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600"/>
                            </p:stCondLst>
                            <p:childTnLst>
                              <p:par>
                                <p:cTn id="28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4" fill="hold">
                            <p:stCondLst>
                              <p:cond delay="1100"/>
                            </p:stCondLst>
                            <p:childTnLst>
                              <p:par>
                                <p:cTn id="29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00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1" fill="hold">
                      <p:stCondLst>
                        <p:cond delay="0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0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0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9" fill="hold">
                            <p:stCondLst>
                              <p:cond delay="600"/>
                            </p:stCondLst>
                            <p:childTnLst>
                              <p:par>
                                <p:cTn id="3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315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6" fill="hold">
                      <p:stCondLst>
                        <p:cond delay="0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9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23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4" fill="hold">
                      <p:stCondLst>
                        <p:cond delay="0"/>
                      </p:stCondLst>
                      <p:childTnLst>
                        <p:par>
                          <p:cTn id="325" fill="hold">
                            <p:stCondLst>
                              <p:cond delay="0"/>
                            </p:stCondLst>
                            <p:childTnLst>
                              <p:par>
                                <p:cTn id="32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600"/>
                            </p:stCondLst>
                            <p:childTnLst>
                              <p:par>
                                <p:cTn id="3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8" fill="hold">
                            <p:stCondLst>
                              <p:cond delay="1100"/>
                            </p:stCondLst>
                            <p:childTnLst>
                              <p:par>
                                <p:cTn id="3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1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3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4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5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5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5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3" fill="hold">
                            <p:stCondLst>
                              <p:cond delay="600"/>
                            </p:stCondLst>
                            <p:childTnLst>
                              <p:par>
                                <p:cTn id="35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6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3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367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8" fill="hold">
                      <p:stCondLst>
                        <p:cond delay="0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7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7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600"/>
                            </p:stCondLst>
                            <p:childTnLst>
                              <p:par>
                                <p:cTn id="3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8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9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1" fill="hold">
                            <p:stCondLst>
                              <p:cond delay="600"/>
                            </p:stCondLst>
                            <p:childTnLst>
                              <p:par>
                                <p:cTn id="39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7" fill="hold">
                            <p:stCondLst>
                              <p:cond delay="1100"/>
                            </p:stCondLst>
                            <p:childTnLst>
                              <p:par>
                                <p:cTn id="39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0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2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403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4" fill="hold">
                      <p:stCondLst>
                        <p:cond delay="0"/>
                      </p:stCondLst>
                      <p:childTnLst>
                        <p:par>
                          <p:cTn id="405" fill="hold">
                            <p:stCondLst>
                              <p:cond delay="0"/>
                            </p:stCondLst>
                            <p:childTnLst>
                              <p:par>
                                <p:cTn id="40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7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500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9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411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2" fill="hold">
                      <p:stCondLst>
                        <p:cond delay="0"/>
                      </p:stCondLst>
                      <p:childTnLst>
                        <p:par>
                          <p:cTn id="413" fill="hold">
                            <p:stCondLst>
                              <p:cond delay="0"/>
                            </p:stCondLst>
                            <p:childTnLst>
                              <p:par>
                                <p:cTn id="41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1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1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1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0" fill="hold">
                            <p:stCondLst>
                              <p:cond delay="600"/>
                            </p:stCondLst>
                            <p:childTnLst>
                              <p:par>
                                <p:cTn id="4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426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7" fill="hold">
                      <p:stCondLst>
                        <p:cond delay="0"/>
                      </p:stCondLst>
                      <p:childTnLst>
                        <p:par>
                          <p:cTn id="428" fill="hold">
                            <p:stCondLst>
                              <p:cond delay="0"/>
                            </p:stCondLst>
                            <p:childTnLst>
                              <p:par>
                                <p:cTn id="42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5" fill="hold">
                            <p:stCondLst>
                              <p:cond delay="600"/>
                            </p:stCondLst>
                            <p:childTnLst>
                              <p:par>
                                <p:cTn id="43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0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1" fill="hold">
                            <p:stCondLst>
                              <p:cond delay="1100"/>
                            </p:stCondLst>
                            <p:childTnLst>
                              <p:par>
                                <p:cTn id="4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4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6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447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8" fill="hold">
                      <p:stCondLst>
                        <p:cond delay="0"/>
                      </p:stCondLst>
                      <p:childTnLst>
                        <p:par>
                          <p:cTn id="449" fill="hold">
                            <p:stCondLst>
                              <p:cond delay="0"/>
                            </p:stCondLst>
                            <p:childTnLst>
                              <p:par>
                                <p:cTn id="45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1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3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36" grpId="0"/>
      <p:bldP spid="37" grpId="0"/>
      <p:bldP spid="38" grpId="0"/>
      <p:bldP spid="43" grpId="0"/>
      <p:bldP spid="44" grpId="0"/>
      <p:bldP spid="45" grpId="0"/>
      <p:bldP spid="50" grpId="0"/>
      <p:bldP spid="58" grpId="0"/>
      <p:bldP spid="59" grpId="0"/>
      <p:bldP spid="52" grpId="0"/>
      <p:bldP spid="55" grpId="0"/>
      <p:bldP spid="56" grpId="0"/>
      <p:bldP spid="65" grpId="0"/>
      <p:bldP spid="67" grpId="0"/>
      <p:bldP spid="68" grpId="0"/>
      <p:bldP spid="72" grpId="0"/>
      <p:bldP spid="73" grpId="0"/>
      <p:bldP spid="74" grpId="0"/>
      <p:bldP spid="79" grpId="0"/>
      <p:bldP spid="80" grpId="0"/>
      <p:bldP spid="81" grpId="0"/>
      <p:bldP spid="86" grpId="0"/>
      <p:bldP spid="88" grpId="0"/>
      <p:bldP spid="89" grpId="0"/>
      <p:bldP spid="93" grpId="0"/>
      <p:bldP spid="95" grpId="0"/>
      <p:bldP spid="9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060848"/>
            <a:ext cx="4813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N  </a:t>
            </a:r>
            <a:r>
              <a:rPr lang="cs-CZ" sz="3200" dirty="0" err="1" smtClean="0"/>
              <a:t>kd</a:t>
            </a:r>
            <a:r>
              <a:rPr lang="cs-CZ" sz="3200" dirty="0" smtClean="0"/>
              <a:t>    </a:t>
            </a:r>
            <a:r>
              <a:rPr lang="cs-CZ" sz="3200" dirty="0" err="1" smtClean="0"/>
              <a:t>nechod</a:t>
            </a:r>
            <a:r>
              <a:rPr lang="cs-CZ" sz="3200" dirty="0" smtClean="0"/>
              <a:t>  m pozdě.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556193"/>
            <a:ext cx="56645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Při běhán   se </a:t>
            </a:r>
            <a:r>
              <a:rPr lang="cs-CZ" sz="3200" dirty="0" err="1" smtClean="0"/>
              <a:t>vžd</a:t>
            </a:r>
            <a:r>
              <a:rPr lang="cs-CZ" sz="3200" dirty="0" smtClean="0"/>
              <a:t>    zad  chám.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060249"/>
            <a:ext cx="82680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Do d vadla chod m s rod či, </a:t>
            </a:r>
            <a:r>
              <a:rPr lang="cs-CZ" sz="3200" dirty="0" err="1" smtClean="0"/>
              <a:t>někd</a:t>
            </a:r>
            <a:r>
              <a:rPr lang="cs-CZ" sz="3200" dirty="0" smtClean="0"/>
              <a:t>   s kamarád  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573016"/>
            <a:ext cx="6383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Špinavé kalhot   nosím do čist  </a:t>
            </a:r>
            <a:r>
              <a:rPr lang="cs-CZ" sz="3200" dirty="0" err="1" smtClean="0"/>
              <a:t>rn</a:t>
            </a:r>
            <a:r>
              <a:rPr lang="cs-CZ" sz="3200" dirty="0" smtClean="0"/>
              <a:t>  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068361"/>
            <a:ext cx="79027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V </a:t>
            </a:r>
            <a:r>
              <a:rPr lang="cs-CZ" sz="3200" dirty="0" err="1" smtClean="0"/>
              <a:t>rybn</a:t>
            </a:r>
            <a:r>
              <a:rPr lang="cs-CZ" sz="3200" dirty="0" smtClean="0"/>
              <a:t>  ku byla </a:t>
            </a:r>
            <a:r>
              <a:rPr lang="cs-CZ" sz="3200" dirty="0" err="1" smtClean="0"/>
              <a:t>št</a:t>
            </a:r>
            <a:r>
              <a:rPr lang="cs-CZ" sz="3200" dirty="0" smtClean="0"/>
              <a:t>  </a:t>
            </a:r>
            <a:r>
              <a:rPr lang="cs-CZ" sz="3200" dirty="0" err="1" smtClean="0"/>
              <a:t>ka</a:t>
            </a:r>
            <a:r>
              <a:rPr lang="cs-CZ" sz="3200" dirty="0" smtClean="0"/>
              <a:t> a spadlé stromy s trn  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572417"/>
            <a:ext cx="7817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V </a:t>
            </a:r>
            <a:r>
              <a:rPr lang="cs-CZ" sz="3200" dirty="0" err="1" smtClean="0"/>
              <a:t>zimn</a:t>
            </a:r>
            <a:r>
              <a:rPr lang="cs-CZ" sz="3200" dirty="0" smtClean="0"/>
              <a:t>   krajině často vid  </a:t>
            </a:r>
            <a:r>
              <a:rPr lang="cs-CZ" sz="3200" dirty="0" err="1" smtClean="0"/>
              <a:t>me</a:t>
            </a:r>
            <a:r>
              <a:rPr lang="cs-CZ" sz="3200" dirty="0" smtClean="0"/>
              <a:t> </a:t>
            </a:r>
            <a:r>
              <a:rPr lang="cs-CZ" sz="3200" dirty="0" err="1" smtClean="0"/>
              <a:t>šed</a:t>
            </a:r>
            <a:r>
              <a:rPr lang="cs-CZ" sz="3200" dirty="0" smtClean="0"/>
              <a:t>  </a:t>
            </a:r>
            <a:r>
              <a:rPr lang="cs-CZ" sz="3200" dirty="0" err="1" smtClean="0"/>
              <a:t>vé</a:t>
            </a:r>
            <a:r>
              <a:rPr lang="cs-CZ" sz="3200" dirty="0" smtClean="0"/>
              <a:t> </a:t>
            </a:r>
            <a:r>
              <a:rPr lang="cs-CZ" sz="3200" dirty="0" err="1" smtClean="0"/>
              <a:t>vrán</a:t>
            </a:r>
            <a:r>
              <a:rPr lang="cs-CZ" sz="3200" dirty="0" smtClean="0"/>
              <a:t>  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084805"/>
            <a:ext cx="7392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err="1" smtClean="0"/>
              <a:t>Prot</a:t>
            </a:r>
            <a:r>
              <a:rPr lang="cs-CZ" sz="3200" dirty="0" smtClean="0"/>
              <a:t>   </a:t>
            </a:r>
            <a:r>
              <a:rPr lang="cs-CZ" sz="3200" dirty="0" err="1" smtClean="0"/>
              <a:t>dešt</a:t>
            </a:r>
            <a:r>
              <a:rPr lang="cs-CZ" sz="3200" dirty="0" smtClean="0"/>
              <a:t>   mě Jan  </a:t>
            </a:r>
            <a:r>
              <a:rPr lang="cs-CZ" sz="3200" dirty="0" err="1" smtClean="0"/>
              <a:t>čka</a:t>
            </a:r>
            <a:r>
              <a:rPr lang="cs-CZ" sz="3200" dirty="0" smtClean="0"/>
              <a:t> půjčila </a:t>
            </a:r>
            <a:r>
              <a:rPr lang="cs-CZ" sz="3200" dirty="0" err="1" smtClean="0"/>
              <a:t>deštn</a:t>
            </a:r>
            <a:r>
              <a:rPr lang="cs-CZ" sz="3200" dirty="0" smtClean="0"/>
              <a:t>  k.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588861"/>
            <a:ext cx="6911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err="1" smtClean="0"/>
              <a:t>Dět</a:t>
            </a:r>
            <a:r>
              <a:rPr lang="cs-CZ" sz="3200" dirty="0" smtClean="0"/>
              <a:t>   </a:t>
            </a:r>
            <a:r>
              <a:rPr lang="cs-CZ" sz="3200" dirty="0" err="1" smtClean="0"/>
              <a:t>ut</a:t>
            </a:r>
            <a:r>
              <a:rPr lang="cs-CZ" sz="3200" dirty="0" smtClean="0"/>
              <a:t>  </a:t>
            </a:r>
            <a:r>
              <a:rPr lang="cs-CZ" sz="3200" dirty="0" err="1" smtClean="0"/>
              <a:t>kali</a:t>
            </a:r>
            <a:r>
              <a:rPr lang="cs-CZ" sz="3200" dirty="0" smtClean="0"/>
              <a:t> po </a:t>
            </a:r>
            <a:r>
              <a:rPr lang="cs-CZ" sz="3200" dirty="0" err="1" smtClean="0"/>
              <a:t>trávn</a:t>
            </a:r>
            <a:r>
              <a:rPr lang="cs-CZ" sz="3200" dirty="0" smtClean="0"/>
              <a:t>  ku na </a:t>
            </a:r>
            <a:r>
              <a:rPr lang="cs-CZ" sz="3200" dirty="0" err="1" smtClean="0"/>
              <a:t>náměst</a:t>
            </a:r>
            <a:r>
              <a:rPr lang="cs-CZ" sz="3200" dirty="0" smtClean="0"/>
              <a:t>  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1556792"/>
            <a:ext cx="8195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K narozen  nám jsem dostal hod  </a:t>
            </a:r>
            <a:r>
              <a:rPr lang="cs-CZ" sz="3200" dirty="0" err="1" smtClean="0"/>
              <a:t>nky</a:t>
            </a:r>
            <a:r>
              <a:rPr lang="cs-CZ" sz="3200" dirty="0" smtClean="0"/>
              <a:t> a </a:t>
            </a:r>
            <a:r>
              <a:rPr lang="cs-CZ" sz="3200" dirty="0" err="1" smtClean="0"/>
              <a:t>kn</a:t>
            </a:r>
            <a:r>
              <a:rPr lang="cs-CZ" sz="3200" dirty="0" smtClean="0"/>
              <a:t>  </a:t>
            </a:r>
            <a:r>
              <a:rPr lang="cs-CZ" sz="3200" dirty="0" err="1" smtClean="0"/>
              <a:t>hu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86434" y="476672"/>
            <a:ext cx="57711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i-, í-, nebo y-, ý-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1011562" cy="1011562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7193" y="404664"/>
            <a:ext cx="1071271" cy="107127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9" name="Přímá spojnice 18"/>
          <p:cNvCxnSpPr/>
          <p:nvPr/>
        </p:nvCxnSpPr>
        <p:spPr>
          <a:xfrm>
            <a:off x="2627784" y="2030963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361626" y="3060246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708580" y="1556792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805694" y="1556995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300192" y="1556995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1773310" y="3060248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606903" y="2558311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492184" y="2060848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340428" y="2060848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788024" y="2558311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ý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865431" y="2556192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835696" y="2056492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112953" y="4572417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924872" y="3573014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973331" y="3060247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3660607" y="3060249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361626" y="3564305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400814" y="3573015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305842" y="3060245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801786" y="4572417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887123" y="4068361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123728" y="4572417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853245" y="4068360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2132516" y="4068361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699792" y="5076473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1696074" y="5084805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6492830" y="4572417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1619672" y="5588861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7090494" y="5084805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132489" y="5076473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i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6902971" y="5588858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471795" y="5588859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272138" y="5588860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í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57" name="Přímá spojnice 56"/>
          <p:cNvCxnSpPr/>
          <p:nvPr/>
        </p:nvCxnSpPr>
        <p:spPr>
          <a:xfrm>
            <a:off x="6228184" y="2060848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729778" y="2060848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259632" y="256490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2545202" y="306896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825122" y="256490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409298" y="256490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3841346" y="306896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4777450" y="306896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1691680" y="357301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3625322" y="357301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4921466" y="357301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6289618" y="357301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8244408" y="357301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3347864" y="4077072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5857570" y="4077072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6361626" y="4077072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2051720" y="4581128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3779912" y="4581128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873794" y="4581128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2041146" y="508518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4993474" y="508518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6433634" y="508518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7801786" y="508518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1609098" y="558924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2617210" y="558924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4129378" y="558924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7081706" y="558924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1537090" y="609329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2185162" y="609329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4417410" y="609329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6865682" y="609329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91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8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7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8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9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5" fill="hold">
                      <p:stCondLst>
                        <p:cond delay="indefinite"/>
                      </p:stCondLst>
                      <p:childTnLst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0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1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4" fill="hold">
                      <p:stCondLst>
                        <p:cond delay="indefinite"/>
                      </p:stCondLst>
                      <p:childTnLst>
                        <p:par>
                          <p:cTn id="315" fill="hold">
                            <p:stCondLst>
                              <p:cond delay="0"/>
                            </p:stCondLst>
                            <p:childTnLst>
                              <p:par>
                                <p:cTn id="31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1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3" fill="hold">
                      <p:stCondLst>
                        <p:cond delay="indefinite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2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2" fill="hold">
                      <p:stCondLst>
                        <p:cond delay="indefinite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4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8" fill="hold">
                      <p:stCondLst>
                        <p:cond delay="indefinite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7" fill="hold">
                      <p:stCondLst>
                        <p:cond delay="indefinite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6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23" grpId="0"/>
      <p:bldP spid="24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Ovál 114"/>
          <p:cNvSpPr/>
          <p:nvPr/>
        </p:nvSpPr>
        <p:spPr>
          <a:xfrm>
            <a:off x="7740352" y="5661248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8" name="Ovál 107"/>
          <p:cNvSpPr/>
          <p:nvPr/>
        </p:nvSpPr>
        <p:spPr>
          <a:xfrm>
            <a:off x="6660232" y="5410491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9" name="Ovál 108"/>
          <p:cNvSpPr/>
          <p:nvPr/>
        </p:nvSpPr>
        <p:spPr>
          <a:xfrm>
            <a:off x="5580112" y="5058314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10" name="Ovál 109"/>
          <p:cNvSpPr/>
          <p:nvPr/>
        </p:nvSpPr>
        <p:spPr>
          <a:xfrm>
            <a:off x="4499992" y="5085184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11" name="Ovál 110"/>
          <p:cNvSpPr/>
          <p:nvPr/>
        </p:nvSpPr>
        <p:spPr>
          <a:xfrm>
            <a:off x="3510549" y="5477384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12" name="Ovál 111"/>
          <p:cNvSpPr/>
          <p:nvPr/>
        </p:nvSpPr>
        <p:spPr>
          <a:xfrm>
            <a:off x="2411760" y="5333368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13" name="Ovál 112"/>
          <p:cNvSpPr/>
          <p:nvPr/>
        </p:nvSpPr>
        <p:spPr>
          <a:xfrm>
            <a:off x="1331640" y="5517232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14" name="Ovál 113"/>
          <p:cNvSpPr/>
          <p:nvPr/>
        </p:nvSpPr>
        <p:spPr>
          <a:xfrm>
            <a:off x="395536" y="4973328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149307" y="5301207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3" name="Ovál 102"/>
          <p:cNvSpPr/>
          <p:nvPr/>
        </p:nvSpPr>
        <p:spPr>
          <a:xfrm>
            <a:off x="316248" y="4253248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4" name="Ovál 103"/>
          <p:cNvSpPr/>
          <p:nvPr/>
        </p:nvSpPr>
        <p:spPr>
          <a:xfrm>
            <a:off x="1392750" y="3792334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5" name="Ovál 104"/>
          <p:cNvSpPr/>
          <p:nvPr/>
        </p:nvSpPr>
        <p:spPr>
          <a:xfrm>
            <a:off x="2411760" y="4037224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6" name="Ovál 105"/>
          <p:cNvSpPr/>
          <p:nvPr/>
        </p:nvSpPr>
        <p:spPr>
          <a:xfrm>
            <a:off x="3361852" y="3677184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7" name="Ovál 106"/>
          <p:cNvSpPr/>
          <p:nvPr/>
        </p:nvSpPr>
        <p:spPr>
          <a:xfrm>
            <a:off x="4427984" y="3423884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98" name="Ovál 97"/>
          <p:cNvSpPr/>
          <p:nvPr/>
        </p:nvSpPr>
        <p:spPr>
          <a:xfrm>
            <a:off x="5364088" y="3501008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99" name="Ovál 98"/>
          <p:cNvSpPr/>
          <p:nvPr/>
        </p:nvSpPr>
        <p:spPr>
          <a:xfrm>
            <a:off x="6516216" y="3553092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0" name="Ovál 99"/>
          <p:cNvSpPr/>
          <p:nvPr/>
        </p:nvSpPr>
        <p:spPr>
          <a:xfrm>
            <a:off x="7236296" y="2946252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696676" y="2418440"/>
            <a:ext cx="1296144" cy="916848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620627" y="2268559"/>
            <a:ext cx="1296144" cy="1058416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6" name="Ovál 95"/>
          <p:cNvSpPr/>
          <p:nvPr/>
        </p:nvSpPr>
        <p:spPr>
          <a:xfrm>
            <a:off x="3707904" y="2229428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855978" y="2060848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97" name="Ovál 96"/>
          <p:cNvSpPr/>
          <p:nvPr/>
        </p:nvSpPr>
        <p:spPr>
          <a:xfrm>
            <a:off x="5579613" y="1516944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2" name="Ovál 101"/>
          <p:cNvSpPr/>
          <p:nvPr/>
        </p:nvSpPr>
        <p:spPr>
          <a:xfrm>
            <a:off x="6588224" y="1516944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1" name="Ovál 100"/>
          <p:cNvSpPr/>
          <p:nvPr/>
        </p:nvSpPr>
        <p:spPr>
          <a:xfrm>
            <a:off x="7476622" y="2132856"/>
            <a:ext cx="1296144" cy="1047960"/>
          </a:xfrm>
          <a:prstGeom prst="ellipse">
            <a:avLst/>
          </a:prstGeom>
          <a:solidFill>
            <a:srgbClr val="D67C8B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009454" y="1889232"/>
            <a:ext cx="1296144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591830" y="1109900"/>
            <a:ext cx="2131392" cy="1837748"/>
            <a:chOff x="329533" y="939466"/>
            <a:chExt cx="2131392" cy="1837748"/>
          </a:xfr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grpSpPr>
        <p:cxnSp>
          <p:nvCxnSpPr>
            <p:cNvPr id="40" name="Přímá spojnice 39"/>
            <p:cNvCxnSpPr/>
            <p:nvPr/>
          </p:nvCxnSpPr>
          <p:spPr>
            <a:xfrm flipV="1">
              <a:off x="1409597" y="939466"/>
              <a:ext cx="0" cy="486226"/>
            </a:xfrm>
            <a:prstGeom prst="line">
              <a:avLst/>
            </a:prstGeom>
            <a:ln w="28575"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 flipH="1" flipV="1">
              <a:off x="1092773" y="1003446"/>
              <a:ext cx="129592" cy="432048"/>
            </a:xfrm>
            <a:prstGeom prst="line">
              <a:avLst/>
            </a:prstGeom>
            <a:ln w="28575"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V="1">
              <a:off x="1596829" y="1021276"/>
              <a:ext cx="117568" cy="359509"/>
            </a:xfrm>
            <a:prstGeom prst="line">
              <a:avLst/>
            </a:prstGeom>
            <a:ln w="28575"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Ovál 21"/>
            <p:cNvSpPr/>
            <p:nvPr/>
          </p:nvSpPr>
          <p:spPr>
            <a:xfrm>
              <a:off x="329533" y="1197840"/>
              <a:ext cx="2131392" cy="1579374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rgbClr val="C0000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1596829" y="1594269"/>
              <a:ext cx="432048" cy="385192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732733" y="1616564"/>
              <a:ext cx="432048" cy="385192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1294373" y="1882753"/>
              <a:ext cx="230448" cy="479043"/>
            </a:xfrm>
            <a:prstGeom prst="ellipse">
              <a:avLst/>
            </a:prstGeom>
            <a:solidFill>
              <a:schemeClr val="bg2">
                <a:lumMod val="25000"/>
              </a:schemeClr>
            </a:solidFill>
            <a:ln>
              <a:solidFill>
                <a:schemeClr val="bg2">
                  <a:lumMod val="2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louk 27"/>
            <p:cNvSpPr/>
            <p:nvPr/>
          </p:nvSpPr>
          <p:spPr>
            <a:xfrm rot="8153143">
              <a:off x="911367" y="1681407"/>
              <a:ext cx="938876" cy="893667"/>
            </a:xfrm>
            <a:prstGeom prst="arc">
              <a:avLst>
                <a:gd name="adj1" fmla="val 14861946"/>
                <a:gd name="adj2" fmla="val 1492185"/>
              </a:avLst>
            </a:prstGeom>
            <a:ln w="76200">
              <a:solidFill>
                <a:srgbClr val="C0000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1740845" y="1713724"/>
              <a:ext cx="216024" cy="180888"/>
            </a:xfrm>
            <a:prstGeom prst="ellipse">
              <a:avLst/>
            </a:prstGeom>
            <a:solidFill>
              <a:schemeClr val="tx1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876749" y="1713724"/>
              <a:ext cx="216024" cy="180888"/>
            </a:xfrm>
            <a:prstGeom prst="ellipse">
              <a:avLst/>
            </a:prstGeom>
            <a:solidFill>
              <a:schemeClr val="tx1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765026" y="417938"/>
            <a:ext cx="5613949" cy="584775"/>
            <a:chOff x="813842" y="417938"/>
            <a:chExt cx="5613949" cy="584775"/>
          </a:xfrm>
        </p:grpSpPr>
        <p:sp>
          <p:nvSpPr>
            <p:cNvPr id="33" name="TextovéPole 32"/>
            <p:cNvSpPr txBox="1"/>
            <p:nvPr/>
          </p:nvSpPr>
          <p:spPr>
            <a:xfrm>
              <a:off x="813842" y="417938"/>
              <a:ext cx="316926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Doplň a vybarvi</a:t>
              </a:r>
              <a:r>
                <a:rPr lang="cs-CZ" sz="3200" dirty="0" smtClean="0"/>
                <a:t>:  </a:t>
              </a:r>
              <a:endParaRPr lang="cs-CZ" sz="3200" dirty="0"/>
            </a:p>
          </p:txBody>
        </p:sp>
        <p:sp>
          <p:nvSpPr>
            <p:cNvPr id="34" name="Ovál 33"/>
            <p:cNvSpPr/>
            <p:nvPr/>
          </p:nvSpPr>
          <p:spPr>
            <a:xfrm>
              <a:off x="3796329" y="476672"/>
              <a:ext cx="487639" cy="457200"/>
            </a:xfrm>
            <a:prstGeom prst="ellipse">
              <a:avLst/>
            </a:prstGeom>
            <a:ln/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rgbClr val="C00000"/>
                  </a:solidFill>
                </a:rPr>
                <a:t>i</a:t>
              </a:r>
            </a:p>
          </p:txBody>
        </p:sp>
        <p:sp>
          <p:nvSpPr>
            <p:cNvPr id="35" name="Ovál 34"/>
            <p:cNvSpPr/>
            <p:nvPr/>
          </p:nvSpPr>
          <p:spPr>
            <a:xfrm>
              <a:off x="5940152" y="476672"/>
              <a:ext cx="487639" cy="457200"/>
            </a:xfrm>
            <a:prstGeom prst="ellipse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</a:rPr>
                <a:t>ý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  <p:sp>
          <p:nvSpPr>
            <p:cNvPr id="36" name="Ovál 35"/>
            <p:cNvSpPr/>
            <p:nvPr/>
          </p:nvSpPr>
          <p:spPr>
            <a:xfrm>
              <a:off x="5220072" y="476672"/>
              <a:ext cx="487639" cy="457200"/>
            </a:xfrm>
            <a:prstGeom prst="ellipse">
              <a:avLst/>
            </a:prstGeom>
            <a:ln/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</a:rPr>
                <a:t>y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  <p:sp>
          <p:nvSpPr>
            <p:cNvPr id="37" name="Ovál 36"/>
            <p:cNvSpPr/>
            <p:nvPr/>
          </p:nvSpPr>
          <p:spPr>
            <a:xfrm>
              <a:off x="4516409" y="481725"/>
              <a:ext cx="487639" cy="457200"/>
            </a:xfrm>
            <a:prstGeom prst="ellipse">
              <a:avLst/>
            </a:prstGeom>
            <a:ln/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</a:rPr>
                <a:t>í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sp>
        <p:nvSpPr>
          <p:cNvPr id="55" name="TextovéPole 54"/>
          <p:cNvSpPr txBox="1"/>
          <p:nvPr/>
        </p:nvSpPr>
        <p:spPr>
          <a:xfrm>
            <a:off x="2793038" y="2564904"/>
            <a:ext cx="914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kon</a:t>
            </a:r>
            <a:r>
              <a:rPr lang="cs-CZ" sz="2400" dirty="0" smtClean="0"/>
              <a:t>  k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779912" y="2535287"/>
            <a:ext cx="11139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mot  </a:t>
            </a:r>
            <a:r>
              <a:rPr lang="cs-CZ" sz="2400" dirty="0" err="1" smtClean="0"/>
              <a:t>ka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283968" y="2535287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894546" y="2348880"/>
            <a:ext cx="1117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hod  na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408936" y="2348880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654955" y="1844824"/>
            <a:ext cx="933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kn</a:t>
            </a:r>
            <a:r>
              <a:rPr lang="cs-CZ" sz="2400" dirty="0" smtClean="0"/>
              <a:t>  ha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012160" y="1844824"/>
            <a:ext cx="2745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908491" y="1815207"/>
            <a:ext cx="766107" cy="461665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none" rtlCol="0">
            <a:spAutoFit/>
          </a:bodyPr>
          <a:lstStyle/>
          <a:p>
            <a:r>
              <a:rPr lang="cs-CZ" sz="2400" dirty="0" smtClean="0"/>
              <a:t>d  </a:t>
            </a:r>
            <a:r>
              <a:rPr lang="cs-CZ" sz="2400" dirty="0" err="1" smtClean="0"/>
              <a:t>ka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092280" y="1815207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ý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524328" y="2391271"/>
            <a:ext cx="11011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  </a:t>
            </a:r>
            <a:r>
              <a:rPr lang="cs-CZ" sz="2400" dirty="0" err="1" smtClean="0"/>
              <a:t>kadlo</a:t>
            </a:r>
            <a:endParaRPr lang="cs-CZ" sz="24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596336" y="2391270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513118" y="3212976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kn</a:t>
            </a:r>
            <a:r>
              <a:rPr lang="cs-CZ" sz="2400" dirty="0" smtClean="0"/>
              <a:t>  r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845194" y="3212976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í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3275856" y="2564904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í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6660232" y="3831431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  ně</a:t>
            </a:r>
            <a:endParaRPr lang="cs-CZ" sz="24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814305" y="3831431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ý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508104" y="3789040"/>
            <a:ext cx="10695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rněn  </a:t>
            </a:r>
            <a:endParaRPr lang="cs-CZ" sz="24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286686" y="3789040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í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4499992" y="3717032"/>
            <a:ext cx="10771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  kdo  </a:t>
            </a:r>
            <a:endParaRPr lang="cs-CZ" sz="24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679094" y="3719938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3563888" y="3975447"/>
            <a:ext cx="875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  tě  </a:t>
            </a:r>
            <a:endParaRPr lang="cs-CZ" sz="24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616447" y="4293096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 </a:t>
            </a:r>
            <a:r>
              <a:rPr lang="cs-CZ" sz="2400" dirty="0" err="1" smtClean="0"/>
              <a:t>čka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699792" y="4293096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3746406" y="3975447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í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1547664" y="4077072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  </a:t>
            </a:r>
            <a:r>
              <a:rPr lang="cs-CZ" sz="2400" dirty="0" err="1" smtClean="0"/>
              <a:t>vák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1736032" y="4077072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323528" y="4551511"/>
            <a:ext cx="1288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k</a:t>
            </a:r>
            <a:r>
              <a:rPr lang="cs-CZ" sz="2400" dirty="0" err="1" smtClean="0"/>
              <a:t>omin</a:t>
            </a:r>
            <a:r>
              <a:rPr lang="cs-CZ" sz="2400" dirty="0" smtClean="0"/>
              <a:t>  k </a:t>
            </a:r>
            <a:endParaRPr lang="cs-CZ" sz="24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137552" y="4551511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í</a:t>
            </a:r>
          </a:p>
        </p:txBody>
      </p:sp>
      <p:sp>
        <p:nvSpPr>
          <p:cNvPr id="80" name="TextovéPole 79"/>
          <p:cNvSpPr txBox="1"/>
          <p:nvPr/>
        </p:nvSpPr>
        <p:spPr>
          <a:xfrm>
            <a:off x="682946" y="5301208"/>
            <a:ext cx="1008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rán    </a:t>
            </a:r>
            <a:endParaRPr lang="cs-CZ" sz="24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650383" y="5805264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dět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2084554" y="5805264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2627784" y="5631631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  </a:t>
            </a:r>
            <a:r>
              <a:rPr lang="cs-CZ" sz="2400" dirty="0" err="1" smtClean="0"/>
              <a:t>chá</a:t>
            </a:r>
            <a:r>
              <a:rPr lang="cs-CZ" sz="2400" dirty="0" smtClean="0"/>
              <a:t>    </a:t>
            </a:r>
            <a:endParaRPr lang="cs-CZ" sz="24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2807712" y="564460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ý</a:t>
            </a:r>
          </a:p>
        </p:txBody>
      </p:sp>
      <p:sp>
        <p:nvSpPr>
          <p:cNvPr id="90" name="TextovéPole 89"/>
          <p:cNvSpPr txBox="1"/>
          <p:nvPr/>
        </p:nvSpPr>
        <p:spPr>
          <a:xfrm>
            <a:off x="3810623" y="5775647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kůln</a:t>
            </a:r>
            <a:r>
              <a:rPr lang="cs-CZ" sz="2400" dirty="0" smtClean="0"/>
              <a:t>     </a:t>
            </a:r>
            <a:endParaRPr lang="cs-CZ" sz="24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4355976" y="5775647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4746727" y="5373216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 </a:t>
            </a:r>
            <a:r>
              <a:rPr lang="cs-CZ" sz="2400" dirty="0" err="1" smtClean="0"/>
              <a:t>cho</a:t>
            </a:r>
            <a:r>
              <a:rPr lang="cs-CZ" sz="2400" dirty="0" smtClean="0"/>
              <a:t>     </a:t>
            </a:r>
            <a:endParaRPr lang="cs-CZ" sz="24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872125" y="5373216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5826847" y="5343599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stan       </a:t>
            </a:r>
            <a:endParaRPr lang="cs-CZ" sz="24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6372200" y="534359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6906967" y="5703639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 </a:t>
            </a:r>
            <a:r>
              <a:rPr lang="cs-CZ" sz="2400" dirty="0" err="1" smtClean="0"/>
              <a:t>síc</a:t>
            </a:r>
            <a:r>
              <a:rPr lang="cs-CZ" sz="2400" dirty="0" smtClean="0"/>
              <a:t>       </a:t>
            </a:r>
            <a:endParaRPr lang="cs-CZ" sz="24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7039761" y="570363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i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7915079" y="5919663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hrad       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8532440" y="5919663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y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11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672174" cy="672174"/>
          </a:xfrm>
          <a:prstGeom prst="ellips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17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5913" y="1260039"/>
            <a:ext cx="672174" cy="672174"/>
          </a:xfrm>
          <a:prstGeom prst="ellips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18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7179" y="260648"/>
            <a:ext cx="672174" cy="672174"/>
          </a:xfrm>
          <a:prstGeom prst="ellips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7505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C1D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C1D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5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AC08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AC08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14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5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C1D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C1D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000"/>
                            </p:stCondLst>
                            <p:childTnLst>
                              <p:par>
                                <p:cTn id="12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9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AC08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AC08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1000"/>
                            </p:stCondLst>
                            <p:childTnLst>
                              <p:par>
                                <p:cTn id="14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C1D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C1D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7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1000"/>
                            </p:stCondLst>
                            <p:childTnLst>
                              <p:par>
                                <p:cTn id="17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1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C1D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C1D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3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1000"/>
                            </p:stCondLst>
                            <p:childTnLst>
                              <p:par>
                                <p:cTn id="184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5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6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1000"/>
                            </p:stCondLst>
                            <p:childTnLst>
                              <p:par>
                                <p:cTn id="19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1000"/>
                            </p:stCondLst>
                            <p:childTnLst>
                              <p:par>
                                <p:cTn id="21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C1D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C1D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2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7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9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9" fill="hold">
                            <p:stCondLst>
                              <p:cond delay="1000"/>
                            </p:stCondLst>
                            <p:childTnLst>
                              <p:par>
                                <p:cTn id="24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1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3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3" fill="hold">
                            <p:stCondLst>
                              <p:cond delay="1000"/>
                            </p:stCondLst>
                            <p:childTnLst>
                              <p:par>
                                <p:cTn id="254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5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AC08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6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AC08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7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7" fill="hold">
                            <p:stCondLst>
                              <p:cond delay="1000"/>
                            </p:stCondLst>
                            <p:childTnLst>
                              <p:par>
                                <p:cTn id="268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9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0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1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7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1" fill="hold">
                            <p:stCondLst>
                              <p:cond delay="1000"/>
                            </p:stCondLst>
                            <p:childTnLst>
                              <p:par>
                                <p:cTn id="282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4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9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5" fill="hold">
                            <p:stCondLst>
                              <p:cond delay="1000"/>
                            </p:stCondLst>
                            <p:childTnLst>
                              <p:par>
                                <p:cTn id="296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7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8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0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0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9" fill="hold">
                            <p:stCondLst>
                              <p:cond delay="1000"/>
                            </p:stCondLst>
                            <p:childTnLst>
                              <p:par>
                                <p:cTn id="31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1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3D69B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4" fill="hold">
                      <p:stCondLst>
                        <p:cond delay="indefinite"/>
                      </p:stCondLst>
                      <p:childTnLst>
                        <p:par>
                          <p:cTn id="315" fill="hold">
                            <p:stCondLst>
                              <p:cond delay="0"/>
                            </p:stCondLst>
                            <p:childTnLst>
                              <p:par>
                                <p:cTn id="31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1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3" fill="hold">
                            <p:stCondLst>
                              <p:cond delay="1000"/>
                            </p:stCondLst>
                            <p:childTnLst>
                              <p:par>
                                <p:cTn id="324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5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6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7DDE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7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83" grpId="0"/>
      <p:bldP spid="103" grpId="0" animBg="1"/>
      <p:bldP spid="104" grpId="0" animBg="1"/>
      <p:bldP spid="105" grpId="0" animBg="1"/>
      <p:bldP spid="106" grpId="0" animBg="1"/>
      <p:bldP spid="107" grpId="0" animBg="1"/>
      <p:bldP spid="98" grpId="0" animBg="1"/>
      <p:bldP spid="99" grpId="0" animBg="1"/>
      <p:bldP spid="100" grpId="0" animBg="1"/>
      <p:bldP spid="6" grpId="0" animBg="1"/>
      <p:bldP spid="96" grpId="0" animBg="1"/>
      <p:bldP spid="11" grpId="0" animBg="1"/>
      <p:bldP spid="97" grpId="0" animBg="1"/>
      <p:bldP spid="102" grpId="0" animBg="1"/>
      <p:bldP spid="101" grpId="0" animBg="1"/>
      <p:bldP spid="31" grpId="0"/>
      <p:bldP spid="50" grpId="0"/>
      <p:bldP spid="53" grpId="0"/>
      <p:bldP spid="52" grpId="0"/>
      <p:bldP spid="62" grpId="0"/>
      <p:bldP spid="49" grpId="0"/>
      <p:bldP spid="51" grpId="0"/>
      <p:bldP spid="66" grpId="0"/>
      <p:bldP spid="69" grpId="0"/>
      <p:bldP spid="72" grpId="0"/>
      <p:bldP spid="61" grpId="0"/>
      <p:bldP spid="68" grpId="0"/>
      <p:bldP spid="71" grpId="0"/>
      <p:bldP spid="79" grpId="0"/>
      <p:bldP spid="88" grpId="0"/>
      <p:bldP spid="82" grpId="0"/>
      <p:bldP spid="81" grpId="0"/>
      <p:bldP spid="87" grpId="0"/>
      <p:bldP spid="93" grpId="0"/>
      <p:bldP spid="86" grpId="0"/>
      <p:bldP spid="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Krychle 50"/>
          <p:cNvSpPr/>
          <p:nvPr/>
        </p:nvSpPr>
        <p:spPr>
          <a:xfrm>
            <a:off x="251520" y="5468525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TextovéPole 102"/>
          <p:cNvSpPr txBox="1"/>
          <p:nvPr/>
        </p:nvSpPr>
        <p:spPr>
          <a:xfrm>
            <a:off x="467544" y="5580529"/>
            <a:ext cx="14221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hod  n  </a:t>
            </a:r>
            <a:endParaRPr lang="cs-CZ" sz="3200" dirty="0"/>
          </a:p>
        </p:txBody>
      </p:sp>
      <p:sp>
        <p:nvSpPr>
          <p:cNvPr id="22" name="Krychle 21"/>
          <p:cNvSpPr/>
          <p:nvPr/>
        </p:nvSpPr>
        <p:spPr>
          <a:xfrm>
            <a:off x="251520" y="2124870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22748" y="2236875"/>
            <a:ext cx="17203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hod</a:t>
            </a:r>
            <a:r>
              <a:rPr lang="cs-CZ" sz="3200" dirty="0" smtClean="0">
                <a:solidFill>
                  <a:srgbClr val="C00000"/>
                </a:solidFill>
              </a:rPr>
              <a:t>  </a:t>
            </a:r>
            <a:r>
              <a:rPr lang="cs-CZ" sz="3200" dirty="0" err="1" smtClean="0"/>
              <a:t>dlo</a:t>
            </a:r>
            <a:endParaRPr lang="cs-CZ" sz="3200" dirty="0"/>
          </a:p>
        </p:txBody>
      </p:sp>
      <p:sp>
        <p:nvSpPr>
          <p:cNvPr id="36" name="Krychle 35"/>
          <p:cNvSpPr/>
          <p:nvPr/>
        </p:nvSpPr>
        <p:spPr>
          <a:xfrm>
            <a:off x="4620006" y="2124868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2435763" y="2124869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2627784" y="2236874"/>
            <a:ext cx="14864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deštn</a:t>
            </a:r>
            <a:r>
              <a:rPr lang="cs-CZ" sz="3200" dirty="0" smtClean="0"/>
              <a:t>  k</a:t>
            </a:r>
            <a:endParaRPr lang="cs-CZ" sz="32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324116" y="274964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Krychle 44"/>
          <p:cNvSpPr/>
          <p:nvPr/>
        </p:nvSpPr>
        <p:spPr>
          <a:xfrm>
            <a:off x="251520" y="3236277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251520" y="4357118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rychle 53"/>
          <p:cNvSpPr/>
          <p:nvPr/>
        </p:nvSpPr>
        <p:spPr>
          <a:xfrm>
            <a:off x="2411760" y="3212976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rychle 56"/>
          <p:cNvSpPr/>
          <p:nvPr/>
        </p:nvSpPr>
        <p:spPr>
          <a:xfrm>
            <a:off x="2411760" y="4357118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rychle 59"/>
          <p:cNvSpPr/>
          <p:nvPr/>
        </p:nvSpPr>
        <p:spPr>
          <a:xfrm>
            <a:off x="2411760" y="5468525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rychle 62"/>
          <p:cNvSpPr/>
          <p:nvPr/>
        </p:nvSpPr>
        <p:spPr>
          <a:xfrm>
            <a:off x="4572000" y="3236277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rychle 65"/>
          <p:cNvSpPr/>
          <p:nvPr/>
        </p:nvSpPr>
        <p:spPr>
          <a:xfrm>
            <a:off x="4572000" y="4357118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rychle 68"/>
          <p:cNvSpPr/>
          <p:nvPr/>
        </p:nvSpPr>
        <p:spPr>
          <a:xfrm>
            <a:off x="4572000" y="5468525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rychle 71"/>
          <p:cNvSpPr/>
          <p:nvPr/>
        </p:nvSpPr>
        <p:spPr>
          <a:xfrm>
            <a:off x="6732240" y="3236277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rychle 74"/>
          <p:cNvSpPr/>
          <p:nvPr/>
        </p:nvSpPr>
        <p:spPr>
          <a:xfrm>
            <a:off x="6732240" y="4357118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rychle 77"/>
          <p:cNvSpPr/>
          <p:nvPr/>
        </p:nvSpPr>
        <p:spPr>
          <a:xfrm>
            <a:off x="6732240" y="5468525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6804248" y="2084148"/>
            <a:ext cx="2088232" cy="696779"/>
          </a:xfrm>
          <a:prstGeom prst="cube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539552" y="3348281"/>
            <a:ext cx="1411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kalhot  </a:t>
            </a:r>
            <a:endParaRPr lang="cs-CZ" sz="3200" dirty="0"/>
          </a:p>
        </p:txBody>
      </p:sp>
      <p:cxnSp>
        <p:nvCxnSpPr>
          <p:cNvPr id="86" name="Přímá spojnice 85"/>
          <p:cNvCxnSpPr/>
          <p:nvPr/>
        </p:nvCxnSpPr>
        <p:spPr>
          <a:xfrm>
            <a:off x="1609098" y="3861047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TextovéPole 86"/>
          <p:cNvSpPr txBox="1"/>
          <p:nvPr/>
        </p:nvSpPr>
        <p:spPr>
          <a:xfrm>
            <a:off x="735843" y="4500409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čert  </a:t>
            </a:r>
            <a:endParaRPr lang="cs-CZ" sz="3200" dirty="0"/>
          </a:p>
        </p:txBody>
      </p:sp>
      <p:cxnSp>
        <p:nvCxnSpPr>
          <p:cNvPr id="90" name="Přímá spojnice 89"/>
          <p:cNvCxnSpPr/>
          <p:nvPr/>
        </p:nvCxnSpPr>
        <p:spPr>
          <a:xfrm>
            <a:off x="1547664" y="609126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3604555" y="2749639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1187624" y="6102007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1403648" y="501317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ovéPole 104"/>
          <p:cNvSpPr txBox="1"/>
          <p:nvPr/>
        </p:nvSpPr>
        <p:spPr>
          <a:xfrm>
            <a:off x="2948481" y="3348281"/>
            <a:ext cx="8451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t  </a:t>
            </a:r>
            <a:r>
              <a:rPr lang="cs-CZ" sz="3200" dirty="0" err="1" smtClean="0"/>
              <a:t>gr</a:t>
            </a:r>
            <a:endParaRPr lang="cs-CZ" sz="3200" dirty="0"/>
          </a:p>
        </p:txBody>
      </p:sp>
      <p:cxnSp>
        <p:nvCxnSpPr>
          <p:cNvPr id="108" name="Přímá spojnice 107"/>
          <p:cNvCxnSpPr/>
          <p:nvPr/>
        </p:nvCxnSpPr>
        <p:spPr>
          <a:xfrm>
            <a:off x="3131840" y="386104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TextovéPole 108"/>
          <p:cNvSpPr txBox="1"/>
          <p:nvPr/>
        </p:nvSpPr>
        <p:spPr>
          <a:xfrm>
            <a:off x="2875786" y="4500409"/>
            <a:ext cx="963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d  </a:t>
            </a:r>
            <a:r>
              <a:rPr lang="cs-CZ" sz="3200" dirty="0" err="1" smtClean="0"/>
              <a:t>ka</a:t>
            </a:r>
            <a:endParaRPr lang="cs-CZ" sz="3200" dirty="0"/>
          </a:p>
        </p:txBody>
      </p:sp>
      <p:cxnSp>
        <p:nvCxnSpPr>
          <p:cNvPr id="112" name="Přímá spojnice 111"/>
          <p:cNvCxnSpPr/>
          <p:nvPr/>
        </p:nvCxnSpPr>
        <p:spPr>
          <a:xfrm>
            <a:off x="3118167" y="501317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TextovéPole 112"/>
          <p:cNvSpPr txBox="1"/>
          <p:nvPr/>
        </p:nvSpPr>
        <p:spPr>
          <a:xfrm>
            <a:off x="2777076" y="5589242"/>
            <a:ext cx="1186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kn</a:t>
            </a:r>
            <a:r>
              <a:rPr lang="cs-CZ" sz="3200" dirty="0" smtClean="0"/>
              <a:t>  ha</a:t>
            </a:r>
            <a:endParaRPr lang="cs-CZ" sz="3200" dirty="0"/>
          </a:p>
        </p:txBody>
      </p:sp>
      <p:cxnSp>
        <p:nvCxnSpPr>
          <p:cNvPr id="116" name="Přímá spojnice 115"/>
          <p:cNvCxnSpPr/>
          <p:nvPr/>
        </p:nvCxnSpPr>
        <p:spPr>
          <a:xfrm>
            <a:off x="3203848" y="6102007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TextovéPole 116"/>
          <p:cNvSpPr txBox="1"/>
          <p:nvPr/>
        </p:nvSpPr>
        <p:spPr>
          <a:xfrm>
            <a:off x="5042763" y="2204866"/>
            <a:ext cx="1040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št</a:t>
            </a:r>
            <a:r>
              <a:rPr lang="cs-CZ" sz="3200" dirty="0" smtClean="0"/>
              <a:t>  </a:t>
            </a:r>
            <a:r>
              <a:rPr lang="cs-CZ" sz="3200" dirty="0" err="1" smtClean="0"/>
              <a:t>ka</a:t>
            </a:r>
            <a:endParaRPr lang="cs-CZ" sz="3200" dirty="0"/>
          </a:p>
        </p:txBody>
      </p:sp>
      <p:cxnSp>
        <p:nvCxnSpPr>
          <p:cNvPr id="120" name="Přímá spojnice 119"/>
          <p:cNvCxnSpPr/>
          <p:nvPr/>
        </p:nvCxnSpPr>
        <p:spPr>
          <a:xfrm>
            <a:off x="5396405" y="2717631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TextovéPole 124"/>
          <p:cNvSpPr txBox="1"/>
          <p:nvPr/>
        </p:nvSpPr>
        <p:spPr>
          <a:xfrm>
            <a:off x="4827112" y="3348281"/>
            <a:ext cx="15381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kon</a:t>
            </a:r>
            <a:r>
              <a:rPr lang="cs-CZ" sz="3200" dirty="0" smtClean="0"/>
              <a:t>  </a:t>
            </a:r>
            <a:r>
              <a:rPr lang="cs-CZ" sz="3200" dirty="0" err="1" smtClean="0"/>
              <a:t>ček</a:t>
            </a:r>
            <a:endParaRPr lang="cs-CZ" sz="3200" dirty="0"/>
          </a:p>
        </p:txBody>
      </p:sp>
      <p:cxnSp>
        <p:nvCxnSpPr>
          <p:cNvPr id="128" name="Přímá spojnice 127"/>
          <p:cNvCxnSpPr/>
          <p:nvPr/>
        </p:nvCxnSpPr>
        <p:spPr>
          <a:xfrm>
            <a:off x="5508104" y="386104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TextovéPole 128"/>
          <p:cNvSpPr txBox="1"/>
          <p:nvPr/>
        </p:nvSpPr>
        <p:spPr>
          <a:xfrm>
            <a:off x="4811365" y="4500409"/>
            <a:ext cx="14914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d  vadlo</a:t>
            </a:r>
            <a:endParaRPr lang="cs-CZ" sz="3200" dirty="0"/>
          </a:p>
        </p:txBody>
      </p:sp>
      <p:cxnSp>
        <p:nvCxnSpPr>
          <p:cNvPr id="132" name="Přímá spojnice 131"/>
          <p:cNvCxnSpPr/>
          <p:nvPr/>
        </p:nvCxnSpPr>
        <p:spPr>
          <a:xfrm>
            <a:off x="5076056" y="501317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TextovéPole 132"/>
          <p:cNvSpPr txBox="1"/>
          <p:nvPr/>
        </p:nvSpPr>
        <p:spPr>
          <a:xfrm>
            <a:off x="4689752" y="5589242"/>
            <a:ext cx="17293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kapesn</a:t>
            </a:r>
            <a:r>
              <a:rPr lang="cs-CZ" sz="3200" dirty="0" smtClean="0"/>
              <a:t>  k</a:t>
            </a:r>
            <a:endParaRPr lang="cs-CZ" sz="3200" dirty="0"/>
          </a:p>
        </p:txBody>
      </p:sp>
      <p:cxnSp>
        <p:nvCxnSpPr>
          <p:cNvPr id="136" name="Přímá spojnice 135"/>
          <p:cNvCxnSpPr/>
          <p:nvPr/>
        </p:nvCxnSpPr>
        <p:spPr>
          <a:xfrm>
            <a:off x="5868144" y="6102007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TextovéPole 136"/>
          <p:cNvSpPr txBox="1"/>
          <p:nvPr/>
        </p:nvSpPr>
        <p:spPr>
          <a:xfrm>
            <a:off x="7236296" y="2204866"/>
            <a:ext cx="918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d  </a:t>
            </a:r>
            <a:r>
              <a:rPr lang="cs-CZ" sz="3200" dirty="0" err="1" smtClean="0"/>
              <a:t>ra</a:t>
            </a:r>
            <a:endParaRPr lang="cs-CZ" sz="3200" dirty="0"/>
          </a:p>
        </p:txBody>
      </p:sp>
      <p:cxnSp>
        <p:nvCxnSpPr>
          <p:cNvPr id="140" name="Přímá spojnice 139"/>
          <p:cNvCxnSpPr/>
          <p:nvPr/>
        </p:nvCxnSpPr>
        <p:spPr>
          <a:xfrm>
            <a:off x="7452320" y="2717631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extovéPole 140"/>
          <p:cNvSpPr txBox="1"/>
          <p:nvPr/>
        </p:nvSpPr>
        <p:spPr>
          <a:xfrm>
            <a:off x="6876256" y="3348281"/>
            <a:ext cx="15676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post  </a:t>
            </a:r>
            <a:r>
              <a:rPr lang="cs-CZ" sz="3200" dirty="0" err="1" smtClean="0"/>
              <a:t>lka</a:t>
            </a:r>
            <a:endParaRPr lang="cs-CZ" sz="3200" dirty="0"/>
          </a:p>
        </p:txBody>
      </p:sp>
      <p:cxnSp>
        <p:nvCxnSpPr>
          <p:cNvPr id="144" name="Přímá spojnice 143"/>
          <p:cNvCxnSpPr/>
          <p:nvPr/>
        </p:nvCxnSpPr>
        <p:spPr>
          <a:xfrm>
            <a:off x="7622336" y="386104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5" name="TextovéPole 144"/>
          <p:cNvSpPr txBox="1"/>
          <p:nvPr/>
        </p:nvSpPr>
        <p:spPr>
          <a:xfrm>
            <a:off x="7110903" y="4428401"/>
            <a:ext cx="10983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hajn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cxnSp>
        <p:nvCxnSpPr>
          <p:cNvPr id="148" name="Přímá spojnice 147"/>
          <p:cNvCxnSpPr/>
          <p:nvPr/>
        </p:nvCxnSpPr>
        <p:spPr>
          <a:xfrm>
            <a:off x="7812360" y="494116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9" name="TextovéPole 148"/>
          <p:cNvSpPr txBox="1"/>
          <p:nvPr/>
        </p:nvSpPr>
        <p:spPr>
          <a:xfrm>
            <a:off x="6961734" y="5580529"/>
            <a:ext cx="1359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err="1" smtClean="0"/>
              <a:t>řed</a:t>
            </a:r>
            <a:r>
              <a:rPr lang="cs-CZ" sz="3200" dirty="0" smtClean="0"/>
              <a:t>  tel</a:t>
            </a:r>
            <a:endParaRPr lang="cs-CZ" sz="3200" dirty="0"/>
          </a:p>
        </p:txBody>
      </p:sp>
      <p:cxnSp>
        <p:nvCxnSpPr>
          <p:cNvPr id="152" name="Přímá spojnice 151"/>
          <p:cNvCxnSpPr/>
          <p:nvPr/>
        </p:nvCxnSpPr>
        <p:spPr>
          <a:xfrm>
            <a:off x="7596336" y="609329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extovéPole 152"/>
          <p:cNvSpPr txBox="1"/>
          <p:nvPr/>
        </p:nvSpPr>
        <p:spPr>
          <a:xfrm>
            <a:off x="1686434" y="476672"/>
            <a:ext cx="57711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doplň i-, í-, nebo y-, ý-</a:t>
            </a:r>
            <a:endParaRPr lang="cs-CZ" sz="4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875089" y="188640"/>
            <a:ext cx="1393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05683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39666" y="1980129"/>
            <a:ext cx="2149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č</a:t>
            </a:r>
            <a:r>
              <a:rPr lang="cs-CZ" sz="3200" dirty="0" smtClean="0"/>
              <a:t>ist   si zuby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90434" y="2011415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(ý)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6638" y="2062517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(í)</a:t>
            </a:r>
            <a:endParaRPr lang="cs-CZ" sz="24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1547664" y="2473080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030839" y="560874"/>
            <a:ext cx="70823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vybarvi správné i-, í- nebo y-, ý- 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939666" y="3996353"/>
            <a:ext cx="21048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oslad</a:t>
            </a:r>
            <a:r>
              <a:rPr lang="cs-CZ" sz="3200" dirty="0" smtClean="0"/>
              <a:t>  la čaj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016918" y="4077072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(y)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96638" y="4078741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(i)</a:t>
            </a:r>
            <a:endParaRPr lang="cs-CZ" sz="2400" dirty="0"/>
          </a:p>
        </p:txBody>
      </p:sp>
      <p:cxnSp>
        <p:nvCxnSpPr>
          <p:cNvPr id="40" name="Přímá spojnice 39"/>
          <p:cNvCxnSpPr/>
          <p:nvPr/>
        </p:nvCxnSpPr>
        <p:spPr>
          <a:xfrm>
            <a:off x="1912098" y="4489304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939666" y="5004465"/>
            <a:ext cx="2484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napadal </a:t>
            </a:r>
            <a:r>
              <a:rPr lang="cs-CZ" sz="3200" dirty="0" err="1" smtClean="0"/>
              <a:t>sn</a:t>
            </a:r>
            <a:r>
              <a:rPr lang="cs-CZ" sz="3200" dirty="0" smtClean="0"/>
              <a:t>  h</a:t>
            </a:r>
            <a:endParaRPr lang="cs-CZ" sz="3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286106" y="5035751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(ý)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96638" y="5086853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(í)</a:t>
            </a:r>
            <a:endParaRPr lang="cs-CZ" sz="2400" dirty="0"/>
          </a:p>
        </p:txBody>
      </p:sp>
      <p:cxnSp>
        <p:nvCxnSpPr>
          <p:cNvPr id="47" name="Přímá spojnice 46"/>
          <p:cNvCxnSpPr/>
          <p:nvPr/>
        </p:nvCxnSpPr>
        <p:spPr>
          <a:xfrm>
            <a:off x="2843808" y="5497416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939666" y="2988241"/>
            <a:ext cx="25382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rtek je </a:t>
            </a:r>
            <a:r>
              <a:rPr lang="cs-CZ" sz="3200" dirty="0" err="1" smtClean="0"/>
              <a:t>čern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cxnSp>
        <p:nvCxnSpPr>
          <p:cNvPr id="54" name="Přímá spojnice 53"/>
          <p:cNvCxnSpPr/>
          <p:nvPr/>
        </p:nvCxnSpPr>
        <p:spPr>
          <a:xfrm>
            <a:off x="3131840" y="3481192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496638" y="3068960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(í)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502130" y="3059623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(ý)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939666" y="5949906"/>
            <a:ext cx="22707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tvrd</a:t>
            </a:r>
            <a:r>
              <a:rPr lang="cs-CZ" sz="3200" dirty="0" smtClean="0"/>
              <a:t>   rohlík  </a:t>
            </a:r>
            <a:endParaRPr lang="cs-CZ" sz="3200" dirty="0"/>
          </a:p>
        </p:txBody>
      </p:sp>
      <p:cxnSp>
        <p:nvCxnSpPr>
          <p:cNvPr id="53" name="Přímá spojnice 52"/>
          <p:cNvCxnSpPr/>
          <p:nvPr/>
        </p:nvCxnSpPr>
        <p:spPr>
          <a:xfrm>
            <a:off x="1691680" y="6442857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467544" y="6030625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(í)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968980" y="6021288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(ý)</a:t>
            </a:r>
            <a:endParaRPr lang="cs-CZ" sz="24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188138" y="1980129"/>
            <a:ext cx="25327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krátké kalhot  </a:t>
            </a:r>
            <a:endParaRPr lang="cs-CZ" sz="3200" dirty="0"/>
          </a:p>
        </p:txBody>
      </p:sp>
      <p:cxnSp>
        <p:nvCxnSpPr>
          <p:cNvPr id="66" name="Přímá spojnice 65"/>
          <p:cNvCxnSpPr/>
          <p:nvPr/>
        </p:nvCxnSpPr>
        <p:spPr>
          <a:xfrm>
            <a:off x="7456714" y="2473080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4745110" y="2060848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(i)</a:t>
            </a:r>
            <a:endParaRPr lang="cs-CZ" sz="24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7822610" y="2051511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(y)</a:t>
            </a:r>
            <a:endParaRPr lang="cs-CZ" sz="24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241302" y="2997578"/>
            <a:ext cx="2594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malé d  vadlo  </a:t>
            </a:r>
            <a:endParaRPr lang="cs-CZ" sz="32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7678594" y="3078297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(y)</a:t>
            </a:r>
            <a:endParaRPr lang="cs-CZ" sz="24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798274" y="3079966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(i)</a:t>
            </a:r>
            <a:endParaRPr lang="cs-CZ" sz="2400" dirty="0"/>
          </a:p>
        </p:txBody>
      </p:sp>
      <p:cxnSp>
        <p:nvCxnSpPr>
          <p:cNvPr id="76" name="Přímá spojnice 75"/>
          <p:cNvCxnSpPr/>
          <p:nvPr/>
        </p:nvCxnSpPr>
        <p:spPr>
          <a:xfrm>
            <a:off x="6444208" y="3490529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ovéPole 77"/>
          <p:cNvSpPr txBox="1"/>
          <p:nvPr/>
        </p:nvSpPr>
        <p:spPr>
          <a:xfrm>
            <a:off x="5241302" y="3996353"/>
            <a:ext cx="28055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  kdo nepřišel  </a:t>
            </a:r>
            <a:endParaRPr lang="cs-CZ" sz="32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894618" y="4077072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(y)</a:t>
            </a:r>
            <a:endParaRPr lang="cs-CZ" sz="24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4798274" y="4078741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(i)</a:t>
            </a:r>
            <a:endParaRPr lang="cs-CZ" sz="2400" dirty="0"/>
          </a:p>
        </p:txBody>
      </p:sp>
      <p:cxnSp>
        <p:nvCxnSpPr>
          <p:cNvPr id="83" name="Přímá spojnice 82"/>
          <p:cNvCxnSpPr/>
          <p:nvPr/>
        </p:nvCxnSpPr>
        <p:spPr>
          <a:xfrm>
            <a:off x="5580112" y="4489304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ovéPole 84"/>
          <p:cNvSpPr txBox="1"/>
          <p:nvPr/>
        </p:nvSpPr>
        <p:spPr>
          <a:xfrm>
            <a:off x="5260146" y="5004465"/>
            <a:ext cx="33129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  </a:t>
            </a:r>
            <a:r>
              <a:rPr lang="cs-CZ" sz="3200" dirty="0" err="1" smtClean="0"/>
              <a:t>chej</a:t>
            </a:r>
            <a:r>
              <a:rPr lang="cs-CZ" sz="3200" dirty="0" smtClean="0"/>
              <a:t> pravidelně  </a:t>
            </a:r>
            <a:endParaRPr lang="cs-CZ" sz="3200" dirty="0"/>
          </a:p>
        </p:txBody>
      </p:sp>
      <p:cxnSp>
        <p:nvCxnSpPr>
          <p:cNvPr id="87" name="Přímá spojnice 86"/>
          <p:cNvCxnSpPr/>
          <p:nvPr/>
        </p:nvCxnSpPr>
        <p:spPr>
          <a:xfrm>
            <a:off x="7452320" y="5497416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TextovéPole 87"/>
          <p:cNvSpPr txBox="1"/>
          <p:nvPr/>
        </p:nvSpPr>
        <p:spPr>
          <a:xfrm>
            <a:off x="4817118" y="5085184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(í)</a:t>
            </a:r>
            <a:endParaRPr lang="cs-CZ" sz="24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8398674" y="5075847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(ý)</a:t>
            </a:r>
            <a:endParaRPr lang="cs-CZ" sz="24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5260146" y="5949906"/>
            <a:ext cx="25980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dřevěná t  </a:t>
            </a:r>
            <a:r>
              <a:rPr lang="cs-CZ" sz="3200" dirty="0" err="1" smtClean="0"/>
              <a:t>čka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cxnSp>
        <p:nvCxnSpPr>
          <p:cNvPr id="94" name="Přímá spojnice 93"/>
          <p:cNvCxnSpPr/>
          <p:nvPr/>
        </p:nvCxnSpPr>
        <p:spPr>
          <a:xfrm>
            <a:off x="7452320" y="6442857"/>
            <a:ext cx="13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TextovéPole 94"/>
          <p:cNvSpPr txBox="1"/>
          <p:nvPr/>
        </p:nvSpPr>
        <p:spPr>
          <a:xfrm>
            <a:off x="4788024" y="6030625"/>
            <a:ext cx="45236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(i)</a:t>
            </a:r>
            <a:endParaRPr lang="cs-CZ" sz="24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7720032" y="6021288"/>
            <a:ext cx="522900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(y)</a:t>
            </a:r>
            <a:endParaRPr lang="cs-CZ" sz="24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3875089" y="44624"/>
            <a:ext cx="1393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04426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060848"/>
            <a:ext cx="4813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N  </a:t>
            </a:r>
            <a:r>
              <a:rPr lang="cs-CZ" sz="3200" dirty="0" err="1" smtClean="0"/>
              <a:t>kd</a:t>
            </a:r>
            <a:r>
              <a:rPr lang="cs-CZ" sz="3200" dirty="0" smtClean="0"/>
              <a:t>    </a:t>
            </a:r>
            <a:r>
              <a:rPr lang="cs-CZ" sz="3200" dirty="0" err="1" smtClean="0"/>
              <a:t>nechod</a:t>
            </a:r>
            <a:r>
              <a:rPr lang="cs-CZ" sz="3200" dirty="0" smtClean="0"/>
              <a:t>  m pozdě.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556193"/>
            <a:ext cx="56645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Při běhán   se </a:t>
            </a:r>
            <a:r>
              <a:rPr lang="cs-CZ" sz="3200" dirty="0" err="1" smtClean="0"/>
              <a:t>vžd</a:t>
            </a:r>
            <a:r>
              <a:rPr lang="cs-CZ" sz="3200" dirty="0" smtClean="0"/>
              <a:t>    zad  chám.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060249"/>
            <a:ext cx="82680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Do d vadla chod m s rod či, </a:t>
            </a:r>
            <a:r>
              <a:rPr lang="cs-CZ" sz="3200" dirty="0" err="1" smtClean="0"/>
              <a:t>někd</a:t>
            </a:r>
            <a:r>
              <a:rPr lang="cs-CZ" sz="3200" dirty="0" smtClean="0"/>
              <a:t>   s kamarád  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573016"/>
            <a:ext cx="6383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Špinavé kalhot   nosím do čist  </a:t>
            </a:r>
            <a:r>
              <a:rPr lang="cs-CZ" sz="3200" dirty="0" err="1" smtClean="0"/>
              <a:t>rn</a:t>
            </a:r>
            <a:r>
              <a:rPr lang="cs-CZ" sz="3200" dirty="0" smtClean="0"/>
              <a:t>  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068361"/>
            <a:ext cx="79027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V </a:t>
            </a:r>
            <a:r>
              <a:rPr lang="cs-CZ" sz="3200" dirty="0" err="1" smtClean="0"/>
              <a:t>rybn</a:t>
            </a:r>
            <a:r>
              <a:rPr lang="cs-CZ" sz="3200" dirty="0" smtClean="0"/>
              <a:t>  ku byla </a:t>
            </a:r>
            <a:r>
              <a:rPr lang="cs-CZ" sz="3200" dirty="0" err="1" smtClean="0"/>
              <a:t>št</a:t>
            </a:r>
            <a:r>
              <a:rPr lang="cs-CZ" sz="3200" dirty="0" smtClean="0"/>
              <a:t>  </a:t>
            </a:r>
            <a:r>
              <a:rPr lang="cs-CZ" sz="3200" dirty="0" err="1" smtClean="0"/>
              <a:t>ka</a:t>
            </a:r>
            <a:r>
              <a:rPr lang="cs-CZ" sz="3200" dirty="0" smtClean="0"/>
              <a:t> a spadlé stromy s trn  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572417"/>
            <a:ext cx="7817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V </a:t>
            </a:r>
            <a:r>
              <a:rPr lang="cs-CZ" sz="3200" dirty="0" err="1" smtClean="0"/>
              <a:t>zimn</a:t>
            </a:r>
            <a:r>
              <a:rPr lang="cs-CZ" sz="3200" dirty="0" smtClean="0"/>
              <a:t>   krajině často vid  </a:t>
            </a:r>
            <a:r>
              <a:rPr lang="cs-CZ" sz="3200" dirty="0" err="1" smtClean="0"/>
              <a:t>me</a:t>
            </a:r>
            <a:r>
              <a:rPr lang="cs-CZ" sz="3200" dirty="0" smtClean="0"/>
              <a:t> </a:t>
            </a:r>
            <a:r>
              <a:rPr lang="cs-CZ" sz="3200" dirty="0" err="1" smtClean="0"/>
              <a:t>šed</a:t>
            </a:r>
            <a:r>
              <a:rPr lang="cs-CZ" sz="3200" dirty="0" smtClean="0"/>
              <a:t>  </a:t>
            </a:r>
            <a:r>
              <a:rPr lang="cs-CZ" sz="3200" dirty="0" err="1" smtClean="0"/>
              <a:t>vé</a:t>
            </a:r>
            <a:r>
              <a:rPr lang="cs-CZ" sz="3200" dirty="0" smtClean="0"/>
              <a:t> </a:t>
            </a:r>
            <a:r>
              <a:rPr lang="cs-CZ" sz="3200" dirty="0" err="1" smtClean="0"/>
              <a:t>vrán</a:t>
            </a:r>
            <a:r>
              <a:rPr lang="cs-CZ" sz="3200" dirty="0" smtClean="0"/>
              <a:t>  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084805"/>
            <a:ext cx="7392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err="1" smtClean="0"/>
              <a:t>Prot</a:t>
            </a:r>
            <a:r>
              <a:rPr lang="cs-CZ" sz="3200" dirty="0" smtClean="0"/>
              <a:t>   </a:t>
            </a:r>
            <a:r>
              <a:rPr lang="cs-CZ" sz="3200" dirty="0" err="1" smtClean="0"/>
              <a:t>dešt</a:t>
            </a:r>
            <a:r>
              <a:rPr lang="cs-CZ" sz="3200" dirty="0" smtClean="0"/>
              <a:t>   mě Jan  </a:t>
            </a:r>
            <a:r>
              <a:rPr lang="cs-CZ" sz="3200" dirty="0" err="1" smtClean="0"/>
              <a:t>čka</a:t>
            </a:r>
            <a:r>
              <a:rPr lang="cs-CZ" sz="3200" dirty="0" smtClean="0"/>
              <a:t> půjčila </a:t>
            </a:r>
            <a:r>
              <a:rPr lang="cs-CZ" sz="3200" dirty="0" err="1" smtClean="0"/>
              <a:t>deštn</a:t>
            </a:r>
            <a:r>
              <a:rPr lang="cs-CZ" sz="3200" dirty="0" smtClean="0"/>
              <a:t>  k.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588861"/>
            <a:ext cx="6911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err="1" smtClean="0"/>
              <a:t>Dět</a:t>
            </a:r>
            <a:r>
              <a:rPr lang="cs-CZ" sz="3200" dirty="0" smtClean="0"/>
              <a:t>   </a:t>
            </a:r>
            <a:r>
              <a:rPr lang="cs-CZ" sz="3200" dirty="0" err="1" smtClean="0"/>
              <a:t>ut</a:t>
            </a:r>
            <a:r>
              <a:rPr lang="cs-CZ" sz="3200" dirty="0" smtClean="0"/>
              <a:t>  </a:t>
            </a:r>
            <a:r>
              <a:rPr lang="cs-CZ" sz="3200" dirty="0" err="1" smtClean="0"/>
              <a:t>kali</a:t>
            </a:r>
            <a:r>
              <a:rPr lang="cs-CZ" sz="3200" dirty="0" smtClean="0"/>
              <a:t> po </a:t>
            </a:r>
            <a:r>
              <a:rPr lang="cs-CZ" sz="3200" dirty="0" err="1" smtClean="0"/>
              <a:t>trávn</a:t>
            </a:r>
            <a:r>
              <a:rPr lang="cs-CZ" sz="3200" dirty="0" smtClean="0"/>
              <a:t>  ku na </a:t>
            </a:r>
            <a:r>
              <a:rPr lang="cs-CZ" sz="3200" dirty="0" err="1" smtClean="0"/>
              <a:t>náměst</a:t>
            </a:r>
            <a:r>
              <a:rPr lang="cs-CZ" sz="3200" dirty="0" smtClean="0"/>
              <a:t>  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1556792"/>
            <a:ext cx="8195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K narozen  nám jsem dostal hod  </a:t>
            </a:r>
            <a:r>
              <a:rPr lang="cs-CZ" sz="3200" dirty="0" err="1" smtClean="0"/>
              <a:t>nky</a:t>
            </a:r>
            <a:r>
              <a:rPr lang="cs-CZ" sz="3200" dirty="0" smtClean="0"/>
              <a:t> a </a:t>
            </a:r>
            <a:r>
              <a:rPr lang="cs-CZ" sz="3200" dirty="0" err="1" smtClean="0"/>
              <a:t>kn</a:t>
            </a:r>
            <a:r>
              <a:rPr lang="cs-CZ" sz="3200" dirty="0" smtClean="0"/>
              <a:t>  </a:t>
            </a:r>
            <a:r>
              <a:rPr lang="cs-CZ" sz="3200" dirty="0" err="1" smtClean="0"/>
              <a:t>hu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86434" y="476672"/>
            <a:ext cx="57711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doplň i-, í-, nebo y-, ý-</a:t>
            </a:r>
            <a:endParaRPr lang="cs-CZ" sz="48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2627784" y="2030963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228184" y="2060848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729778" y="2060848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259632" y="256490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2545202" y="306896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1825122" y="256490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409298" y="256490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3841346" y="306896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4777450" y="306896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1691680" y="357301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3625322" y="357301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4921466" y="357301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6289618" y="357301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8244408" y="357301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3347864" y="4077072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5857570" y="4077072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6361626" y="4077072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2051720" y="4581128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3779912" y="4581128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873794" y="4581128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2041146" y="508518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4993474" y="508518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6433634" y="508518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7801786" y="5085184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1609098" y="558924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2617210" y="558924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4129378" y="558924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7081706" y="5589240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1537090" y="609329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2185162" y="609329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4417410" y="609329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6865682" y="6093296"/>
            <a:ext cx="3706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ovéPole 88"/>
          <p:cNvSpPr txBox="1"/>
          <p:nvPr/>
        </p:nvSpPr>
        <p:spPr>
          <a:xfrm>
            <a:off x="3875089" y="188640"/>
            <a:ext cx="1393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26225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Ovál 114"/>
          <p:cNvSpPr/>
          <p:nvPr/>
        </p:nvSpPr>
        <p:spPr>
          <a:xfrm>
            <a:off x="7740352" y="5661248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8" name="Ovál 107"/>
          <p:cNvSpPr/>
          <p:nvPr/>
        </p:nvSpPr>
        <p:spPr>
          <a:xfrm>
            <a:off x="6660232" y="5410491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9" name="Ovál 108"/>
          <p:cNvSpPr/>
          <p:nvPr/>
        </p:nvSpPr>
        <p:spPr>
          <a:xfrm>
            <a:off x="5580112" y="5058314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10" name="Ovál 109"/>
          <p:cNvSpPr/>
          <p:nvPr/>
        </p:nvSpPr>
        <p:spPr>
          <a:xfrm>
            <a:off x="4499992" y="5085184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11" name="Ovál 110"/>
          <p:cNvSpPr/>
          <p:nvPr/>
        </p:nvSpPr>
        <p:spPr>
          <a:xfrm>
            <a:off x="3510549" y="5477384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12" name="Ovál 111"/>
          <p:cNvSpPr/>
          <p:nvPr/>
        </p:nvSpPr>
        <p:spPr>
          <a:xfrm>
            <a:off x="2411760" y="5333368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13" name="Ovál 112"/>
          <p:cNvSpPr/>
          <p:nvPr/>
        </p:nvSpPr>
        <p:spPr>
          <a:xfrm>
            <a:off x="1331640" y="5517232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14" name="Ovál 113"/>
          <p:cNvSpPr/>
          <p:nvPr/>
        </p:nvSpPr>
        <p:spPr>
          <a:xfrm>
            <a:off x="395536" y="4973328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1149307" y="5301207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3" name="Ovál 102"/>
          <p:cNvSpPr/>
          <p:nvPr/>
        </p:nvSpPr>
        <p:spPr>
          <a:xfrm>
            <a:off x="316248" y="4253248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4" name="Ovál 103"/>
          <p:cNvSpPr/>
          <p:nvPr/>
        </p:nvSpPr>
        <p:spPr>
          <a:xfrm>
            <a:off x="1392750" y="3792334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5" name="Ovál 104"/>
          <p:cNvSpPr/>
          <p:nvPr/>
        </p:nvSpPr>
        <p:spPr>
          <a:xfrm>
            <a:off x="2411760" y="4037224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6" name="Ovál 105"/>
          <p:cNvSpPr/>
          <p:nvPr/>
        </p:nvSpPr>
        <p:spPr>
          <a:xfrm>
            <a:off x="3361852" y="3677184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7" name="Ovál 106"/>
          <p:cNvSpPr/>
          <p:nvPr/>
        </p:nvSpPr>
        <p:spPr>
          <a:xfrm>
            <a:off x="4427984" y="3423884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98" name="Ovál 97"/>
          <p:cNvSpPr/>
          <p:nvPr/>
        </p:nvSpPr>
        <p:spPr>
          <a:xfrm>
            <a:off x="5364088" y="3501008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99" name="Ovál 98"/>
          <p:cNvSpPr/>
          <p:nvPr/>
        </p:nvSpPr>
        <p:spPr>
          <a:xfrm>
            <a:off x="6516216" y="3553092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0" name="Ovál 99"/>
          <p:cNvSpPr/>
          <p:nvPr/>
        </p:nvSpPr>
        <p:spPr>
          <a:xfrm>
            <a:off x="7197122" y="2946252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696676" y="2418440"/>
            <a:ext cx="1296144" cy="91684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620627" y="2268559"/>
            <a:ext cx="1296144" cy="105841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6" name="Ovál 95"/>
          <p:cNvSpPr/>
          <p:nvPr/>
        </p:nvSpPr>
        <p:spPr>
          <a:xfrm>
            <a:off x="3707904" y="2229428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855978" y="2060848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97" name="Ovál 96"/>
          <p:cNvSpPr/>
          <p:nvPr/>
        </p:nvSpPr>
        <p:spPr>
          <a:xfrm>
            <a:off x="5501351" y="1516944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2" name="Ovál 101"/>
          <p:cNvSpPr/>
          <p:nvPr/>
        </p:nvSpPr>
        <p:spPr>
          <a:xfrm>
            <a:off x="6565210" y="1516944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101" name="Ovál 100"/>
          <p:cNvSpPr/>
          <p:nvPr/>
        </p:nvSpPr>
        <p:spPr>
          <a:xfrm>
            <a:off x="7398360" y="2098122"/>
            <a:ext cx="1296144" cy="10479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pc="-300" dirty="0" smtClean="0">
                <a:solidFill>
                  <a:schemeClr val="tx1"/>
                </a:solidFill>
              </a:rPr>
              <a:t>  </a:t>
            </a:r>
            <a:endParaRPr lang="cs-CZ" sz="2800" spc="-300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009454" y="1889232"/>
            <a:ext cx="1296144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grpSp>
        <p:nvGrpSpPr>
          <p:cNvPr id="41" name="Skupina 40"/>
          <p:cNvGrpSpPr/>
          <p:nvPr/>
        </p:nvGrpSpPr>
        <p:grpSpPr>
          <a:xfrm>
            <a:off x="591830" y="1109900"/>
            <a:ext cx="2131392" cy="1837748"/>
            <a:chOff x="329533" y="939466"/>
            <a:chExt cx="2131392" cy="1837748"/>
          </a:xfrm>
          <a:solidFill>
            <a:schemeClr val="bg1"/>
          </a:solidFill>
        </p:grpSpPr>
        <p:cxnSp>
          <p:nvCxnSpPr>
            <p:cNvPr id="40" name="Přímá spojnice 39"/>
            <p:cNvCxnSpPr/>
            <p:nvPr/>
          </p:nvCxnSpPr>
          <p:spPr>
            <a:xfrm flipV="1">
              <a:off x="1409597" y="939466"/>
              <a:ext cx="0" cy="486226"/>
            </a:xfrm>
            <a:prstGeom prst="line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 flipH="1" flipV="1">
              <a:off x="1092773" y="1003446"/>
              <a:ext cx="129592" cy="432048"/>
            </a:xfrm>
            <a:prstGeom prst="line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V="1">
              <a:off x="1596829" y="1021276"/>
              <a:ext cx="117568" cy="359509"/>
            </a:xfrm>
            <a:prstGeom prst="line">
              <a:avLst/>
            </a:prstGeom>
            <a:grpFill/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Ovál 21"/>
            <p:cNvSpPr/>
            <p:nvPr/>
          </p:nvSpPr>
          <p:spPr>
            <a:xfrm>
              <a:off x="329533" y="1197840"/>
              <a:ext cx="2131392" cy="157937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1596829" y="1594269"/>
              <a:ext cx="432048" cy="38519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732733" y="1616564"/>
              <a:ext cx="432048" cy="38519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1294373" y="1882753"/>
              <a:ext cx="230448" cy="479043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louk 27"/>
            <p:cNvSpPr/>
            <p:nvPr/>
          </p:nvSpPr>
          <p:spPr>
            <a:xfrm rot="8153143">
              <a:off x="911367" y="1681407"/>
              <a:ext cx="938876" cy="893667"/>
            </a:xfrm>
            <a:prstGeom prst="arc">
              <a:avLst>
                <a:gd name="adj1" fmla="val 14861946"/>
                <a:gd name="adj2" fmla="val 1492185"/>
              </a:avLst>
            </a:prstGeom>
            <a:grpFill/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1740845" y="1713724"/>
              <a:ext cx="216024" cy="18088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876749" y="1713724"/>
              <a:ext cx="216024" cy="18088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765026" y="417938"/>
            <a:ext cx="5613949" cy="584775"/>
            <a:chOff x="813842" y="417938"/>
            <a:chExt cx="5613949" cy="584775"/>
          </a:xfrm>
        </p:grpSpPr>
        <p:sp>
          <p:nvSpPr>
            <p:cNvPr id="33" name="TextovéPole 32"/>
            <p:cNvSpPr txBox="1"/>
            <p:nvPr/>
          </p:nvSpPr>
          <p:spPr>
            <a:xfrm>
              <a:off x="813842" y="417938"/>
              <a:ext cx="316926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Doplň a vybarvi</a:t>
              </a:r>
              <a:r>
                <a:rPr lang="cs-CZ" sz="3200" dirty="0" smtClean="0"/>
                <a:t>:  </a:t>
              </a:r>
              <a:endParaRPr lang="cs-CZ" sz="3200" dirty="0"/>
            </a:p>
          </p:txBody>
        </p:sp>
        <p:sp>
          <p:nvSpPr>
            <p:cNvPr id="34" name="Ovál 33"/>
            <p:cNvSpPr/>
            <p:nvPr/>
          </p:nvSpPr>
          <p:spPr>
            <a:xfrm>
              <a:off x="3796329" y="476672"/>
              <a:ext cx="487639" cy="45720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>
                  <a:solidFill>
                    <a:schemeClr val="tx1"/>
                  </a:solidFill>
                </a:rPr>
                <a:t>i</a:t>
              </a:r>
            </a:p>
          </p:txBody>
        </p:sp>
        <p:sp>
          <p:nvSpPr>
            <p:cNvPr id="35" name="Ovál 34"/>
            <p:cNvSpPr/>
            <p:nvPr/>
          </p:nvSpPr>
          <p:spPr>
            <a:xfrm>
              <a:off x="5940152" y="476672"/>
              <a:ext cx="487639" cy="457200"/>
            </a:xfrm>
            <a:prstGeom prst="ellipse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ý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  <p:sp>
          <p:nvSpPr>
            <p:cNvPr id="36" name="Ovál 35"/>
            <p:cNvSpPr/>
            <p:nvPr/>
          </p:nvSpPr>
          <p:spPr>
            <a:xfrm>
              <a:off x="5220072" y="476672"/>
              <a:ext cx="487639" cy="457200"/>
            </a:xfrm>
            <a:prstGeom prst="ellipse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y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  <p:sp>
          <p:nvSpPr>
            <p:cNvPr id="37" name="Ovál 36"/>
            <p:cNvSpPr/>
            <p:nvPr/>
          </p:nvSpPr>
          <p:spPr>
            <a:xfrm>
              <a:off x="4516409" y="481725"/>
              <a:ext cx="487639" cy="457200"/>
            </a:xfrm>
            <a:prstGeom prst="ellipse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í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  <p:sp>
        <p:nvSpPr>
          <p:cNvPr id="55" name="TextovéPole 54"/>
          <p:cNvSpPr txBox="1"/>
          <p:nvPr/>
        </p:nvSpPr>
        <p:spPr>
          <a:xfrm>
            <a:off x="2793038" y="2564904"/>
            <a:ext cx="914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kon</a:t>
            </a:r>
            <a:r>
              <a:rPr lang="cs-CZ" sz="2400" dirty="0" smtClean="0"/>
              <a:t>  k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779912" y="2535287"/>
            <a:ext cx="11139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mot  </a:t>
            </a:r>
            <a:r>
              <a:rPr lang="cs-CZ" sz="2400" dirty="0" err="1" smtClean="0"/>
              <a:t>ka</a:t>
            </a:r>
            <a:endParaRPr lang="cs-CZ" sz="24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894546" y="2348880"/>
            <a:ext cx="1117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hod  na</a:t>
            </a:r>
            <a:endParaRPr lang="cs-CZ" sz="2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654955" y="1844824"/>
            <a:ext cx="933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kn</a:t>
            </a:r>
            <a:r>
              <a:rPr lang="cs-CZ" sz="2400" dirty="0" smtClean="0"/>
              <a:t>  ha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830229" y="1815207"/>
            <a:ext cx="766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  </a:t>
            </a:r>
            <a:r>
              <a:rPr lang="cs-CZ" sz="2400" dirty="0" err="1" smtClean="0"/>
              <a:t>ka</a:t>
            </a:r>
            <a:endParaRPr lang="cs-CZ" sz="24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524328" y="2391271"/>
            <a:ext cx="11011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  </a:t>
            </a:r>
            <a:r>
              <a:rPr lang="cs-CZ" sz="2400" dirty="0" err="1" smtClean="0"/>
              <a:t>kadlo</a:t>
            </a:r>
            <a:endParaRPr lang="cs-CZ" sz="24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513118" y="3212976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kn</a:t>
            </a:r>
            <a:r>
              <a:rPr lang="cs-CZ" sz="2400" dirty="0" smtClean="0"/>
              <a:t>  r</a:t>
            </a:r>
            <a:endParaRPr lang="cs-CZ" sz="24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660232" y="3831431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  ně</a:t>
            </a:r>
            <a:endParaRPr lang="cs-CZ" sz="24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508104" y="3789040"/>
            <a:ext cx="10695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rněn  </a:t>
            </a:r>
            <a:endParaRPr lang="cs-CZ" sz="24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499992" y="3717032"/>
            <a:ext cx="10771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  kdo  </a:t>
            </a:r>
            <a:endParaRPr lang="cs-CZ" sz="24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563888" y="3975447"/>
            <a:ext cx="875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  tě  </a:t>
            </a:r>
            <a:endParaRPr lang="cs-CZ" sz="24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616447" y="4293096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 </a:t>
            </a:r>
            <a:r>
              <a:rPr lang="cs-CZ" sz="2400" dirty="0" err="1" smtClean="0"/>
              <a:t>čka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547664" y="4077072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  </a:t>
            </a:r>
            <a:r>
              <a:rPr lang="cs-CZ" sz="2400" dirty="0" err="1" smtClean="0"/>
              <a:t>vák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23528" y="4551511"/>
            <a:ext cx="1288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k</a:t>
            </a:r>
            <a:r>
              <a:rPr lang="cs-CZ" sz="2400" dirty="0" err="1" smtClean="0"/>
              <a:t>omin</a:t>
            </a:r>
            <a:r>
              <a:rPr lang="cs-CZ" sz="2400" dirty="0" smtClean="0"/>
              <a:t>  k </a:t>
            </a:r>
            <a:endParaRPr lang="cs-CZ" sz="24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644940" y="5343599"/>
            <a:ext cx="1008734" cy="4616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rán    </a:t>
            </a:r>
            <a:endParaRPr lang="cs-CZ" sz="24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650383" y="5805264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dět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2627784" y="5631631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chůd    </a:t>
            </a:r>
            <a:endParaRPr lang="cs-CZ" sz="24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3810623" y="5775647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kůln</a:t>
            </a:r>
            <a:r>
              <a:rPr lang="cs-CZ" sz="2400" dirty="0" smtClean="0"/>
              <a:t>     </a:t>
            </a:r>
            <a:endParaRPr lang="cs-CZ" sz="24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4746727" y="5373216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 </a:t>
            </a:r>
            <a:r>
              <a:rPr lang="cs-CZ" sz="2400" dirty="0" err="1" smtClean="0"/>
              <a:t>cho</a:t>
            </a:r>
            <a:r>
              <a:rPr lang="cs-CZ" sz="2400" dirty="0" smtClean="0"/>
              <a:t>     </a:t>
            </a:r>
            <a:endParaRPr lang="cs-CZ" sz="24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5826847" y="5343599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stan       </a:t>
            </a:r>
            <a:endParaRPr lang="cs-CZ" sz="24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6906967" y="5703639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  </a:t>
            </a:r>
            <a:r>
              <a:rPr lang="cs-CZ" sz="2400" dirty="0" err="1" smtClean="0"/>
              <a:t>síc</a:t>
            </a:r>
            <a:r>
              <a:rPr lang="cs-CZ" sz="2400" dirty="0" smtClean="0"/>
              <a:t>       </a:t>
            </a:r>
            <a:endParaRPr lang="cs-CZ" sz="24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7915079" y="5919663"/>
            <a:ext cx="977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hrad       </a:t>
            </a:r>
            <a:endParaRPr lang="cs-CZ" sz="2400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3875089" y="116632"/>
            <a:ext cx="1393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8094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1637</TotalTime>
  <Words>955</Words>
  <Application>Microsoft Office PowerPoint</Application>
  <PresentationFormat>Předvádění na obrazovce (4:3)</PresentationFormat>
  <Paragraphs>329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jelinkovi</cp:lastModifiedBy>
  <cp:revision>138</cp:revision>
  <dcterms:created xsi:type="dcterms:W3CDTF">2012-01-16T17:34:11Z</dcterms:created>
  <dcterms:modified xsi:type="dcterms:W3CDTF">2012-04-03T15:34:54Z</dcterms:modified>
</cp:coreProperties>
</file>