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3"/>
  </p:notesMasterIdLst>
  <p:sldIdLst>
    <p:sldId id="264" r:id="rId4"/>
    <p:sldId id="265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6BEEF1"/>
    <a:srgbClr val="FD353A"/>
    <a:srgbClr val="8EC0F6"/>
    <a:srgbClr val="69ABF3"/>
    <a:srgbClr val="9EB9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A3D002-744D-4204-B541-A406ED36FCE1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0A7EC2-05D8-45A0-ABCB-4C8FE151F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56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0A7EC2-05D8-45A0-ABCB-4C8FE151FEC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4635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0A7EC2-05D8-45A0-ABCB-4C8FE151FEC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463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16C17-CD75-4CD8-A008-0F51D7C0259D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0153A-23F6-44E0-BDF6-E837CB23AE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082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16C17-CD75-4CD8-A008-0F51D7C0259D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0153A-23F6-44E0-BDF6-E837CB23AE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342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16C17-CD75-4CD8-A008-0F51D7C0259D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0153A-23F6-44E0-BDF6-E837CB23AE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030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16C17-CD75-4CD8-A008-0F51D7C0259D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0153A-23F6-44E0-BDF6-E837CB23AE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45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16C17-CD75-4CD8-A008-0F51D7C0259D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0153A-23F6-44E0-BDF6-E837CB23AE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71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16C17-CD75-4CD8-A008-0F51D7C0259D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0153A-23F6-44E0-BDF6-E837CB23AE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826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16C17-CD75-4CD8-A008-0F51D7C0259D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0153A-23F6-44E0-BDF6-E837CB23AE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143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16C17-CD75-4CD8-A008-0F51D7C0259D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0153A-23F6-44E0-BDF6-E837CB23AE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332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16C17-CD75-4CD8-A008-0F51D7C0259D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0153A-23F6-44E0-BDF6-E837CB23AE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522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16C17-CD75-4CD8-A008-0F51D7C0259D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0153A-23F6-44E0-BDF6-E837CB23AE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685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16C17-CD75-4CD8-A008-0F51D7C0259D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0153A-23F6-44E0-BDF6-E837CB23AE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543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1567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1533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4345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2630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0165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00177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517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14915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985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1159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81833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22272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42527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05818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6004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3637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0211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2461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2489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0617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79345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96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EC0F6">
            <a:alpha val="7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916C17-CD75-4CD8-A008-0F51D7C0259D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10153A-23F6-44E0-BDF6-E837CB23AE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848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7280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0585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6.wdp"/><Relationship Id="rId3" Type="http://schemas.openxmlformats.org/officeDocument/2006/relationships/audio" Target="../media/audio3.wav"/><Relationship Id="rId7" Type="http://schemas.microsoft.com/office/2007/relationships/hdphoto" Target="../media/hdphoto3.wdp"/><Relationship Id="rId12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microsoft.com/office/2007/relationships/hdphoto" Target="../media/hdphoto5.wdp"/><Relationship Id="rId5" Type="http://schemas.openxmlformats.org/officeDocument/2006/relationships/audio" Target="../media/audio1.wav"/><Relationship Id="rId10" Type="http://schemas.openxmlformats.org/officeDocument/2006/relationships/image" Target="../media/image6.png"/><Relationship Id="rId4" Type="http://schemas.openxmlformats.org/officeDocument/2006/relationships/audio" Target="../media/audio4.wav"/><Relationship Id="rId9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microsoft.com/office/2007/relationships/hdphoto" Target="../media/hdphoto11.wdp"/><Relationship Id="rId3" Type="http://schemas.openxmlformats.org/officeDocument/2006/relationships/audio" Target="../media/audio4.wav"/><Relationship Id="rId7" Type="http://schemas.microsoft.com/office/2007/relationships/hdphoto" Target="../media/hdphoto8.wdp"/><Relationship Id="rId12" Type="http://schemas.openxmlformats.org/officeDocument/2006/relationships/image" Target="../media/image12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microsoft.com/office/2007/relationships/hdphoto" Target="../media/hdphoto10.wdp"/><Relationship Id="rId5" Type="http://schemas.microsoft.com/office/2007/relationships/hdphoto" Target="../media/hdphoto7.wdp"/><Relationship Id="rId15" Type="http://schemas.microsoft.com/office/2007/relationships/hdphoto" Target="../media/hdphoto12.wdp"/><Relationship Id="rId10" Type="http://schemas.openxmlformats.org/officeDocument/2006/relationships/image" Target="../media/image11.png"/><Relationship Id="rId4" Type="http://schemas.openxmlformats.org/officeDocument/2006/relationships/image" Target="../media/image8.png"/><Relationship Id="rId9" Type="http://schemas.microsoft.com/office/2007/relationships/hdphoto" Target="../media/hdphoto9.wdp"/><Relationship Id="rId1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3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VY_32_INOVACE_220_ČJ2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Tvrdé a měkké souhlásky č.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tvrdé a měkké souhlásky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5088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listu č. 4 žáci po přečtení doplňují na interaktivní tabuli </a:t>
            </a:r>
            <a:r>
              <a:rPr lang="cs-CZ" sz="1400" dirty="0" smtClean="0">
                <a:latin typeface="Arial" charset="0"/>
                <a:cs typeface="Arial" charset="0"/>
              </a:rPr>
              <a:t>slabiky</a:t>
            </a:r>
            <a:r>
              <a:rPr lang="cs-CZ" sz="1400" dirty="0" smtClean="0">
                <a:latin typeface="Arial" charset="0"/>
                <a:cs typeface="Arial" charset="0"/>
              </a:rPr>
              <a:t> přímo </a:t>
            </a:r>
            <a:r>
              <a:rPr lang="cs-CZ" sz="1400" dirty="0" smtClean="0">
                <a:latin typeface="Arial" charset="0"/>
                <a:cs typeface="Arial" charset="0"/>
              </a:rPr>
              <a:t>do textu, nebo pracují nejdříve v pracovním listě individuálně a kontrolu provádí společně při prezentaci na tabuli. Správnost své volby si ověří </a:t>
            </a:r>
            <a:r>
              <a:rPr lang="cs-CZ" sz="1400" dirty="0" err="1" smtClean="0">
                <a:latin typeface="Arial" charset="0"/>
                <a:cs typeface="Arial" charset="0"/>
              </a:rPr>
              <a:t>poklikáním</a:t>
            </a:r>
            <a:r>
              <a:rPr lang="cs-CZ" sz="1400" dirty="0" smtClean="0">
                <a:latin typeface="Arial" charset="0"/>
                <a:cs typeface="Arial" charset="0"/>
              </a:rPr>
              <a:t> na text. Na listu č. 5 žáci opět doplňují i, í, y, ý – při správné volbě </a:t>
            </a:r>
            <a:r>
              <a:rPr lang="cs-CZ" sz="1400" dirty="0" smtClean="0">
                <a:latin typeface="Arial" charset="0"/>
                <a:cs typeface="Arial" charset="0"/>
              </a:rPr>
              <a:t>se slovo položí na správné sáňky. </a:t>
            </a:r>
            <a:r>
              <a:rPr lang="cs-CZ" sz="1400" dirty="0" smtClean="0">
                <a:latin typeface="Arial" charset="0"/>
                <a:cs typeface="Arial" charset="0"/>
              </a:rPr>
              <a:t>List č. 6 </a:t>
            </a:r>
            <a:r>
              <a:rPr lang="cs-CZ" sz="1400" dirty="0" smtClean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je obdobný, žáci </a:t>
            </a:r>
            <a:r>
              <a:rPr lang="cs-CZ" sz="1400" dirty="0" smtClean="0">
                <a:latin typeface="Arial" charset="0"/>
                <a:cs typeface="Arial" charset="0"/>
              </a:rPr>
              <a:t>opravují špatná </a:t>
            </a:r>
            <a:r>
              <a:rPr lang="cs-CZ" sz="1400" dirty="0" smtClean="0">
                <a:latin typeface="Arial" charset="0"/>
                <a:cs typeface="Arial" charset="0"/>
              </a:rPr>
              <a:t>i, í, y, ý </a:t>
            </a:r>
            <a:r>
              <a:rPr lang="cs-CZ" sz="1400" dirty="0">
                <a:latin typeface="Arial" charset="0"/>
                <a:cs typeface="Arial" charset="0"/>
              </a:rPr>
              <a:t>v</a:t>
            </a:r>
            <a:r>
              <a:rPr lang="cs-CZ" sz="1400" dirty="0" smtClean="0">
                <a:latin typeface="Arial" charset="0"/>
                <a:cs typeface="Arial" charset="0"/>
              </a:rPr>
              <a:t> textu, po opravě se hvězdičky obarví žlutě. </a:t>
            </a:r>
            <a:r>
              <a:rPr lang="cs-CZ" sz="1400" dirty="0" smtClean="0">
                <a:latin typeface="Arial" charset="0"/>
                <a:cs typeface="Arial" charset="0"/>
              </a:rPr>
              <a:t>List č. </a:t>
            </a:r>
            <a:r>
              <a:rPr lang="cs-CZ" sz="1400" dirty="0" smtClean="0">
                <a:latin typeface="Arial" charset="0"/>
                <a:cs typeface="Arial" charset="0"/>
              </a:rPr>
              <a:t>7 </a:t>
            </a:r>
            <a:r>
              <a:rPr lang="cs-CZ" sz="1400" dirty="0" smtClean="0">
                <a:latin typeface="Arial" charset="0"/>
                <a:cs typeface="Arial" charset="0"/>
              </a:rPr>
              <a:t>– </a:t>
            </a:r>
            <a:r>
              <a:rPr lang="cs-CZ" sz="1400" dirty="0">
                <a:latin typeface="Arial" charset="0"/>
                <a:cs typeface="Arial" charset="0"/>
              </a:rPr>
              <a:t>9</a:t>
            </a:r>
            <a:r>
              <a:rPr lang="cs-CZ" sz="1400" dirty="0" smtClean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je pracovní.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pravidla psaní i, í, y, ý po tvrdých a měkkých souhláskách ve slovech.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Učivo zvládli téměř všichni žáci. 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200" b="1" dirty="0"/>
              <a:t>Ilustrace </a:t>
            </a:r>
            <a:r>
              <a:rPr lang="cs-CZ" sz="1200" b="1" u="sng" dirty="0">
                <a:hlinkClick r:id="rId2"/>
              </a:rPr>
              <a:t>www.office.microsorft.com</a:t>
            </a:r>
            <a:endParaRPr lang="cs-CZ" sz="1200" dirty="0"/>
          </a:p>
          <a:p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896542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7217" y="1124744"/>
            <a:ext cx="684956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PROCVIČUJEME</a:t>
            </a:r>
            <a:endParaRPr lang="cs-CZ" sz="8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74524" y="2727627"/>
            <a:ext cx="523861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tvrdé a měkké </a:t>
            </a:r>
            <a:endParaRPr lang="cs-CZ" sz="6600" dirty="0"/>
          </a:p>
        </p:txBody>
      </p:sp>
      <p:sp>
        <p:nvSpPr>
          <p:cNvPr id="4" name="Obdélník 3"/>
          <p:cNvSpPr/>
          <p:nvPr/>
        </p:nvSpPr>
        <p:spPr>
          <a:xfrm>
            <a:off x="3102688" y="4149080"/>
            <a:ext cx="293862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>
                <a:solidFill>
                  <a:prstClr val="black"/>
                </a:solidFill>
              </a:rPr>
              <a:t>souhlásky</a:t>
            </a:r>
          </a:p>
        </p:txBody>
      </p:sp>
      <p:sp>
        <p:nvSpPr>
          <p:cNvPr id="8" name="Obdélník 7"/>
          <p:cNvSpPr/>
          <p:nvPr/>
        </p:nvSpPr>
        <p:spPr>
          <a:xfrm rot="19996009">
            <a:off x="611560" y="2355264"/>
            <a:ext cx="546945" cy="186204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500" b="1" dirty="0">
                <a:solidFill>
                  <a:srgbClr val="C00000"/>
                </a:solidFill>
              </a:rPr>
              <a:t>i</a:t>
            </a:r>
            <a:endParaRPr lang="cs-CZ" sz="3600" dirty="0"/>
          </a:p>
        </p:txBody>
      </p:sp>
      <p:sp>
        <p:nvSpPr>
          <p:cNvPr id="14" name="Obdélník 13"/>
          <p:cNvSpPr/>
          <p:nvPr/>
        </p:nvSpPr>
        <p:spPr>
          <a:xfrm rot="21096334">
            <a:off x="546315" y="4341614"/>
            <a:ext cx="39305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>
                <a:solidFill>
                  <a:srgbClr val="C00000"/>
                </a:solidFill>
              </a:rPr>
              <a:t>í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 rot="317404">
            <a:off x="1754038" y="3985371"/>
            <a:ext cx="47641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C00000"/>
                </a:solidFill>
              </a:rPr>
              <a:t>y</a:t>
            </a:r>
            <a:endParaRPr lang="cs-CZ" sz="1200" dirty="0"/>
          </a:p>
        </p:txBody>
      </p:sp>
      <p:sp>
        <p:nvSpPr>
          <p:cNvPr id="17" name="Obdélník 16"/>
          <p:cNvSpPr/>
          <p:nvPr/>
        </p:nvSpPr>
        <p:spPr>
          <a:xfrm rot="20008013">
            <a:off x="7324809" y="5631698"/>
            <a:ext cx="47641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C00000"/>
                </a:solidFill>
              </a:rPr>
              <a:t>ý</a:t>
            </a:r>
            <a:endParaRPr lang="cs-CZ" sz="1200" dirty="0"/>
          </a:p>
        </p:txBody>
      </p:sp>
      <p:sp>
        <p:nvSpPr>
          <p:cNvPr id="25" name="Obdélník 24"/>
          <p:cNvSpPr/>
          <p:nvPr/>
        </p:nvSpPr>
        <p:spPr>
          <a:xfrm rot="1161373">
            <a:off x="6375254" y="4221792"/>
            <a:ext cx="718466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800" b="1" dirty="0">
                <a:solidFill>
                  <a:srgbClr val="C00000"/>
                </a:solidFill>
              </a:rPr>
              <a:t>y</a:t>
            </a:r>
            <a:endParaRPr lang="cs-CZ" sz="2800" dirty="0"/>
          </a:p>
        </p:txBody>
      </p:sp>
      <p:sp>
        <p:nvSpPr>
          <p:cNvPr id="26" name="Obdélník 25"/>
          <p:cNvSpPr/>
          <p:nvPr/>
        </p:nvSpPr>
        <p:spPr>
          <a:xfrm rot="19920058">
            <a:off x="7900864" y="67048"/>
            <a:ext cx="883575" cy="186204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500" b="1" dirty="0">
                <a:solidFill>
                  <a:srgbClr val="C00000"/>
                </a:solidFill>
              </a:rPr>
              <a:t>y</a:t>
            </a:r>
            <a:endParaRPr lang="cs-CZ" sz="3600" dirty="0"/>
          </a:p>
        </p:txBody>
      </p:sp>
      <p:sp>
        <p:nvSpPr>
          <p:cNvPr id="27" name="Obdélník 26"/>
          <p:cNvSpPr/>
          <p:nvPr/>
        </p:nvSpPr>
        <p:spPr>
          <a:xfrm rot="937518">
            <a:off x="7796286" y="2265963"/>
            <a:ext cx="487634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>
                <a:solidFill>
                  <a:srgbClr val="C00000"/>
                </a:solidFill>
              </a:rPr>
              <a:t>í</a:t>
            </a:r>
            <a:endParaRPr lang="cs-CZ" sz="3200" dirty="0"/>
          </a:p>
        </p:txBody>
      </p:sp>
      <p:sp>
        <p:nvSpPr>
          <p:cNvPr id="28" name="Obdélník 27"/>
          <p:cNvSpPr/>
          <p:nvPr/>
        </p:nvSpPr>
        <p:spPr>
          <a:xfrm rot="2363205">
            <a:off x="2955170" y="3657376"/>
            <a:ext cx="35458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>
                <a:solidFill>
                  <a:srgbClr val="C00000"/>
                </a:solidFill>
              </a:rPr>
              <a:t>í</a:t>
            </a:r>
            <a:endParaRPr lang="cs-CZ" sz="1400" dirty="0"/>
          </a:p>
        </p:txBody>
      </p:sp>
      <p:sp>
        <p:nvSpPr>
          <p:cNvPr id="29" name="Obdélník 28"/>
          <p:cNvSpPr/>
          <p:nvPr/>
        </p:nvSpPr>
        <p:spPr>
          <a:xfrm>
            <a:off x="5436096" y="5401896"/>
            <a:ext cx="39305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>
                <a:solidFill>
                  <a:srgbClr val="C00000"/>
                </a:solidFill>
              </a:rPr>
              <a:t>í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 rot="20465677">
            <a:off x="2121295" y="119860"/>
            <a:ext cx="461986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800" b="1" dirty="0">
                <a:solidFill>
                  <a:srgbClr val="C00000"/>
                </a:solidFill>
              </a:rPr>
              <a:t>í</a:t>
            </a:r>
            <a:endParaRPr lang="cs-CZ" sz="2800" dirty="0"/>
          </a:p>
        </p:txBody>
      </p:sp>
      <p:sp>
        <p:nvSpPr>
          <p:cNvPr id="31" name="Obdélník 30"/>
          <p:cNvSpPr/>
          <p:nvPr/>
        </p:nvSpPr>
        <p:spPr>
          <a:xfrm rot="19957064">
            <a:off x="5443346" y="3582520"/>
            <a:ext cx="47641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C00000"/>
                </a:solidFill>
              </a:rPr>
              <a:t>ý</a:t>
            </a:r>
            <a:endParaRPr lang="cs-CZ" sz="1200" dirty="0"/>
          </a:p>
        </p:txBody>
      </p:sp>
      <p:sp>
        <p:nvSpPr>
          <p:cNvPr id="32" name="Obdélník 31"/>
          <p:cNvSpPr/>
          <p:nvPr/>
        </p:nvSpPr>
        <p:spPr>
          <a:xfrm rot="331387">
            <a:off x="755576" y="5345340"/>
            <a:ext cx="58541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>
                <a:solidFill>
                  <a:srgbClr val="C00000"/>
                </a:solidFill>
              </a:rPr>
              <a:t>ý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 rot="248618">
            <a:off x="393211" y="490821"/>
            <a:ext cx="718466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800" b="1" dirty="0">
                <a:solidFill>
                  <a:srgbClr val="C00000"/>
                </a:solidFill>
              </a:rPr>
              <a:t>ý</a:t>
            </a:r>
            <a:endParaRPr lang="cs-CZ" sz="2800" dirty="0"/>
          </a:p>
        </p:txBody>
      </p:sp>
      <p:sp>
        <p:nvSpPr>
          <p:cNvPr id="34" name="Obdélník 33"/>
          <p:cNvSpPr/>
          <p:nvPr/>
        </p:nvSpPr>
        <p:spPr>
          <a:xfrm rot="20895680">
            <a:off x="3775532" y="5085184"/>
            <a:ext cx="718466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800" b="1" dirty="0">
                <a:solidFill>
                  <a:srgbClr val="C00000"/>
                </a:solidFill>
              </a:rPr>
              <a:t>ý</a:t>
            </a:r>
            <a:endParaRPr lang="cs-CZ" sz="2800" dirty="0"/>
          </a:p>
        </p:txBody>
      </p:sp>
      <p:sp>
        <p:nvSpPr>
          <p:cNvPr id="35" name="Obdélník 34"/>
          <p:cNvSpPr/>
          <p:nvPr/>
        </p:nvSpPr>
        <p:spPr>
          <a:xfrm rot="960589">
            <a:off x="8346708" y="4775969"/>
            <a:ext cx="39305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>
                <a:solidFill>
                  <a:srgbClr val="C00000"/>
                </a:solidFill>
              </a:rPr>
              <a:t>i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6235705" y="156041"/>
            <a:ext cx="39305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>
                <a:solidFill>
                  <a:srgbClr val="C00000"/>
                </a:solidFill>
              </a:rPr>
              <a:t>i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2627784" y="5034060"/>
            <a:ext cx="39305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>
                <a:solidFill>
                  <a:srgbClr val="C00000"/>
                </a:solidFill>
              </a:rPr>
              <a:t>i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7637179" y="3835623"/>
            <a:ext cx="39305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>
                <a:solidFill>
                  <a:srgbClr val="C00000"/>
                </a:solidFill>
              </a:rPr>
              <a:t>i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 rot="1624910">
            <a:off x="5349161" y="2203500"/>
            <a:ext cx="32252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C00000"/>
                </a:solidFill>
              </a:rPr>
              <a:t>i</a:t>
            </a:r>
            <a:endParaRPr lang="cs-CZ" sz="1100" dirty="0"/>
          </a:p>
        </p:txBody>
      </p:sp>
      <p:sp>
        <p:nvSpPr>
          <p:cNvPr id="40" name="Obdélník 39"/>
          <p:cNvSpPr/>
          <p:nvPr/>
        </p:nvSpPr>
        <p:spPr>
          <a:xfrm rot="317404">
            <a:off x="4196065" y="343742"/>
            <a:ext cx="45236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C00000"/>
                </a:solidFill>
              </a:rPr>
              <a:t>y</a:t>
            </a:r>
            <a:endParaRPr lang="cs-CZ" sz="1100" dirty="0"/>
          </a:p>
        </p:txBody>
      </p:sp>
      <p:sp>
        <p:nvSpPr>
          <p:cNvPr id="41" name="Obdélník 40"/>
          <p:cNvSpPr/>
          <p:nvPr/>
        </p:nvSpPr>
        <p:spPr>
          <a:xfrm rot="20602526">
            <a:off x="2753746" y="2288368"/>
            <a:ext cx="40267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y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638741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  <p:bldP spid="15" grpId="0"/>
      <p:bldP spid="17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51692" y1="25231" x2="72615" y2="73846"/>
                        <a14:foregroundMark x1="51692" y1="25846" x2="20615" y2="46154"/>
                        <a14:foregroundMark x1="26769" y1="41846" x2="27077" y2="69846"/>
                        <a14:foregroundMark x1="27077" y1="73231" x2="51692" y2="85231"/>
                        <a14:foregroundMark x1="51692" y1="85231" x2="74154" y2="78154"/>
                        <a14:foregroundMark x1="72000" y1="72615" x2="74154" y2="76000"/>
                        <a14:foregroundMark x1="56308" y1="49538" x2="56308" y2="49538"/>
                        <a14:foregroundMark x1="53538" y1="34769" x2="46462" y2="45231"/>
                        <a14:foregroundMark x1="45231" y1="46154" x2="56000" y2="64923"/>
                        <a14:foregroundMark x1="58462" y1="67692" x2="70154" y2="63692"/>
                        <a14:foregroundMark x1="32615" y1="33231" x2="32615" y2="33231"/>
                        <a14:foregroundMark x1="56615" y1="41846" x2="56615" y2="41846"/>
                        <a14:foregroundMark x1="60000" y1="45231" x2="60000" y2="45231"/>
                        <a14:foregroundMark x1="26769" y1="64000" x2="26769" y2="6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429" t="29943" r="26110" b="16217"/>
          <a:stretch/>
        </p:blipFill>
        <p:spPr bwMode="auto">
          <a:xfrm rot="3038973">
            <a:off x="178486" y="119348"/>
            <a:ext cx="1407317" cy="166667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7cípá hvězda 22"/>
          <p:cNvSpPr/>
          <p:nvPr/>
        </p:nvSpPr>
        <p:spPr>
          <a:xfrm>
            <a:off x="661877" y="865377"/>
            <a:ext cx="572417" cy="513956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7cípá hvězda 67"/>
          <p:cNvSpPr/>
          <p:nvPr/>
        </p:nvSpPr>
        <p:spPr>
          <a:xfrm>
            <a:off x="6040887" y="3210222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7cípá hvězda 68"/>
          <p:cNvSpPr/>
          <p:nvPr/>
        </p:nvSpPr>
        <p:spPr>
          <a:xfrm>
            <a:off x="4591307" y="3354982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2250" y="2025203"/>
            <a:ext cx="2736660" cy="219588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388" y="2032212"/>
            <a:ext cx="2736660" cy="2195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3454" y="2852936"/>
            <a:ext cx="10939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k</a:t>
            </a:r>
            <a:r>
              <a:rPr lang="cs-CZ" sz="2400" dirty="0" err="1" smtClean="0"/>
              <a:t>o</a:t>
            </a:r>
            <a:r>
              <a:rPr lang="cs-CZ" sz="2400" dirty="0" smtClean="0"/>
              <a:t>   </a:t>
            </a:r>
            <a:r>
              <a:rPr lang="cs-CZ" sz="2400" dirty="0" err="1" smtClean="0"/>
              <a:t>čka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2852935"/>
            <a:ext cx="385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či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391271"/>
            <a:ext cx="798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ptá  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2391271"/>
            <a:ext cx="385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rgbClr val="C00000"/>
                </a:solidFill>
              </a:rPr>
              <a:t>c</a:t>
            </a:r>
            <a:r>
              <a:rPr lang="cs-CZ" sz="2400" dirty="0" err="1" smtClean="0">
                <a:solidFill>
                  <a:srgbClr val="C00000"/>
                </a:solidFill>
              </a:rPr>
              <a:t>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7824" y="3615407"/>
            <a:ext cx="143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       </a:t>
            </a:r>
            <a:r>
              <a:rPr lang="cs-CZ" sz="2400" dirty="0" err="1" smtClean="0"/>
              <a:t>stat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11755" y="3615407"/>
            <a:ext cx="610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chy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960" y="4408184"/>
            <a:ext cx="2736660" cy="2195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734" y="4432951"/>
            <a:ext cx="2736660" cy="219588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780" y="2025203"/>
            <a:ext cx="2736660" cy="2195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89388"/>
            <a:ext cx="2736660" cy="219588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04" y="2064762"/>
            <a:ext cx="2736660" cy="219588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490" y="4437112"/>
            <a:ext cx="2736660" cy="2195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7cípá hvězda 3"/>
          <p:cNvSpPr/>
          <p:nvPr/>
        </p:nvSpPr>
        <p:spPr>
          <a:xfrm>
            <a:off x="1330557" y="777509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4672558" y="1466100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5101237" y="1039434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7cípá hvězda 18"/>
          <p:cNvSpPr/>
          <p:nvPr/>
        </p:nvSpPr>
        <p:spPr>
          <a:xfrm>
            <a:off x="6187668" y="1728082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7cípá hvězda 19"/>
          <p:cNvSpPr/>
          <p:nvPr/>
        </p:nvSpPr>
        <p:spPr>
          <a:xfrm>
            <a:off x="8398877" y="173990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7cípá hvězda 20"/>
          <p:cNvSpPr/>
          <p:nvPr/>
        </p:nvSpPr>
        <p:spPr>
          <a:xfrm>
            <a:off x="882145" y="447120"/>
            <a:ext cx="668083" cy="533608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7cípá hvězda 21"/>
          <p:cNvSpPr/>
          <p:nvPr/>
        </p:nvSpPr>
        <p:spPr>
          <a:xfrm>
            <a:off x="172217" y="1614859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7cípá hvězda 23"/>
          <p:cNvSpPr/>
          <p:nvPr/>
        </p:nvSpPr>
        <p:spPr>
          <a:xfrm>
            <a:off x="5884352" y="1194308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7cípá hvězda 24"/>
          <p:cNvSpPr/>
          <p:nvPr/>
        </p:nvSpPr>
        <p:spPr>
          <a:xfrm>
            <a:off x="2275615" y="933616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7cípá hvězda 25"/>
          <p:cNvSpPr/>
          <p:nvPr/>
        </p:nvSpPr>
        <p:spPr>
          <a:xfrm>
            <a:off x="6827999" y="1121975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7cípá hvězda 26"/>
          <p:cNvSpPr/>
          <p:nvPr/>
        </p:nvSpPr>
        <p:spPr>
          <a:xfrm>
            <a:off x="7456484" y="1393025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7cípá hvězda 27"/>
          <p:cNvSpPr/>
          <p:nvPr/>
        </p:nvSpPr>
        <p:spPr>
          <a:xfrm>
            <a:off x="2069367" y="4359554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7cípá hvězda 29"/>
          <p:cNvSpPr/>
          <p:nvPr/>
        </p:nvSpPr>
        <p:spPr>
          <a:xfrm>
            <a:off x="6275087" y="6396208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7cípá hvězda 30"/>
          <p:cNvSpPr/>
          <p:nvPr/>
        </p:nvSpPr>
        <p:spPr>
          <a:xfrm>
            <a:off x="1330557" y="6420377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7cípá hvězda 31"/>
          <p:cNvSpPr/>
          <p:nvPr/>
        </p:nvSpPr>
        <p:spPr>
          <a:xfrm>
            <a:off x="701410" y="6453336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7cípá hvězda 32"/>
          <p:cNvSpPr/>
          <p:nvPr/>
        </p:nvSpPr>
        <p:spPr>
          <a:xfrm>
            <a:off x="1950636" y="6296532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7cípá hvězda 33"/>
          <p:cNvSpPr/>
          <p:nvPr/>
        </p:nvSpPr>
        <p:spPr>
          <a:xfrm>
            <a:off x="3817070" y="6455322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7cípá hvězda 34"/>
          <p:cNvSpPr/>
          <p:nvPr/>
        </p:nvSpPr>
        <p:spPr>
          <a:xfrm>
            <a:off x="4724776" y="6309320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7cípá hvězda 35"/>
          <p:cNvSpPr/>
          <p:nvPr/>
        </p:nvSpPr>
        <p:spPr>
          <a:xfrm>
            <a:off x="4211960" y="6039197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7cípá hvězda 36"/>
          <p:cNvSpPr/>
          <p:nvPr/>
        </p:nvSpPr>
        <p:spPr>
          <a:xfrm>
            <a:off x="3646443" y="5769074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7cípá hvězda 37"/>
          <p:cNvSpPr/>
          <p:nvPr/>
        </p:nvSpPr>
        <p:spPr>
          <a:xfrm>
            <a:off x="2437422" y="6531269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7cípá hvězda 38"/>
          <p:cNvSpPr/>
          <p:nvPr/>
        </p:nvSpPr>
        <p:spPr>
          <a:xfrm>
            <a:off x="3247290" y="6462958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7cípá hvězda 39"/>
          <p:cNvSpPr/>
          <p:nvPr/>
        </p:nvSpPr>
        <p:spPr>
          <a:xfrm>
            <a:off x="8374108" y="6309320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7cípá hvězda 40"/>
          <p:cNvSpPr/>
          <p:nvPr/>
        </p:nvSpPr>
        <p:spPr>
          <a:xfrm>
            <a:off x="5407111" y="6358713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7cípá hvězda 41"/>
          <p:cNvSpPr/>
          <p:nvPr/>
        </p:nvSpPr>
        <p:spPr>
          <a:xfrm>
            <a:off x="7092102" y="6444381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7cípá hvězda 42"/>
          <p:cNvSpPr/>
          <p:nvPr/>
        </p:nvSpPr>
        <p:spPr>
          <a:xfrm>
            <a:off x="3838964" y="4236482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7cípá hvězda 43"/>
          <p:cNvSpPr/>
          <p:nvPr/>
        </p:nvSpPr>
        <p:spPr>
          <a:xfrm>
            <a:off x="4405620" y="4190251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7cípá hvězda 44"/>
          <p:cNvSpPr/>
          <p:nvPr/>
        </p:nvSpPr>
        <p:spPr>
          <a:xfrm>
            <a:off x="5271169" y="4323273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7cípá hvězda 45"/>
          <p:cNvSpPr/>
          <p:nvPr/>
        </p:nvSpPr>
        <p:spPr>
          <a:xfrm>
            <a:off x="7189546" y="4454487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7cípá hvězda 46"/>
          <p:cNvSpPr/>
          <p:nvPr/>
        </p:nvSpPr>
        <p:spPr>
          <a:xfrm>
            <a:off x="6562494" y="4359554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7cípá hvězda 47"/>
          <p:cNvSpPr/>
          <p:nvPr/>
        </p:nvSpPr>
        <p:spPr>
          <a:xfrm>
            <a:off x="2084105" y="4811953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7cípá hvězda 48"/>
          <p:cNvSpPr/>
          <p:nvPr/>
        </p:nvSpPr>
        <p:spPr>
          <a:xfrm>
            <a:off x="8813572" y="5634012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7cípá hvězda 49"/>
          <p:cNvSpPr/>
          <p:nvPr/>
        </p:nvSpPr>
        <p:spPr>
          <a:xfrm>
            <a:off x="8680103" y="6431593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/>
          <p:cNvSpPr/>
          <p:nvPr/>
        </p:nvSpPr>
        <p:spPr>
          <a:xfrm>
            <a:off x="5862890" y="6561479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/>
          <p:cNvSpPr/>
          <p:nvPr/>
        </p:nvSpPr>
        <p:spPr>
          <a:xfrm>
            <a:off x="263793" y="6383538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/>
          <p:cNvSpPr/>
          <p:nvPr/>
        </p:nvSpPr>
        <p:spPr>
          <a:xfrm>
            <a:off x="477735" y="6113415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7cípá hvězda 53"/>
          <p:cNvSpPr/>
          <p:nvPr/>
        </p:nvSpPr>
        <p:spPr>
          <a:xfrm>
            <a:off x="7550278" y="6544566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7cípá hvězda 54"/>
          <p:cNvSpPr/>
          <p:nvPr/>
        </p:nvSpPr>
        <p:spPr>
          <a:xfrm>
            <a:off x="262067" y="5613251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7cípá hvězda 55"/>
          <p:cNvSpPr/>
          <p:nvPr/>
        </p:nvSpPr>
        <p:spPr>
          <a:xfrm>
            <a:off x="4712052" y="4704013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/>
          <p:cNvSpPr/>
          <p:nvPr/>
        </p:nvSpPr>
        <p:spPr>
          <a:xfrm>
            <a:off x="2658046" y="3178234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/>
          <p:cNvSpPr/>
          <p:nvPr/>
        </p:nvSpPr>
        <p:spPr>
          <a:xfrm>
            <a:off x="3875102" y="5117207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/>
          <p:cNvSpPr/>
          <p:nvPr/>
        </p:nvSpPr>
        <p:spPr>
          <a:xfrm>
            <a:off x="6960359" y="4903266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/>
          <p:cNvSpPr/>
          <p:nvPr/>
        </p:nvSpPr>
        <p:spPr>
          <a:xfrm>
            <a:off x="5187072" y="5190728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7cípá hvězda 60"/>
          <p:cNvSpPr/>
          <p:nvPr/>
        </p:nvSpPr>
        <p:spPr>
          <a:xfrm>
            <a:off x="4490998" y="5559629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/>
          <p:cNvSpPr/>
          <p:nvPr/>
        </p:nvSpPr>
        <p:spPr>
          <a:xfrm>
            <a:off x="4921904" y="5829752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7cípá hvězda 62"/>
          <p:cNvSpPr/>
          <p:nvPr/>
        </p:nvSpPr>
        <p:spPr>
          <a:xfrm>
            <a:off x="8326963" y="3345284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7cípá hvězda 63"/>
          <p:cNvSpPr/>
          <p:nvPr/>
        </p:nvSpPr>
        <p:spPr>
          <a:xfrm>
            <a:off x="210797" y="4154326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7cípá hvězda 64"/>
          <p:cNvSpPr/>
          <p:nvPr/>
        </p:nvSpPr>
        <p:spPr>
          <a:xfrm>
            <a:off x="1063619" y="3927475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7cípá hvězda 65"/>
          <p:cNvSpPr/>
          <p:nvPr/>
        </p:nvSpPr>
        <p:spPr>
          <a:xfrm>
            <a:off x="2645167" y="4149080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7cípá hvězda 66"/>
          <p:cNvSpPr/>
          <p:nvPr/>
        </p:nvSpPr>
        <p:spPr>
          <a:xfrm>
            <a:off x="8139634" y="3789525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7cípá hvězda 69"/>
          <p:cNvSpPr/>
          <p:nvPr/>
        </p:nvSpPr>
        <p:spPr>
          <a:xfrm>
            <a:off x="744673" y="3477006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7cípá hvězda 70"/>
          <p:cNvSpPr/>
          <p:nvPr/>
        </p:nvSpPr>
        <p:spPr>
          <a:xfrm>
            <a:off x="331956" y="3763302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7cípá hvězda 71"/>
          <p:cNvSpPr/>
          <p:nvPr/>
        </p:nvSpPr>
        <p:spPr>
          <a:xfrm>
            <a:off x="8704751" y="4325312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7cípá hvězda 72"/>
          <p:cNvSpPr/>
          <p:nvPr/>
        </p:nvSpPr>
        <p:spPr>
          <a:xfrm>
            <a:off x="6307825" y="4002666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7cípá hvězda 73"/>
          <p:cNvSpPr/>
          <p:nvPr/>
        </p:nvSpPr>
        <p:spPr>
          <a:xfrm>
            <a:off x="4293660" y="4670537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7cípá hvězda 74"/>
          <p:cNvSpPr/>
          <p:nvPr/>
        </p:nvSpPr>
        <p:spPr>
          <a:xfrm>
            <a:off x="4371453" y="3840838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7cípá hvězda 75"/>
          <p:cNvSpPr/>
          <p:nvPr/>
        </p:nvSpPr>
        <p:spPr>
          <a:xfrm>
            <a:off x="8680103" y="3662933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7cípá hvězda 76"/>
          <p:cNvSpPr/>
          <p:nvPr/>
        </p:nvSpPr>
        <p:spPr>
          <a:xfrm>
            <a:off x="7702351" y="3998748"/>
            <a:ext cx="266938" cy="270123"/>
          </a:xfrm>
          <a:prstGeom prst="star7">
            <a:avLst>
              <a:gd name="adj" fmla="val 33882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7cípá hvězda 78"/>
          <p:cNvSpPr/>
          <p:nvPr/>
        </p:nvSpPr>
        <p:spPr>
          <a:xfrm>
            <a:off x="2692433" y="1273480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7cípá hvězda 79"/>
          <p:cNvSpPr/>
          <p:nvPr/>
        </p:nvSpPr>
        <p:spPr>
          <a:xfrm>
            <a:off x="3374769" y="1354532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7cípá hvězda 80"/>
          <p:cNvSpPr/>
          <p:nvPr/>
        </p:nvSpPr>
        <p:spPr>
          <a:xfrm>
            <a:off x="2467658" y="1683824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7cípá hvězda 81"/>
          <p:cNvSpPr/>
          <p:nvPr/>
        </p:nvSpPr>
        <p:spPr>
          <a:xfrm>
            <a:off x="1509169" y="1449778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7cípá hvězda 82"/>
          <p:cNvSpPr/>
          <p:nvPr/>
        </p:nvSpPr>
        <p:spPr>
          <a:xfrm>
            <a:off x="4042258" y="1436010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TextovéPole 77"/>
          <p:cNvSpPr txBox="1"/>
          <p:nvPr/>
        </p:nvSpPr>
        <p:spPr>
          <a:xfrm>
            <a:off x="2555776" y="332656"/>
            <a:ext cx="49902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měkké a tvrdé slabiky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5" name="7cípá hvězda 84"/>
          <p:cNvSpPr/>
          <p:nvPr/>
        </p:nvSpPr>
        <p:spPr>
          <a:xfrm>
            <a:off x="7749944" y="279884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7cípá hvězda 85"/>
          <p:cNvSpPr/>
          <p:nvPr/>
        </p:nvSpPr>
        <p:spPr>
          <a:xfrm>
            <a:off x="8507698" y="747515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7cípá hvězda 86"/>
          <p:cNvSpPr/>
          <p:nvPr/>
        </p:nvSpPr>
        <p:spPr>
          <a:xfrm>
            <a:off x="2028315" y="173990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7cípá hvězda 87"/>
          <p:cNvSpPr/>
          <p:nvPr/>
        </p:nvSpPr>
        <p:spPr>
          <a:xfrm>
            <a:off x="3837260" y="982681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7cípá hvězda 88"/>
          <p:cNvSpPr/>
          <p:nvPr/>
        </p:nvSpPr>
        <p:spPr>
          <a:xfrm>
            <a:off x="7737850" y="918639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7cípá hvězda 89"/>
          <p:cNvSpPr/>
          <p:nvPr/>
        </p:nvSpPr>
        <p:spPr>
          <a:xfrm rot="18866876">
            <a:off x="8460431" y="1478652"/>
            <a:ext cx="439343" cy="410344"/>
          </a:xfrm>
          <a:prstGeom prst="star7">
            <a:avLst>
              <a:gd name="adj" fmla="val 17198"/>
              <a:gd name="hf" fmla="val 102572"/>
              <a:gd name="vf" fmla="val 105210"/>
            </a:avLst>
          </a:prstGeom>
          <a:solidFill>
            <a:srgbClr val="FFFF00"/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TextovéPole 90"/>
          <p:cNvSpPr txBox="1"/>
          <p:nvPr/>
        </p:nvSpPr>
        <p:spPr>
          <a:xfrm>
            <a:off x="1547664" y="2420888"/>
            <a:ext cx="849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</a:t>
            </a:r>
            <a:r>
              <a:rPr lang="cs-CZ" sz="2400" dirty="0" err="1" smtClean="0"/>
              <a:t>gr</a:t>
            </a:r>
            <a:r>
              <a:rPr lang="cs-CZ" sz="2400" dirty="0" smtClean="0"/>
              <a:t>   </a:t>
            </a:r>
            <a:endParaRPr lang="cs-CZ" sz="24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1504909" y="2852936"/>
            <a:ext cx="9068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ko</a:t>
            </a:r>
            <a:r>
              <a:rPr lang="cs-CZ" sz="2400" dirty="0" smtClean="0"/>
              <a:t>   </a:t>
            </a:r>
            <a:r>
              <a:rPr lang="cs-CZ" sz="2400" dirty="0" err="1" smtClean="0"/>
              <a:t>le</a:t>
            </a:r>
            <a:endParaRPr lang="cs-CZ" sz="24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1403648" y="3543399"/>
            <a:ext cx="11306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kvě   na</a:t>
            </a:r>
            <a:endParaRPr lang="cs-CZ" sz="24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4860032" y="2391271"/>
            <a:ext cx="769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t   </a:t>
            </a:r>
            <a:endParaRPr lang="cs-CZ" sz="24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5102404" y="2823319"/>
            <a:ext cx="112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štěs</a:t>
            </a:r>
            <a:r>
              <a:rPr lang="cs-CZ" sz="2400" dirty="0" smtClean="0"/>
              <a:t>    </a:t>
            </a:r>
            <a:endParaRPr lang="cs-CZ" sz="24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4860032" y="3501008"/>
            <a:ext cx="112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klobou</a:t>
            </a:r>
            <a:r>
              <a:rPr lang="cs-CZ" sz="2400" dirty="0" smtClean="0"/>
              <a:t>    </a:t>
            </a:r>
            <a:endParaRPr lang="cs-CZ" sz="24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6950712" y="2391271"/>
            <a:ext cx="9846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ra</a:t>
            </a:r>
            <a:r>
              <a:rPr lang="cs-CZ" sz="2400" dirty="0" smtClean="0"/>
              <a:t>    </a:t>
            </a:r>
            <a:endParaRPr lang="cs-CZ" sz="24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6880888" y="2823319"/>
            <a:ext cx="1080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žala    </a:t>
            </a:r>
            <a:endParaRPr lang="cs-CZ" sz="24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1475656" y="2420888"/>
            <a:ext cx="4267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1763688" y="2852936"/>
            <a:ext cx="375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rgbClr val="C00000"/>
                </a:solidFill>
              </a:rPr>
              <a:t>š</a:t>
            </a:r>
            <a:r>
              <a:rPr lang="cs-CZ" sz="2400" dirty="0" err="1" smtClean="0">
                <a:solidFill>
                  <a:srgbClr val="C00000"/>
                </a:solidFill>
              </a:rPr>
              <a:t>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899592" y="4653136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ni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5627118" y="2823319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tí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5724128" y="3501008"/>
            <a:ext cx="463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ky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7020272" y="2391271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dí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6804248" y="2823319"/>
            <a:ext cx="377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ží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5220072" y="2391271"/>
            <a:ext cx="3846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ři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1161146" y="4653136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3052082" y="4767535"/>
            <a:ext cx="680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me</a:t>
            </a:r>
            <a:endParaRPr lang="cs-CZ" sz="2400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2858754" y="4767535"/>
            <a:ext cx="328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jí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6444208" y="3471391"/>
            <a:ext cx="11921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</a:t>
            </a:r>
            <a:r>
              <a:rPr lang="cs-CZ" sz="2400" dirty="0" err="1" smtClean="0"/>
              <a:t>kobli</a:t>
            </a:r>
            <a:r>
              <a:rPr lang="cs-CZ" sz="2400" dirty="0" smtClean="0"/>
              <a:t>    </a:t>
            </a:r>
            <a:endParaRPr lang="cs-CZ" sz="2400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7188020" y="3471391"/>
            <a:ext cx="4803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hy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827583" y="5085184"/>
            <a:ext cx="9012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kože</a:t>
            </a:r>
            <a:endParaRPr lang="cs-CZ" sz="2400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6051416" y="4797152"/>
            <a:ext cx="680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ka</a:t>
            </a:r>
            <a:endParaRPr lang="cs-CZ" sz="2400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5724128" y="4797152"/>
            <a:ext cx="486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dý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5" name="TextovéPole 114"/>
          <p:cNvSpPr txBox="1"/>
          <p:nvPr/>
        </p:nvSpPr>
        <p:spPr>
          <a:xfrm>
            <a:off x="1403648" y="5085184"/>
            <a:ext cx="4803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ný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6" name="TextovéPole 115"/>
          <p:cNvSpPr txBox="1"/>
          <p:nvPr/>
        </p:nvSpPr>
        <p:spPr>
          <a:xfrm>
            <a:off x="539552" y="5733980"/>
            <a:ext cx="1855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       tnout</a:t>
            </a:r>
            <a:endParaRPr lang="cs-CZ" sz="2400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899592" y="5733256"/>
            <a:ext cx="610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chy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2617237" y="5199583"/>
            <a:ext cx="10906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ko</a:t>
            </a:r>
            <a:r>
              <a:rPr lang="cs-CZ" sz="2400" dirty="0" smtClean="0"/>
              <a:t>   st</a:t>
            </a:r>
            <a:endParaRPr lang="cs-CZ" sz="2400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2913256" y="5199583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ři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1835696" y="3543399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2411760" y="5877272"/>
            <a:ext cx="10906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pe</a:t>
            </a:r>
            <a:r>
              <a:rPr lang="cs-CZ" sz="2400" dirty="0" smtClean="0"/>
              <a:t>   vál</a:t>
            </a:r>
            <a:endParaRPr lang="cs-CZ" sz="2400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2746798" y="5877272"/>
            <a:ext cx="385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ci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5724127" y="5199583"/>
            <a:ext cx="1268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   vat</a:t>
            </a:r>
            <a:endParaRPr lang="cs-CZ" sz="2400" dirty="0"/>
          </a:p>
        </p:txBody>
      </p:sp>
      <p:sp>
        <p:nvSpPr>
          <p:cNvPr id="124" name="TextovéPole 123"/>
          <p:cNvSpPr txBox="1"/>
          <p:nvPr/>
        </p:nvSpPr>
        <p:spPr>
          <a:xfrm>
            <a:off x="6012160" y="5199583"/>
            <a:ext cx="375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ší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5" name="TextovéPole 124"/>
          <p:cNvSpPr txBox="1"/>
          <p:nvPr/>
        </p:nvSpPr>
        <p:spPr>
          <a:xfrm>
            <a:off x="5436096" y="5919663"/>
            <a:ext cx="16487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o</a:t>
            </a:r>
            <a:r>
              <a:rPr lang="cs-CZ" sz="2400" dirty="0" err="1" smtClean="0"/>
              <a:t>dpo</a:t>
            </a:r>
            <a:r>
              <a:rPr lang="cs-CZ" sz="2400" dirty="0" smtClean="0"/>
              <a:t>    vat</a:t>
            </a:r>
            <a:endParaRPr lang="cs-CZ" sz="2400" dirty="0"/>
          </a:p>
        </p:txBody>
      </p:sp>
      <p:sp>
        <p:nvSpPr>
          <p:cNvPr id="126" name="TextovéPole 125"/>
          <p:cNvSpPr txBox="1"/>
          <p:nvPr/>
        </p:nvSpPr>
        <p:spPr>
          <a:xfrm>
            <a:off x="6131174" y="5919663"/>
            <a:ext cx="385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čí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7" name="TextovéPole 126"/>
          <p:cNvSpPr txBox="1"/>
          <p:nvPr/>
        </p:nvSpPr>
        <p:spPr>
          <a:xfrm>
            <a:off x="7524328" y="4797152"/>
            <a:ext cx="680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dru</a:t>
            </a:r>
            <a:endParaRPr lang="cs-CZ" sz="2400" dirty="0"/>
          </a:p>
        </p:txBody>
      </p:sp>
      <p:sp>
        <p:nvSpPr>
          <p:cNvPr id="128" name="TextovéPole 127"/>
          <p:cNvSpPr txBox="1"/>
          <p:nvPr/>
        </p:nvSpPr>
        <p:spPr>
          <a:xfrm>
            <a:off x="7956376" y="4797152"/>
            <a:ext cx="4803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hý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9" name="TextovéPole 128"/>
          <p:cNvSpPr txBox="1"/>
          <p:nvPr/>
        </p:nvSpPr>
        <p:spPr>
          <a:xfrm>
            <a:off x="7275552" y="5229200"/>
            <a:ext cx="1404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připo</a:t>
            </a:r>
            <a:r>
              <a:rPr lang="cs-CZ" sz="2400" dirty="0" smtClean="0"/>
              <a:t>   t</a:t>
            </a:r>
            <a:endParaRPr lang="cs-CZ" sz="2400" dirty="0"/>
          </a:p>
        </p:txBody>
      </p:sp>
      <p:sp>
        <p:nvSpPr>
          <p:cNvPr id="131" name="TextovéPole 130"/>
          <p:cNvSpPr txBox="1"/>
          <p:nvPr/>
        </p:nvSpPr>
        <p:spPr>
          <a:xfrm>
            <a:off x="7956376" y="5229200"/>
            <a:ext cx="328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ji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32" name="TextovéPole 131"/>
          <p:cNvSpPr txBox="1"/>
          <p:nvPr/>
        </p:nvSpPr>
        <p:spPr>
          <a:xfrm>
            <a:off x="7415922" y="5919663"/>
            <a:ext cx="1404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  vat</a:t>
            </a:r>
            <a:endParaRPr lang="cs-CZ" sz="2400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7571334" y="5919663"/>
            <a:ext cx="377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ží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1024" name="Přímá spojnice 1023"/>
          <p:cNvCxnSpPr/>
          <p:nvPr/>
        </p:nvCxnSpPr>
        <p:spPr>
          <a:xfrm>
            <a:off x="7603142" y="6296532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>
            <a:off x="3498686" y="4005064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>
            <a:off x="3392494" y="3225990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>
            <a:off x="3779912" y="2748622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>
            <a:off x="1835696" y="3933056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>
            <a:off x="1842502" y="3212976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>
            <a:off x="1528347" y="2798094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>
            <a:off x="1482462" y="5445224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>
            <a:off x="968348" y="4998367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>
            <a:off x="7308304" y="3861048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>
            <a:off x="6876256" y="3178234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>
            <a:off x="7048933" y="2724948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>
            <a:off x="5802830" y="3895228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>
            <a:off x="5658926" y="3205226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5270341" y="2731387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>
            <a:off x="6174356" y="6309320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>
            <a:off x="6084168" y="5589240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>
            <a:off x="5874950" y="5167483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>
            <a:off x="2756064" y="6237312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>
            <a:off x="2915816" y="5537734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>
            <a:off x="2915816" y="5085184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>
            <a:off x="1087104" y="6099875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>
            <a:off x="7878546" y="5661248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>
            <a:off x="7999790" y="5157192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8" name="TextovéPole 1027"/>
          <p:cNvSpPr txBox="1"/>
          <p:nvPr/>
        </p:nvSpPr>
        <p:spPr>
          <a:xfrm>
            <a:off x="3995936" y="764704"/>
            <a:ext cx="19650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(klikni nad čárku)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7930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5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750" tmFilter="0,0; .5, 1; 1, 1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750" tmFilter="0,0; .5, 1; 1, 1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750" tmFilter="0,0; .5, 1; 1, 1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7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75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75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75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75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75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75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750" tmFilter="0,0; .5, 1; 1, 1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75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75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75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75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750" tmFilter="0,0; .5, 1; 1, 1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75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75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75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75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750" tmFilter="0,0; .5, 1; 1, 1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75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75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75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75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750" tmFilter="0,0; .5, 1; 1, 1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75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75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75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75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750" tmFilter="0,0; .5, 1; 1, 1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75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75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75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75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750" tmFilter="0,0; .5, 1; 1, 1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75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75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75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75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750" tmFilter="0,0; .5, 1; 1, 1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75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75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75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75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750" tmFilter="0,0; .5, 1; 1, 1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75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75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75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75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750" tmFilter="0,0; .5, 1; 1, 1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75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75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75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75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750" tmFilter="0,0; .5, 1; 1, 1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75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75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75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75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750" tmFilter="0,0; .5, 1; 1, 1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75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75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75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75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750" tmFilter="0,0; .5, 1; 1, 1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75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75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75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75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750" tmFilter="0,0; .5, 1; 1, 1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750" tmFilter="0,0; .5, 1; 1, 1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75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75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75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75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1" dur="750" tmFilter="0,0; .5, 1; 1, 1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75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75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75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75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1" dur="750" tmFilter="0,0; .5, 1; 1, 1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75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75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75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75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1" dur="750" tmFilter="0,0; .5, 1; 1, 1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7" dur="75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75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75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75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750" tmFilter="0,0; .5, 1; 1, 1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99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9" grpId="0"/>
      <p:bldP spid="111" grpId="0"/>
      <p:bldP spid="114" grpId="0"/>
      <p:bldP spid="115" grpId="0"/>
      <p:bldP spid="117" grpId="0"/>
      <p:bldP spid="119" grpId="0"/>
      <p:bldP spid="120" grpId="0"/>
      <p:bldP spid="122" grpId="0"/>
      <p:bldP spid="124" grpId="0"/>
      <p:bldP spid="126" grpId="0"/>
      <p:bldP spid="128" grpId="0"/>
      <p:bldP spid="131" grpId="0"/>
      <p:bldP spid="1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Kosoúhelník 51"/>
          <p:cNvSpPr/>
          <p:nvPr/>
        </p:nvSpPr>
        <p:spPr>
          <a:xfrm>
            <a:off x="0" y="4582599"/>
            <a:ext cx="9009517" cy="2221986"/>
          </a:xfrm>
          <a:prstGeom prst="parallelogram">
            <a:avLst>
              <a:gd name="adj" fmla="val 41809"/>
            </a:avLst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/>
          <p:cNvSpPr/>
          <p:nvPr/>
        </p:nvSpPr>
        <p:spPr>
          <a:xfrm>
            <a:off x="7596336" y="5826968"/>
            <a:ext cx="914400" cy="9144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ContrastingLeftFacing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133223" y="1500865"/>
            <a:ext cx="10173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koš.le</a:t>
            </a:r>
            <a:endParaRPr lang="cs-CZ" sz="28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523" y="4509839"/>
            <a:ext cx="3095625" cy="309562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2207070" lon="11633309" rev="1549173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ovéPole 14"/>
          <p:cNvSpPr txBox="1"/>
          <p:nvPr/>
        </p:nvSpPr>
        <p:spPr>
          <a:xfrm rot="528757">
            <a:off x="5695188" y="5367412"/>
            <a:ext cx="1281325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508779" lon="18924083" rev="86416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sponk</a:t>
            </a:r>
            <a:r>
              <a:rPr lang="cs-CZ" sz="2800" b="1" dirty="0" smtClean="0">
                <a:solidFill>
                  <a:srgbClr val="C00000"/>
                </a:solidFill>
              </a:rPr>
              <a:t>y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509839"/>
            <a:ext cx="3095625" cy="309562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2219346" lon="20609293" rev="20053692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 rot="20940665">
            <a:off x="2195736" y="5282044"/>
            <a:ext cx="1007712" cy="52322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21486755" lon="19499778" rev="172354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koš</a:t>
            </a:r>
            <a:r>
              <a:rPr lang="cs-CZ" sz="2800" b="1" dirty="0" smtClean="0">
                <a:solidFill>
                  <a:srgbClr val="C00000"/>
                </a:solidFill>
              </a:rPr>
              <a:t>i</a:t>
            </a:r>
            <a:r>
              <a:rPr lang="cs-CZ" sz="2800" dirty="0" smtClean="0"/>
              <a:t>le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 rot="21314972">
            <a:off x="1667276" y="4841170"/>
            <a:ext cx="1084721" cy="52322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600000" lon="30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kož</a:t>
            </a:r>
            <a:r>
              <a:rPr lang="cs-CZ" sz="2800" b="1" dirty="0" smtClean="0">
                <a:solidFill>
                  <a:srgbClr val="C00000"/>
                </a:solidFill>
              </a:rPr>
              <a:t>i</a:t>
            </a:r>
            <a:r>
              <a:rPr lang="cs-CZ" sz="2800" dirty="0" smtClean="0"/>
              <a:t>ch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 rot="152142">
            <a:off x="5166402" y="4835979"/>
            <a:ext cx="1734267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7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ch</a:t>
            </a:r>
            <a:r>
              <a:rPr lang="cs-CZ" sz="2800" b="1" dirty="0" smtClean="0">
                <a:solidFill>
                  <a:srgbClr val="C00000"/>
                </a:solidFill>
              </a:rPr>
              <a:t>y</a:t>
            </a:r>
            <a:r>
              <a:rPr lang="cs-CZ" sz="2800" dirty="0" smtClean="0"/>
              <a:t>trák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 rot="221323">
            <a:off x="6109414" y="4329019"/>
            <a:ext cx="1111202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508779" lon="18924083" rev="86416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poh</a:t>
            </a:r>
            <a:r>
              <a:rPr lang="cs-CZ" sz="2800" b="1" dirty="0" smtClean="0">
                <a:solidFill>
                  <a:srgbClr val="C00000"/>
                </a:solidFill>
              </a:rPr>
              <a:t>y</a:t>
            </a:r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 rot="522143">
            <a:off x="6153716" y="3799579"/>
            <a:ext cx="1121461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30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kor</a:t>
            </a:r>
            <a:r>
              <a:rPr lang="cs-CZ" sz="2800" b="1" dirty="0" smtClean="0">
                <a:solidFill>
                  <a:srgbClr val="C00000"/>
                </a:solidFill>
              </a:rPr>
              <a:t>y</a:t>
            </a:r>
            <a:r>
              <a:rPr lang="cs-CZ" sz="2800" dirty="0" smtClean="0"/>
              <a:t>to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4725144"/>
            <a:ext cx="813043" cy="523220"/>
          </a:xfrm>
          <a:prstGeom prst="rect">
            <a:avLst/>
          </a:prstGeom>
          <a:solidFill>
            <a:srgbClr val="FFFF00"/>
          </a:solidFill>
          <a:ln w="3492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j</a:t>
            </a:r>
            <a:r>
              <a:rPr lang="cs-CZ" sz="2800" b="1" dirty="0" smtClean="0">
                <a:solidFill>
                  <a:srgbClr val="C00000"/>
                </a:solidFill>
              </a:rPr>
              <a:t>í</a:t>
            </a:r>
            <a:r>
              <a:rPr lang="cs-CZ" sz="2800" dirty="0" smtClean="0"/>
              <a:t>dlo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592" y="1532757"/>
            <a:ext cx="11480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sponk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06344" y="2024085"/>
            <a:ext cx="109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kož.ch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39029" y="1916832"/>
            <a:ext cx="1036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strun.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386975" y="1488083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j.dlo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47473" y="2240906"/>
            <a:ext cx="9885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r.bník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370949" y="2011303"/>
            <a:ext cx="11826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ch.trák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66420" y="2113692"/>
            <a:ext cx="978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d.chá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036054" y="1655222"/>
            <a:ext cx="6855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č.st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127681" y="1749693"/>
            <a:ext cx="6938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ř.ká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596336" y="2358372"/>
            <a:ext cx="106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c.bule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834251" y="1749693"/>
            <a:ext cx="1210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j.trn.ce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599138" y="2592045"/>
            <a:ext cx="1239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d.vadlo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97796" y="1748614"/>
            <a:ext cx="761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dět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504758" y="2375302"/>
            <a:ext cx="1032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poh.b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23263" y="1532757"/>
            <a:ext cx="877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t.čka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98516" y="2285695"/>
            <a:ext cx="1210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boh.ně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919590" y="2366306"/>
            <a:ext cx="1003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kor.to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386975" y="1852082"/>
            <a:ext cx="121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por.bn.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 rot="21314972">
            <a:off x="1639202" y="4343701"/>
            <a:ext cx="1243802" cy="52322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d</a:t>
            </a:r>
            <a:r>
              <a:rPr lang="cs-CZ" sz="2800" b="1" dirty="0" smtClean="0">
                <a:solidFill>
                  <a:srgbClr val="C00000"/>
                </a:solidFill>
              </a:rPr>
              <a:t>i</a:t>
            </a:r>
            <a:r>
              <a:rPr lang="cs-CZ" sz="2800" dirty="0" smtClean="0"/>
              <a:t>vadlo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 rot="350381">
            <a:off x="2719803" y="4328524"/>
            <a:ext cx="866160" cy="52322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</a:t>
            </a:r>
            <a:r>
              <a:rPr lang="cs-CZ" sz="2800" b="1" dirty="0" smtClean="0">
                <a:solidFill>
                  <a:srgbClr val="C00000"/>
                </a:solidFill>
              </a:rPr>
              <a:t>í</a:t>
            </a:r>
            <a:r>
              <a:rPr lang="cs-CZ" sz="2800" dirty="0" smtClean="0"/>
              <a:t>st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 rot="21314972">
            <a:off x="1568093" y="3817969"/>
            <a:ext cx="720325" cy="52322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ř</a:t>
            </a:r>
            <a:r>
              <a:rPr lang="cs-CZ" sz="2800" b="1" dirty="0" smtClean="0">
                <a:solidFill>
                  <a:srgbClr val="C00000"/>
                </a:solidFill>
              </a:rPr>
              <a:t>í</a:t>
            </a:r>
            <a:r>
              <a:rPr lang="cs-CZ" sz="2800" dirty="0" smtClean="0"/>
              <a:t>ká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 rot="215021">
            <a:off x="2283064" y="3821554"/>
            <a:ext cx="1056700" cy="52322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r>
              <a:rPr lang="cs-CZ" sz="2800" b="1" dirty="0" smtClean="0">
                <a:solidFill>
                  <a:srgbClr val="C00000"/>
                </a:solidFill>
              </a:rPr>
              <a:t>i</a:t>
            </a:r>
            <a:r>
              <a:rPr lang="cs-CZ" sz="2800" dirty="0" smtClean="0"/>
              <a:t>bule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 rot="766196">
            <a:off x="5163905" y="4320989"/>
            <a:ext cx="955967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t</a:t>
            </a:r>
            <a:r>
              <a:rPr lang="cs-CZ" sz="2800" b="1" dirty="0" smtClean="0">
                <a:solidFill>
                  <a:srgbClr val="C00000"/>
                </a:solidFill>
              </a:rPr>
              <a:t>y</a:t>
            </a:r>
            <a:r>
              <a:rPr lang="cs-CZ" sz="2800" dirty="0" smtClean="0"/>
              <a:t>čka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292080" y="3861767"/>
            <a:ext cx="1406154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514360" lon="18620780" rev="41419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por</a:t>
            </a:r>
            <a:r>
              <a:rPr lang="cs-CZ" sz="2800" b="1" dirty="0" smtClean="0">
                <a:solidFill>
                  <a:srgbClr val="C00000"/>
                </a:solidFill>
              </a:rPr>
              <a:t>y</a:t>
            </a:r>
            <a:r>
              <a:rPr lang="cs-CZ" sz="2800" dirty="0" smtClean="0"/>
              <a:t>bn</a:t>
            </a:r>
            <a:r>
              <a:rPr lang="cs-CZ" sz="2800" b="1" dirty="0" smtClean="0">
                <a:solidFill>
                  <a:srgbClr val="C00000"/>
                </a:solidFill>
              </a:rPr>
              <a:t>ý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 rot="221323">
            <a:off x="6147689" y="3326630"/>
            <a:ext cx="1289135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68984" lon="19832427" rev="215897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boh</a:t>
            </a:r>
            <a:r>
              <a:rPr lang="cs-CZ" sz="2800" b="1" dirty="0" smtClean="0">
                <a:solidFill>
                  <a:srgbClr val="C00000"/>
                </a:solidFill>
              </a:rPr>
              <a:t>y</a:t>
            </a:r>
            <a:r>
              <a:rPr lang="cs-CZ" sz="2800" dirty="0" smtClean="0"/>
              <a:t>ně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 rot="522143">
            <a:off x="5213571" y="3367531"/>
            <a:ext cx="1056700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4800000">
              <a:rot lat="0" lon="30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d</a:t>
            </a:r>
            <a:r>
              <a:rPr lang="cs-CZ" sz="2800" b="1" dirty="0" smtClean="0">
                <a:solidFill>
                  <a:srgbClr val="C00000"/>
                </a:solidFill>
              </a:rPr>
              <a:t>ý</a:t>
            </a:r>
            <a:r>
              <a:rPr lang="cs-CZ" sz="2800" dirty="0" smtClean="0"/>
              <a:t>chá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 rot="775848">
            <a:off x="5523780" y="2888859"/>
            <a:ext cx="1115177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809743" lon="18626731" rev="94678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strun</a:t>
            </a:r>
            <a:r>
              <a:rPr lang="cs-CZ" sz="2800" b="1" dirty="0" smtClean="0">
                <a:solidFill>
                  <a:srgbClr val="C00000"/>
                </a:solidFill>
              </a:rPr>
              <a:t>y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465898" y="2853655"/>
            <a:ext cx="1130438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508779" lon="18924080" rev="86412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r</a:t>
            </a:r>
            <a:r>
              <a:rPr lang="cs-CZ" sz="2800" b="1" dirty="0" smtClean="0">
                <a:solidFill>
                  <a:srgbClr val="C00000"/>
                </a:solidFill>
              </a:rPr>
              <a:t>y</a:t>
            </a:r>
            <a:r>
              <a:rPr lang="cs-CZ" sz="2800" dirty="0" smtClean="0"/>
              <a:t>bník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778856" y="3265820"/>
            <a:ext cx="1212191" cy="52322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j</a:t>
            </a:r>
            <a:r>
              <a:rPr lang="cs-CZ" sz="2800" b="1" dirty="0" smtClean="0">
                <a:solidFill>
                  <a:srgbClr val="C00000"/>
                </a:solidFill>
              </a:rPr>
              <a:t>i</a:t>
            </a:r>
            <a:r>
              <a:rPr lang="cs-CZ" sz="2800" dirty="0" smtClean="0"/>
              <a:t>trn</a:t>
            </a:r>
            <a:r>
              <a:rPr lang="cs-CZ" sz="2800" b="1" dirty="0" smtClean="0">
                <a:solidFill>
                  <a:srgbClr val="C00000"/>
                </a:solidFill>
              </a:rPr>
              <a:t>i</a:t>
            </a:r>
            <a:r>
              <a:rPr lang="cs-CZ" sz="2800" dirty="0" smtClean="0"/>
              <a:t>ce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 rot="20814078">
            <a:off x="2140035" y="2755387"/>
            <a:ext cx="751809" cy="52322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Right">
              <a:rot lat="0" lon="18599993" rev="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dět</a:t>
            </a:r>
            <a:r>
              <a:rPr lang="cs-CZ" sz="2800" b="1" dirty="0" smtClean="0">
                <a:solidFill>
                  <a:srgbClr val="C00000"/>
                </a:solidFill>
              </a:rPr>
              <a:t>i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64048" y="5827911"/>
            <a:ext cx="4523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y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60" name="7cípá hvězda 59"/>
          <p:cNvSpPr/>
          <p:nvPr/>
        </p:nvSpPr>
        <p:spPr>
          <a:xfrm>
            <a:off x="421776" y="5899447"/>
            <a:ext cx="914400" cy="9144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HeroicExtremeRightFacing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683568" y="5971927"/>
            <a:ext cx="322524" cy="769441"/>
          </a:xfrm>
          <a:prstGeom prst="rect">
            <a:avLst/>
          </a:prstGeom>
          <a:noFill/>
          <a:scene3d>
            <a:camera prst="orthographicFront">
              <a:rot lat="0" lon="18899973" rev="0"/>
            </a:camera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i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391835" y="548680"/>
            <a:ext cx="63603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Nalož slova na správné sáňky</a:t>
            </a:r>
            <a:endParaRPr lang="cs-CZ" sz="4000" b="1" dirty="0"/>
          </a:p>
        </p:txBody>
      </p:sp>
      <p:grpSp>
        <p:nvGrpSpPr>
          <p:cNvPr id="1025" name="Skupina 1024"/>
          <p:cNvGrpSpPr/>
          <p:nvPr/>
        </p:nvGrpSpPr>
        <p:grpSpPr>
          <a:xfrm>
            <a:off x="616588" y="565879"/>
            <a:ext cx="5755612" cy="3095625"/>
            <a:chOff x="436666" y="565879"/>
            <a:chExt cx="5755612" cy="3095625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100000" l="2462" r="9507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27066">
              <a:off x="3096653" y="565879"/>
              <a:ext cx="3095625" cy="3095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24" name="Obláček 1023"/>
            <p:cNvSpPr/>
            <p:nvPr/>
          </p:nvSpPr>
          <p:spPr>
            <a:xfrm>
              <a:off x="436666" y="1211777"/>
              <a:ext cx="2551158" cy="1214241"/>
            </a:xfrm>
            <a:prstGeom prst="cloudCallout">
              <a:avLst>
                <a:gd name="adj1" fmla="val 70875"/>
                <a:gd name="adj2" fmla="val 58114"/>
              </a:avLst>
            </a:prstGeom>
            <a:ln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1"/>
                  </a:solidFill>
                </a:rPr>
                <a:t>A je naloženo!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</p:grpSp>
      <p:pic>
        <p:nvPicPr>
          <p:cNvPr id="1029" name="Picture 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2546" y="260648"/>
            <a:ext cx="1199934" cy="1199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0" name="Picture 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1199934" cy="1199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50356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500"/>
                            </p:stCondLst>
                            <p:childTnLst>
                              <p:par>
                                <p:cTn id="11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500"/>
                            </p:stCondLst>
                            <p:childTnLst>
                              <p:par>
                                <p:cTn id="1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500"/>
                            </p:stCondLst>
                            <p:childTnLst>
                              <p:par>
                                <p:cTn id="15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00"/>
                            </p:stCondLst>
                            <p:childTnLst>
                              <p:par>
                                <p:cTn id="17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500"/>
                            </p:stCondLst>
                            <p:childTnLst>
                              <p:par>
                                <p:cTn id="19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7" fill="hold">
                            <p:stCondLst>
                              <p:cond delay="500"/>
                            </p:stCondLst>
                            <p:childTnLst>
                              <p:par>
                                <p:cTn id="21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7" fill="hold">
                            <p:stCondLst>
                              <p:cond delay="500"/>
                            </p:stCondLst>
                            <p:childTnLst>
                              <p:par>
                                <p:cTn id="2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7" fill="hold">
                            <p:stCondLst>
                              <p:cond delay="500"/>
                            </p:stCondLst>
                            <p:childTnLst>
                              <p:par>
                                <p:cTn id="25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7" fill="hold">
                            <p:stCondLst>
                              <p:cond delay="500"/>
                            </p:stCondLst>
                            <p:childTnLst>
                              <p:par>
                                <p:cTn id="27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0" fill="hold">
                      <p:stCondLst>
                        <p:cond delay="indefinite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7" fill="hold">
                            <p:stCondLst>
                              <p:cond delay="500"/>
                            </p:stCondLst>
                            <p:childTnLst>
                              <p:par>
                                <p:cTn id="29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0" fill="hold">
                      <p:stCondLst>
                        <p:cond delay="indefinite"/>
                      </p:stCondLst>
                      <p:childTnLst>
                        <p:par>
                          <p:cTn id="311" fill="hold">
                            <p:stCondLst>
                              <p:cond delay="0"/>
                            </p:stCondLst>
                            <p:childTnLst>
                              <p:par>
                                <p:cTn id="3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7" fill="hold">
                            <p:stCondLst>
                              <p:cond delay="500"/>
                            </p:stCondLst>
                            <p:childTnLst>
                              <p:par>
                                <p:cTn id="31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0" fill="hold">
                      <p:stCondLst>
                        <p:cond delay="indefinite"/>
                      </p:stCondLst>
                      <p:childTnLst>
                        <p:par>
                          <p:cTn id="331" fill="hold">
                            <p:stCondLst>
                              <p:cond delay="0"/>
                            </p:stCondLst>
                            <p:childTnLst>
                              <p:par>
                                <p:cTn id="33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7" fill="hold">
                            <p:stCondLst>
                              <p:cond delay="500"/>
                            </p:stCondLst>
                            <p:childTnLst>
                              <p:par>
                                <p:cTn id="3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3" fill="hold">
                      <p:stCondLst>
                        <p:cond delay="indefinite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0" fill="hold">
                      <p:stCondLst>
                        <p:cond delay="indefinite"/>
                      </p:stCondLst>
                      <p:childTnLst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7" fill="hold">
                            <p:stCondLst>
                              <p:cond delay="500"/>
                            </p:stCondLst>
                            <p:childTnLst>
                              <p:par>
                                <p:cTn id="35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0" fill="hold">
                      <p:stCondLst>
                        <p:cond delay="indefinite"/>
                      </p:stCondLst>
                      <p:childTnLst>
                        <p:par>
                          <p:cTn id="371" fill="hold">
                            <p:stCondLst>
                              <p:cond delay="0"/>
                            </p:stCondLst>
                            <p:childTnLst>
                              <p:par>
                                <p:cTn id="37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7" fill="hold">
                            <p:stCondLst>
                              <p:cond delay="500"/>
                            </p:stCondLst>
                            <p:childTnLst>
                              <p:par>
                                <p:cTn id="37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3" fill="hold">
                      <p:stCondLst>
                        <p:cond delay="indefinite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7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9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15" grpId="0" animBg="1"/>
      <p:bldP spid="12" grpId="0" animBg="1"/>
      <p:bldP spid="23" grpId="0" animBg="1"/>
      <p:bldP spid="16" grpId="0" animBg="1"/>
      <p:bldP spid="43" grpId="0" animBg="1"/>
      <p:bldP spid="46" grpId="0" animBg="1"/>
      <p:bldP spid="13" grpId="0" animBg="1"/>
      <p:bldP spid="14" grpId="0"/>
      <p:bldP spid="14" grpId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2" grpId="1"/>
      <p:bldP spid="24" grpId="0"/>
      <p:bldP spid="24" grpId="1"/>
      <p:bldP spid="25" grpId="0"/>
      <p:bldP spid="25" grpId="1"/>
      <p:bldP spid="26" grpId="0"/>
      <p:bldP spid="26" grpId="1"/>
      <p:bldP spid="27" grpId="0"/>
      <p:bldP spid="27" grpId="1"/>
      <p:bldP spid="28" grpId="0"/>
      <p:bldP spid="28" grpId="1"/>
      <p:bldP spid="29" grpId="0"/>
      <p:bldP spid="29" grpId="1"/>
      <p:bldP spid="32" grpId="0"/>
      <p:bldP spid="32" grpId="1"/>
      <p:bldP spid="33" grpId="0"/>
      <p:bldP spid="33" grpId="1"/>
      <p:bldP spid="34" grpId="0"/>
      <p:bldP spid="34" grpId="1"/>
      <p:bldP spid="35" grpId="0"/>
      <p:bldP spid="35" grpId="1"/>
      <p:bldP spid="36" grpId="0"/>
      <p:bldP spid="36" grpId="1"/>
      <p:bldP spid="37" grpId="0" animBg="1"/>
      <p:bldP spid="38" grpId="0" animBg="1"/>
      <p:bldP spid="39" grpId="0" animBg="1"/>
      <p:bldP spid="40" grpId="0" animBg="1"/>
      <p:bldP spid="44" grpId="0" animBg="1"/>
      <p:bldP spid="45" grpId="0" animBg="1"/>
      <p:bldP spid="47" grpId="0" animBg="1"/>
      <p:bldP spid="49" grpId="0" animBg="1"/>
      <p:bldP spid="50" grpId="0" animBg="1"/>
      <p:bldP spid="48" grpId="0" animBg="1"/>
      <p:bldP spid="41" grpId="0" animBg="1"/>
      <p:bldP spid="4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5846" r="97538">
                        <a14:backgroundMark x1="80615" y1="30769" x2="94769" y2="27385"/>
                        <a14:backgroundMark x1="94769" y1="27385" x2="6154" y2="52000"/>
                        <a14:backgroundMark x1="49846" y1="40000" x2="90769" y2="3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595" y="262013"/>
            <a:ext cx="1582811" cy="1582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61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150" y="-86464"/>
            <a:ext cx="1750374" cy="1750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15" b="96923" l="61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39903">
            <a:off x="7331973" y="5036845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462" b="90462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03" y="4725144"/>
            <a:ext cx="1782018" cy="1782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0" y="44624"/>
            <a:ext cx="2009411" cy="1773686"/>
            <a:chOff x="4572000" y="2382523"/>
            <a:chExt cx="3095625" cy="3350014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6462" b="92615" l="9538" r="9846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2636912"/>
              <a:ext cx="3095625" cy="3095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6401610" y="2382523"/>
              <a:ext cx="30168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.</a:t>
              </a:r>
              <a:endParaRPr lang="cs-CZ" sz="3600" dirty="0"/>
            </a:p>
          </p:txBody>
        </p:sp>
      </p:grp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2154" b="99385" l="16000" r="836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12744">
            <a:off x="4053953" y="3191323"/>
            <a:ext cx="1331788" cy="1331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5231888" y="1196752"/>
            <a:ext cx="1212320" cy="770384"/>
            <a:chOff x="4943856" y="918746"/>
            <a:chExt cx="1212320" cy="770384"/>
          </a:xfrm>
        </p:grpSpPr>
        <p:sp>
          <p:nvSpPr>
            <p:cNvPr id="25" name="10cípá hvězda 24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943856" y="980728"/>
              <a:ext cx="1212320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skřyňki</a:t>
              </a:r>
              <a:endParaRPr lang="cs-CZ" sz="28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33620" y="1124744"/>
            <a:ext cx="1210588" cy="770384"/>
            <a:chOff x="3707904" y="2358029"/>
            <a:chExt cx="1210588" cy="770384"/>
          </a:xfrm>
        </p:grpSpPr>
        <p:sp>
          <p:nvSpPr>
            <p:cNvPr id="33" name="10cípá hvězda 32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707904" y="2473732"/>
              <a:ext cx="1210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skř</a:t>
              </a:r>
              <a:r>
                <a:rPr lang="cs-CZ" sz="2800" dirty="0" smtClean="0">
                  <a:solidFill>
                    <a:srgbClr val="C00000"/>
                  </a:solidFill>
                </a:rPr>
                <a:t>í</a:t>
              </a:r>
              <a:r>
                <a:rPr lang="cs-CZ" sz="2800" dirty="0" smtClean="0"/>
                <a:t>ňk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1735583" y="260648"/>
            <a:ext cx="5672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o</a:t>
            </a:r>
            <a:r>
              <a:rPr lang="cs-CZ" sz="3200" b="1" dirty="0" smtClean="0"/>
              <a:t>prav chyby a rozjasni hvězdičky</a:t>
            </a:r>
            <a:endParaRPr lang="cs-CZ" sz="3200" b="1" dirty="0"/>
          </a:p>
        </p:txBody>
      </p:sp>
      <p:grpSp>
        <p:nvGrpSpPr>
          <p:cNvPr id="43" name="Skupina 42"/>
          <p:cNvGrpSpPr/>
          <p:nvPr/>
        </p:nvGrpSpPr>
        <p:grpSpPr>
          <a:xfrm>
            <a:off x="2699792" y="1239719"/>
            <a:ext cx="1657826" cy="770384"/>
            <a:chOff x="4727832" y="918746"/>
            <a:chExt cx="1657826" cy="770384"/>
          </a:xfrm>
        </p:grpSpPr>
        <p:sp>
          <p:nvSpPr>
            <p:cNvPr id="44" name="10cípá hvězda 43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4727832" y="980728"/>
              <a:ext cx="1657826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hvězdyčky</a:t>
              </a:r>
              <a:endParaRPr lang="cs-CZ" sz="2800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2699792" y="1196752"/>
            <a:ext cx="1582228" cy="770384"/>
            <a:chOff x="3491880" y="2358029"/>
            <a:chExt cx="1582228" cy="770384"/>
          </a:xfrm>
        </p:grpSpPr>
        <p:sp>
          <p:nvSpPr>
            <p:cNvPr id="47" name="10cípá hvězda 46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3491880" y="2473732"/>
              <a:ext cx="158222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hvězd</a:t>
              </a:r>
              <a:r>
                <a:rPr lang="cs-CZ" sz="2800" dirty="0" smtClean="0">
                  <a:solidFill>
                    <a:srgbClr val="C00000"/>
                  </a:solidFill>
                </a:rPr>
                <a:t>i</a:t>
              </a:r>
              <a:r>
                <a:rPr lang="cs-CZ" sz="2800" dirty="0" smtClean="0"/>
                <a:t>čky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7320120" y="1650504"/>
            <a:ext cx="1104790" cy="770384"/>
            <a:chOff x="4943856" y="918746"/>
            <a:chExt cx="1104790" cy="770384"/>
          </a:xfrm>
        </p:grpSpPr>
        <p:sp>
          <p:nvSpPr>
            <p:cNvPr id="50" name="10cípá hvězda 49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4943856" y="980728"/>
              <a:ext cx="1104790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hodini</a:t>
              </a:r>
              <a:endParaRPr lang="cs-CZ" sz="2800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7354169" y="1628800"/>
            <a:ext cx="1178271" cy="770384"/>
            <a:chOff x="3707904" y="2358029"/>
            <a:chExt cx="1178271" cy="770384"/>
          </a:xfrm>
        </p:grpSpPr>
        <p:sp>
          <p:nvSpPr>
            <p:cNvPr id="53" name="10cípá hvězda 52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3707904" y="2473732"/>
              <a:ext cx="117827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hodin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539552" y="2010544"/>
            <a:ext cx="1152623" cy="770384"/>
            <a:chOff x="4943856" y="918746"/>
            <a:chExt cx="1152623" cy="770384"/>
          </a:xfrm>
        </p:grpSpPr>
        <p:sp>
          <p:nvSpPr>
            <p:cNvPr id="62" name="10cípá hvězda 61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4943856" y="980728"/>
              <a:ext cx="1152623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pokiny</a:t>
              </a:r>
              <a:endParaRPr lang="cs-CZ" sz="2800" dirty="0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539552" y="1988840"/>
            <a:ext cx="1232773" cy="770384"/>
            <a:chOff x="3707904" y="2358029"/>
            <a:chExt cx="1232773" cy="770384"/>
          </a:xfrm>
        </p:grpSpPr>
        <p:sp>
          <p:nvSpPr>
            <p:cNvPr id="65" name="10cípá hvězda 64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3707904" y="2473732"/>
              <a:ext cx="123277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pok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r>
                <a:rPr lang="cs-CZ" sz="2800" dirty="0" smtClean="0"/>
                <a:t>ny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2051720" y="2154560"/>
            <a:ext cx="824928" cy="770384"/>
            <a:chOff x="5076056" y="918746"/>
            <a:chExt cx="824928" cy="770384"/>
          </a:xfrm>
        </p:grpSpPr>
        <p:sp>
          <p:nvSpPr>
            <p:cNvPr id="68" name="10cípá hvězda 67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5076056" y="980728"/>
              <a:ext cx="798617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léčit</a:t>
              </a:r>
              <a:endParaRPr lang="cs-CZ" sz="2800" dirty="0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2051720" y="2132856"/>
            <a:ext cx="798617" cy="770384"/>
            <a:chOff x="3830769" y="2358029"/>
            <a:chExt cx="798617" cy="770384"/>
          </a:xfrm>
        </p:grpSpPr>
        <p:sp>
          <p:nvSpPr>
            <p:cNvPr id="71" name="10cípá hvězda 70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3830769" y="2473732"/>
              <a:ext cx="79861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léčit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3347864" y="2636912"/>
            <a:ext cx="1213024" cy="770384"/>
            <a:chOff x="4943856" y="918746"/>
            <a:chExt cx="1213024" cy="770384"/>
          </a:xfrm>
        </p:grpSpPr>
        <p:sp>
          <p:nvSpPr>
            <p:cNvPr id="74" name="10cípá hvězda 73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4943856" y="980728"/>
              <a:ext cx="1213024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výšyvki</a:t>
              </a:r>
              <a:endParaRPr lang="cs-CZ" sz="2800" dirty="0"/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3347864" y="2564904"/>
            <a:ext cx="1217385" cy="770384"/>
            <a:chOff x="3707904" y="2358029"/>
            <a:chExt cx="1217385" cy="770384"/>
          </a:xfrm>
        </p:grpSpPr>
        <p:sp>
          <p:nvSpPr>
            <p:cNvPr id="77" name="10cípá hvězda 76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3707904" y="2473732"/>
              <a:ext cx="121738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výš</a:t>
              </a:r>
              <a:r>
                <a:rPr lang="cs-CZ" sz="2800" dirty="0" smtClean="0">
                  <a:solidFill>
                    <a:srgbClr val="C00000"/>
                  </a:solidFill>
                </a:rPr>
                <a:t>i</a:t>
              </a:r>
              <a:r>
                <a:rPr lang="cs-CZ" sz="2800" dirty="0" smtClean="0"/>
                <a:t>vk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6167414" y="2204864"/>
            <a:ext cx="1068882" cy="770384"/>
            <a:chOff x="4943856" y="918746"/>
            <a:chExt cx="1068882" cy="770384"/>
          </a:xfrm>
        </p:grpSpPr>
        <p:sp>
          <p:nvSpPr>
            <p:cNvPr id="80" name="10cípá hvězda 79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4943856" y="980728"/>
              <a:ext cx="1068882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kočyčí</a:t>
              </a:r>
              <a:endParaRPr lang="cs-CZ" sz="2800" dirty="0"/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6156176" y="2154560"/>
            <a:ext cx="993285" cy="770384"/>
            <a:chOff x="3707904" y="2358029"/>
            <a:chExt cx="993285" cy="770384"/>
          </a:xfrm>
        </p:grpSpPr>
        <p:sp>
          <p:nvSpPr>
            <p:cNvPr id="83" name="10cípá hvězda 82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3707904" y="2473732"/>
              <a:ext cx="99328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koč</a:t>
              </a:r>
              <a:r>
                <a:rPr lang="cs-CZ" sz="2800" dirty="0" smtClean="0">
                  <a:solidFill>
                    <a:srgbClr val="C00000"/>
                  </a:solidFill>
                </a:rPr>
                <a:t>i</a:t>
              </a:r>
              <a:r>
                <a:rPr lang="cs-CZ" sz="2800" dirty="0" smtClean="0"/>
                <a:t>čí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85" name="Skupina 84"/>
          <p:cNvGrpSpPr/>
          <p:nvPr/>
        </p:nvGrpSpPr>
        <p:grpSpPr>
          <a:xfrm>
            <a:off x="4799840" y="2420888"/>
            <a:ext cx="957128" cy="770384"/>
            <a:chOff x="4943856" y="918746"/>
            <a:chExt cx="957128" cy="770384"/>
          </a:xfrm>
        </p:grpSpPr>
        <p:sp>
          <p:nvSpPr>
            <p:cNvPr id="86" name="10cípá hvězda 85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4943856" y="980728"/>
              <a:ext cx="934871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chitrí</a:t>
              </a:r>
              <a:endParaRPr lang="cs-CZ" sz="2800" dirty="0"/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4817423" y="2370584"/>
            <a:ext cx="1091966" cy="770384"/>
            <a:chOff x="3707904" y="2358029"/>
            <a:chExt cx="1091966" cy="770384"/>
          </a:xfrm>
        </p:grpSpPr>
        <p:sp>
          <p:nvSpPr>
            <p:cNvPr id="89" name="10cípá hvězda 88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TextovéPole 89"/>
            <p:cNvSpPr txBox="1"/>
            <p:nvPr/>
          </p:nvSpPr>
          <p:spPr>
            <a:xfrm>
              <a:off x="3707904" y="2473732"/>
              <a:ext cx="109196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ch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r>
                <a:rPr lang="cs-CZ" sz="2800" dirty="0" smtClean="0"/>
                <a:t>tr</a:t>
              </a:r>
              <a:r>
                <a:rPr lang="cs-CZ" sz="2800" dirty="0" smtClean="0">
                  <a:solidFill>
                    <a:srgbClr val="C00000"/>
                  </a:solidFill>
                </a:rPr>
                <a:t>ý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91" name="Skupina 90"/>
          <p:cNvGrpSpPr/>
          <p:nvPr/>
        </p:nvGrpSpPr>
        <p:grpSpPr>
          <a:xfrm>
            <a:off x="7189565" y="3018656"/>
            <a:ext cx="910827" cy="770384"/>
            <a:chOff x="5041141" y="918746"/>
            <a:chExt cx="910827" cy="770384"/>
          </a:xfrm>
        </p:grpSpPr>
        <p:sp>
          <p:nvSpPr>
            <p:cNvPr id="92" name="10cípá hvězda 91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5041141" y="980728"/>
              <a:ext cx="910827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jyřini</a:t>
              </a:r>
              <a:endParaRPr lang="cs-CZ" sz="2800" dirty="0"/>
            </a:p>
          </p:txBody>
        </p:sp>
      </p:grpSp>
      <p:grpSp>
        <p:nvGrpSpPr>
          <p:cNvPr id="94" name="Skupina 93"/>
          <p:cNvGrpSpPr/>
          <p:nvPr/>
        </p:nvGrpSpPr>
        <p:grpSpPr>
          <a:xfrm>
            <a:off x="7196234" y="2996952"/>
            <a:ext cx="904158" cy="770384"/>
            <a:chOff x="3797236" y="2358029"/>
            <a:chExt cx="904158" cy="770384"/>
          </a:xfrm>
        </p:grpSpPr>
        <p:sp>
          <p:nvSpPr>
            <p:cNvPr id="95" name="10cípá hvězda 94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TextovéPole 95"/>
            <p:cNvSpPr txBox="1"/>
            <p:nvPr/>
          </p:nvSpPr>
          <p:spPr>
            <a:xfrm>
              <a:off x="3797236" y="2473732"/>
              <a:ext cx="90415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j</a:t>
              </a:r>
              <a:r>
                <a:rPr lang="cs-CZ" sz="2800" dirty="0" smtClean="0">
                  <a:solidFill>
                    <a:srgbClr val="C00000"/>
                  </a:solidFill>
                </a:rPr>
                <a:t>i</a:t>
              </a:r>
              <a:r>
                <a:rPr lang="cs-CZ" sz="2800" dirty="0" smtClean="0"/>
                <a:t>řin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97" name="Skupina 96"/>
          <p:cNvGrpSpPr/>
          <p:nvPr/>
        </p:nvGrpSpPr>
        <p:grpSpPr>
          <a:xfrm>
            <a:off x="5591928" y="3284984"/>
            <a:ext cx="1328441" cy="770384"/>
            <a:chOff x="4943856" y="918746"/>
            <a:chExt cx="1328441" cy="770384"/>
          </a:xfrm>
        </p:grpSpPr>
        <p:sp>
          <p:nvSpPr>
            <p:cNvPr id="98" name="10cípá hvězda 97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4943856" y="980728"/>
              <a:ext cx="1328441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kořýnky</a:t>
              </a:r>
              <a:endParaRPr lang="cs-CZ" sz="2800" dirty="0"/>
            </a:p>
          </p:txBody>
        </p:sp>
      </p:grpSp>
      <p:grpSp>
        <p:nvGrpSpPr>
          <p:cNvPr id="100" name="Skupina 99"/>
          <p:cNvGrpSpPr/>
          <p:nvPr/>
        </p:nvGrpSpPr>
        <p:grpSpPr>
          <a:xfrm>
            <a:off x="5593660" y="3212976"/>
            <a:ext cx="1246560" cy="770384"/>
            <a:chOff x="3707904" y="2358029"/>
            <a:chExt cx="1246560" cy="770384"/>
          </a:xfrm>
        </p:grpSpPr>
        <p:sp>
          <p:nvSpPr>
            <p:cNvPr id="101" name="10cípá hvězda 100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3707904" y="2473732"/>
              <a:ext cx="124656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koř</a:t>
              </a:r>
              <a:r>
                <a:rPr lang="cs-CZ" sz="2800" dirty="0" smtClean="0">
                  <a:solidFill>
                    <a:srgbClr val="C00000"/>
                  </a:solidFill>
                </a:rPr>
                <a:t>í</a:t>
              </a:r>
              <a:r>
                <a:rPr lang="cs-CZ" sz="2800" dirty="0" smtClean="0"/>
                <a:t>nk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03" name="Skupina 102"/>
          <p:cNvGrpSpPr/>
          <p:nvPr/>
        </p:nvGrpSpPr>
        <p:grpSpPr>
          <a:xfrm>
            <a:off x="911408" y="3140968"/>
            <a:ext cx="1110304" cy="770384"/>
            <a:chOff x="4943856" y="918746"/>
            <a:chExt cx="1110304" cy="770384"/>
          </a:xfrm>
        </p:grpSpPr>
        <p:sp>
          <p:nvSpPr>
            <p:cNvPr id="104" name="10cípá hvězda 103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TextovéPole 104"/>
            <p:cNvSpPr txBox="1"/>
            <p:nvPr/>
          </p:nvSpPr>
          <p:spPr>
            <a:xfrm>
              <a:off x="4943856" y="980728"/>
              <a:ext cx="1110304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konícy</a:t>
              </a:r>
              <a:endParaRPr lang="cs-CZ" sz="2800" dirty="0"/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913140" y="3068960"/>
            <a:ext cx="1030154" cy="770384"/>
            <a:chOff x="3707904" y="2358029"/>
            <a:chExt cx="1030154" cy="770384"/>
          </a:xfrm>
        </p:grpSpPr>
        <p:sp>
          <p:nvSpPr>
            <p:cNvPr id="107" name="10cípá hvězda 106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TextovéPole 107"/>
            <p:cNvSpPr txBox="1"/>
            <p:nvPr/>
          </p:nvSpPr>
          <p:spPr>
            <a:xfrm>
              <a:off x="3707904" y="2473732"/>
              <a:ext cx="103015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koníc</a:t>
              </a:r>
              <a:r>
                <a:rPr lang="cs-CZ" sz="2800" dirty="0" smtClean="0">
                  <a:solidFill>
                    <a:srgbClr val="C00000"/>
                  </a:solidFill>
                </a:rPr>
                <a:t>i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09" name="Skupina 108"/>
          <p:cNvGrpSpPr/>
          <p:nvPr/>
        </p:nvGrpSpPr>
        <p:grpSpPr>
          <a:xfrm>
            <a:off x="2184277" y="3573016"/>
            <a:ext cx="1235595" cy="770384"/>
            <a:chOff x="4943856" y="918746"/>
            <a:chExt cx="1235595" cy="770384"/>
          </a:xfrm>
        </p:grpSpPr>
        <p:sp>
          <p:nvSpPr>
            <p:cNvPr id="110" name="10cípá hvězda 109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TextovéPole 110"/>
            <p:cNvSpPr txBox="1"/>
            <p:nvPr/>
          </p:nvSpPr>
          <p:spPr>
            <a:xfrm>
              <a:off x="4943856" y="980728"/>
              <a:ext cx="1235595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květyni</a:t>
              </a:r>
              <a:endParaRPr lang="cs-CZ" sz="2800" dirty="0"/>
            </a:p>
          </p:txBody>
        </p:sp>
      </p:grpSp>
      <p:grpSp>
        <p:nvGrpSpPr>
          <p:cNvPr id="112" name="Skupina 111"/>
          <p:cNvGrpSpPr/>
          <p:nvPr/>
        </p:nvGrpSpPr>
        <p:grpSpPr>
          <a:xfrm>
            <a:off x="2195736" y="3501008"/>
            <a:ext cx="1228926" cy="770384"/>
            <a:chOff x="3667766" y="2358029"/>
            <a:chExt cx="1228926" cy="770384"/>
          </a:xfrm>
        </p:grpSpPr>
        <p:sp>
          <p:nvSpPr>
            <p:cNvPr id="113" name="10cípá hvězda 112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TextovéPole 113"/>
            <p:cNvSpPr txBox="1"/>
            <p:nvPr/>
          </p:nvSpPr>
          <p:spPr>
            <a:xfrm>
              <a:off x="3667766" y="2473732"/>
              <a:ext cx="122892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květ</a:t>
              </a:r>
              <a:r>
                <a:rPr lang="cs-CZ" sz="2800" dirty="0" smtClean="0">
                  <a:solidFill>
                    <a:srgbClr val="C00000"/>
                  </a:solidFill>
                </a:rPr>
                <a:t>i</a:t>
              </a:r>
              <a:r>
                <a:rPr lang="cs-CZ" sz="2800" dirty="0" smtClean="0"/>
                <a:t>n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15" name="Skupina 114"/>
          <p:cNvGrpSpPr/>
          <p:nvPr/>
        </p:nvGrpSpPr>
        <p:grpSpPr>
          <a:xfrm>
            <a:off x="3059832" y="4437112"/>
            <a:ext cx="1356205" cy="770384"/>
            <a:chOff x="4799840" y="918746"/>
            <a:chExt cx="1356205" cy="770384"/>
          </a:xfrm>
        </p:grpSpPr>
        <p:sp>
          <p:nvSpPr>
            <p:cNvPr id="116" name="10cípá hvězda 115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TextovéPole 116"/>
            <p:cNvSpPr txBox="1"/>
            <p:nvPr/>
          </p:nvSpPr>
          <p:spPr>
            <a:xfrm>
              <a:off x="4799840" y="980728"/>
              <a:ext cx="1356205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nehibný</a:t>
              </a:r>
              <a:endParaRPr lang="cs-CZ" sz="2800" dirty="0"/>
            </a:p>
          </p:txBody>
        </p:sp>
      </p:grpSp>
      <p:grpSp>
        <p:nvGrpSpPr>
          <p:cNvPr id="118" name="Skupina 117"/>
          <p:cNvGrpSpPr/>
          <p:nvPr/>
        </p:nvGrpSpPr>
        <p:grpSpPr>
          <a:xfrm>
            <a:off x="3059832" y="4365104"/>
            <a:ext cx="1429687" cy="770384"/>
            <a:chOff x="3563888" y="2358029"/>
            <a:chExt cx="1429687" cy="770384"/>
          </a:xfrm>
        </p:grpSpPr>
        <p:sp>
          <p:nvSpPr>
            <p:cNvPr id="119" name="10cípá hvězda 118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TextovéPole 119"/>
            <p:cNvSpPr txBox="1"/>
            <p:nvPr/>
          </p:nvSpPr>
          <p:spPr>
            <a:xfrm>
              <a:off x="3563888" y="2473732"/>
              <a:ext cx="142968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neh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r>
                <a:rPr lang="cs-CZ" sz="2800" dirty="0" smtClean="0"/>
                <a:t>bný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21" name="Skupina 120"/>
          <p:cNvGrpSpPr/>
          <p:nvPr/>
        </p:nvGrpSpPr>
        <p:grpSpPr>
          <a:xfrm>
            <a:off x="4788024" y="4221088"/>
            <a:ext cx="1075936" cy="770384"/>
            <a:chOff x="4943856" y="918746"/>
            <a:chExt cx="1075936" cy="770384"/>
          </a:xfrm>
        </p:grpSpPr>
        <p:sp>
          <p:nvSpPr>
            <p:cNvPr id="122" name="10cípá hvězda 121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TextovéPole 122"/>
            <p:cNvSpPr txBox="1"/>
            <p:nvPr/>
          </p:nvSpPr>
          <p:spPr>
            <a:xfrm>
              <a:off x="4943856" y="980728"/>
              <a:ext cx="1075936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knýžki</a:t>
              </a:r>
              <a:endParaRPr lang="cs-CZ" sz="2800" dirty="0"/>
            </a:p>
          </p:txBody>
        </p:sp>
      </p:grpSp>
      <p:grpSp>
        <p:nvGrpSpPr>
          <p:cNvPr id="124" name="Skupina 123"/>
          <p:cNvGrpSpPr/>
          <p:nvPr/>
        </p:nvGrpSpPr>
        <p:grpSpPr>
          <a:xfrm>
            <a:off x="4788024" y="4149080"/>
            <a:ext cx="1085554" cy="770384"/>
            <a:chOff x="3707904" y="2358029"/>
            <a:chExt cx="1085554" cy="770384"/>
          </a:xfrm>
        </p:grpSpPr>
        <p:sp>
          <p:nvSpPr>
            <p:cNvPr id="125" name="10cípá hvězda 124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TextovéPole 125"/>
            <p:cNvSpPr txBox="1"/>
            <p:nvPr/>
          </p:nvSpPr>
          <p:spPr>
            <a:xfrm>
              <a:off x="3707904" y="2473732"/>
              <a:ext cx="108555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kn</a:t>
              </a:r>
              <a:r>
                <a:rPr lang="cs-CZ" sz="2800" dirty="0" smtClean="0">
                  <a:solidFill>
                    <a:srgbClr val="C00000"/>
                  </a:solidFill>
                </a:rPr>
                <a:t>í</a:t>
              </a:r>
              <a:r>
                <a:rPr lang="cs-CZ" sz="2800" dirty="0" smtClean="0"/>
                <a:t>žk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27" name="Skupina 126"/>
          <p:cNvGrpSpPr/>
          <p:nvPr/>
        </p:nvGrpSpPr>
        <p:grpSpPr>
          <a:xfrm>
            <a:off x="6516216" y="4293096"/>
            <a:ext cx="836265" cy="770384"/>
            <a:chOff x="5064719" y="918746"/>
            <a:chExt cx="836265" cy="770384"/>
          </a:xfrm>
        </p:grpSpPr>
        <p:sp>
          <p:nvSpPr>
            <p:cNvPr id="128" name="10cípá hvězda 127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TextovéPole 128"/>
            <p:cNvSpPr txBox="1"/>
            <p:nvPr/>
          </p:nvSpPr>
          <p:spPr>
            <a:xfrm>
              <a:off x="5064719" y="980728"/>
              <a:ext cx="803425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lžícy</a:t>
              </a:r>
              <a:endParaRPr lang="cs-CZ" sz="2800" dirty="0"/>
            </a:p>
          </p:txBody>
        </p:sp>
      </p:grpSp>
      <p:grpSp>
        <p:nvGrpSpPr>
          <p:cNvPr id="130" name="Skupina 129"/>
          <p:cNvGrpSpPr/>
          <p:nvPr/>
        </p:nvGrpSpPr>
        <p:grpSpPr>
          <a:xfrm>
            <a:off x="6516216" y="4242792"/>
            <a:ext cx="791014" cy="770384"/>
            <a:chOff x="3838372" y="2358029"/>
            <a:chExt cx="791014" cy="770384"/>
          </a:xfrm>
        </p:grpSpPr>
        <p:sp>
          <p:nvSpPr>
            <p:cNvPr id="131" name="10cípá hvězda 130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TextovéPole 131"/>
            <p:cNvSpPr txBox="1"/>
            <p:nvPr/>
          </p:nvSpPr>
          <p:spPr>
            <a:xfrm>
              <a:off x="3838372" y="2473732"/>
              <a:ext cx="72327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lžíc</a:t>
              </a:r>
              <a:r>
                <a:rPr lang="cs-CZ" sz="2800" dirty="0" smtClean="0">
                  <a:solidFill>
                    <a:srgbClr val="C00000"/>
                  </a:solidFill>
                </a:rPr>
                <a:t>i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33" name="Skupina 132"/>
          <p:cNvGrpSpPr/>
          <p:nvPr/>
        </p:nvGrpSpPr>
        <p:grpSpPr>
          <a:xfrm>
            <a:off x="5519920" y="5157192"/>
            <a:ext cx="1081130" cy="770384"/>
            <a:chOff x="4943856" y="918746"/>
            <a:chExt cx="1081130" cy="770384"/>
          </a:xfrm>
        </p:grpSpPr>
        <p:sp>
          <p:nvSpPr>
            <p:cNvPr id="134" name="10cípá hvězda 133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TextovéPole 134"/>
            <p:cNvSpPr txBox="1"/>
            <p:nvPr/>
          </p:nvSpPr>
          <p:spPr>
            <a:xfrm>
              <a:off x="4943856" y="980728"/>
              <a:ext cx="1081130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hřýchi</a:t>
              </a:r>
              <a:endParaRPr lang="cs-CZ" sz="2800" dirty="0"/>
            </a:p>
          </p:txBody>
        </p:sp>
      </p:grpSp>
      <p:grpSp>
        <p:nvGrpSpPr>
          <p:cNvPr id="136" name="Skupina 135"/>
          <p:cNvGrpSpPr/>
          <p:nvPr/>
        </p:nvGrpSpPr>
        <p:grpSpPr>
          <a:xfrm>
            <a:off x="5593660" y="5106888"/>
            <a:ext cx="1077283" cy="770384"/>
            <a:chOff x="3707904" y="2358029"/>
            <a:chExt cx="1077283" cy="770384"/>
          </a:xfrm>
        </p:grpSpPr>
        <p:sp>
          <p:nvSpPr>
            <p:cNvPr id="137" name="10cípá hvězda 136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TextovéPole 137"/>
            <p:cNvSpPr txBox="1"/>
            <p:nvPr/>
          </p:nvSpPr>
          <p:spPr>
            <a:xfrm>
              <a:off x="3707904" y="2473732"/>
              <a:ext cx="107728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hř</a:t>
              </a:r>
              <a:r>
                <a:rPr lang="cs-CZ" sz="2800" dirty="0" smtClean="0">
                  <a:solidFill>
                    <a:srgbClr val="C00000"/>
                  </a:solidFill>
                </a:rPr>
                <a:t>í</a:t>
              </a:r>
              <a:r>
                <a:rPr lang="cs-CZ" sz="2800" dirty="0" smtClean="0"/>
                <a:t>ch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39" name="Skupina 138"/>
          <p:cNvGrpSpPr/>
          <p:nvPr/>
        </p:nvGrpSpPr>
        <p:grpSpPr>
          <a:xfrm>
            <a:off x="2123728" y="4941168"/>
            <a:ext cx="993285" cy="770384"/>
            <a:chOff x="4943856" y="918746"/>
            <a:chExt cx="993285" cy="770384"/>
          </a:xfrm>
        </p:grpSpPr>
        <p:sp>
          <p:nvSpPr>
            <p:cNvPr id="140" name="10cípá hvězda 139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TextovéPole 140"/>
            <p:cNvSpPr txBox="1"/>
            <p:nvPr/>
          </p:nvSpPr>
          <p:spPr>
            <a:xfrm>
              <a:off x="4943856" y="980728"/>
              <a:ext cx="993285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košíki</a:t>
              </a:r>
              <a:endParaRPr lang="cs-CZ" sz="2800" dirty="0"/>
            </a:p>
          </p:txBody>
        </p:sp>
      </p:grpSp>
      <p:grpSp>
        <p:nvGrpSpPr>
          <p:cNvPr id="142" name="Skupina 141"/>
          <p:cNvGrpSpPr/>
          <p:nvPr/>
        </p:nvGrpSpPr>
        <p:grpSpPr>
          <a:xfrm>
            <a:off x="2051720" y="4869160"/>
            <a:ext cx="1073435" cy="770384"/>
            <a:chOff x="3707904" y="2358029"/>
            <a:chExt cx="1073435" cy="770384"/>
          </a:xfrm>
        </p:grpSpPr>
        <p:sp>
          <p:nvSpPr>
            <p:cNvPr id="143" name="10cípá hvězda 142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TextovéPole 143"/>
            <p:cNvSpPr txBox="1"/>
            <p:nvPr/>
          </p:nvSpPr>
          <p:spPr>
            <a:xfrm>
              <a:off x="3707904" y="2473732"/>
              <a:ext cx="107343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koš</a:t>
              </a:r>
              <a:r>
                <a:rPr lang="cs-CZ" sz="2800" dirty="0" smtClean="0">
                  <a:solidFill>
                    <a:srgbClr val="C00000"/>
                  </a:solidFill>
                </a:rPr>
                <a:t>í</a:t>
              </a:r>
              <a:r>
                <a:rPr lang="cs-CZ" sz="2800" dirty="0" smtClean="0"/>
                <a:t>k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45" name="Skupina 144"/>
          <p:cNvGrpSpPr/>
          <p:nvPr/>
        </p:nvGrpSpPr>
        <p:grpSpPr>
          <a:xfrm>
            <a:off x="3851920" y="5250904"/>
            <a:ext cx="1222129" cy="770384"/>
            <a:chOff x="4943856" y="918746"/>
            <a:chExt cx="1222129" cy="770384"/>
          </a:xfrm>
        </p:grpSpPr>
        <p:sp>
          <p:nvSpPr>
            <p:cNvPr id="146" name="10cípá hvězda 145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TextovéPole 146"/>
            <p:cNvSpPr txBox="1"/>
            <p:nvPr/>
          </p:nvSpPr>
          <p:spPr>
            <a:xfrm>
              <a:off x="4943856" y="980728"/>
              <a:ext cx="1222129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jýdelný</a:t>
              </a:r>
              <a:endParaRPr lang="cs-CZ" sz="2800" dirty="0"/>
            </a:p>
          </p:txBody>
        </p:sp>
      </p:grpSp>
      <p:grpSp>
        <p:nvGrpSpPr>
          <p:cNvPr id="148" name="Skupina 147"/>
          <p:cNvGrpSpPr/>
          <p:nvPr/>
        </p:nvGrpSpPr>
        <p:grpSpPr>
          <a:xfrm>
            <a:off x="3851920" y="5250904"/>
            <a:ext cx="1072730" cy="770384"/>
            <a:chOff x="3707904" y="2358029"/>
            <a:chExt cx="1072730" cy="770384"/>
          </a:xfrm>
        </p:grpSpPr>
        <p:sp>
          <p:nvSpPr>
            <p:cNvPr id="149" name="10cípá hvězda 148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TextovéPole 149"/>
            <p:cNvSpPr txBox="1"/>
            <p:nvPr/>
          </p:nvSpPr>
          <p:spPr>
            <a:xfrm>
              <a:off x="3707904" y="2473732"/>
              <a:ext cx="107273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j</a:t>
              </a:r>
              <a:r>
                <a:rPr lang="cs-CZ" sz="2800" dirty="0" smtClean="0">
                  <a:solidFill>
                    <a:srgbClr val="C00000"/>
                  </a:solidFill>
                </a:rPr>
                <a:t>í</a:t>
              </a:r>
              <a:r>
                <a:rPr lang="cs-CZ" sz="2800" dirty="0" smtClean="0"/>
                <a:t>deln</a:t>
              </a:r>
              <a:r>
                <a:rPr lang="cs-CZ" sz="2800" dirty="0" smtClean="0">
                  <a:solidFill>
                    <a:srgbClr val="C00000"/>
                  </a:solidFill>
                </a:rPr>
                <a:t>í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51" name="Skupina 150"/>
          <p:cNvGrpSpPr/>
          <p:nvPr/>
        </p:nvGrpSpPr>
        <p:grpSpPr>
          <a:xfrm>
            <a:off x="407352" y="4005064"/>
            <a:ext cx="1049390" cy="770384"/>
            <a:chOff x="4943856" y="918746"/>
            <a:chExt cx="1049390" cy="770384"/>
          </a:xfrm>
        </p:grpSpPr>
        <p:sp>
          <p:nvSpPr>
            <p:cNvPr id="152" name="10cípá hvězda 151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3" name="TextovéPole 152"/>
            <p:cNvSpPr txBox="1"/>
            <p:nvPr/>
          </p:nvSpPr>
          <p:spPr>
            <a:xfrm>
              <a:off x="4943856" y="980728"/>
              <a:ext cx="1049390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zajýcy</a:t>
              </a:r>
              <a:endParaRPr lang="cs-CZ" sz="2800" dirty="0"/>
            </a:p>
          </p:txBody>
        </p:sp>
      </p:grpSp>
      <p:grpSp>
        <p:nvGrpSpPr>
          <p:cNvPr id="154" name="Skupina 153"/>
          <p:cNvGrpSpPr/>
          <p:nvPr/>
        </p:nvGrpSpPr>
        <p:grpSpPr>
          <a:xfrm>
            <a:off x="410158" y="3933056"/>
            <a:ext cx="921482" cy="770384"/>
            <a:chOff x="3707904" y="2358029"/>
            <a:chExt cx="921482" cy="770384"/>
          </a:xfrm>
        </p:grpSpPr>
        <p:sp>
          <p:nvSpPr>
            <p:cNvPr id="155" name="10cípá hvězda 154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6" name="TextovéPole 155"/>
            <p:cNvSpPr txBox="1"/>
            <p:nvPr/>
          </p:nvSpPr>
          <p:spPr>
            <a:xfrm>
              <a:off x="3707904" y="2473732"/>
              <a:ext cx="89364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zaj</a:t>
              </a:r>
              <a:r>
                <a:rPr lang="cs-CZ" sz="2800" dirty="0" smtClean="0">
                  <a:solidFill>
                    <a:srgbClr val="C00000"/>
                  </a:solidFill>
                </a:rPr>
                <a:t>í</a:t>
              </a:r>
              <a:r>
                <a:rPr lang="cs-CZ" sz="2800" dirty="0" smtClean="0"/>
                <a:t>c</a:t>
              </a:r>
              <a:r>
                <a:rPr lang="cs-CZ" sz="2800" dirty="0" smtClean="0">
                  <a:solidFill>
                    <a:srgbClr val="C00000"/>
                  </a:solidFill>
                </a:rPr>
                <a:t>i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57" name="Skupina 156"/>
          <p:cNvGrpSpPr/>
          <p:nvPr/>
        </p:nvGrpSpPr>
        <p:grpSpPr>
          <a:xfrm>
            <a:off x="7812117" y="4098776"/>
            <a:ext cx="864339" cy="770384"/>
            <a:chOff x="5087629" y="918746"/>
            <a:chExt cx="864339" cy="770384"/>
          </a:xfrm>
        </p:grpSpPr>
        <p:sp>
          <p:nvSpPr>
            <p:cNvPr id="158" name="10cípá hvězda 157"/>
            <p:cNvSpPr/>
            <p:nvPr/>
          </p:nvSpPr>
          <p:spPr>
            <a:xfrm>
              <a:off x="5180904" y="918746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chemeClr val="bg1"/>
            </a:solidFill>
            <a:ln>
              <a:noFill/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9" name="TextovéPole 158"/>
            <p:cNvSpPr txBox="1"/>
            <p:nvPr/>
          </p:nvSpPr>
          <p:spPr>
            <a:xfrm>
              <a:off x="5087629" y="980728"/>
              <a:ext cx="864339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tičky</a:t>
              </a:r>
              <a:endParaRPr lang="cs-CZ" sz="2800" dirty="0"/>
            </a:p>
          </p:txBody>
        </p:sp>
      </p:grpSp>
      <p:grpSp>
        <p:nvGrpSpPr>
          <p:cNvPr id="160" name="Skupina 159"/>
          <p:cNvGrpSpPr/>
          <p:nvPr/>
        </p:nvGrpSpPr>
        <p:grpSpPr>
          <a:xfrm>
            <a:off x="7808527" y="4005064"/>
            <a:ext cx="939937" cy="770384"/>
            <a:chOff x="3834539" y="2358029"/>
            <a:chExt cx="939937" cy="770384"/>
          </a:xfrm>
        </p:grpSpPr>
        <p:sp>
          <p:nvSpPr>
            <p:cNvPr id="161" name="10cípá hvězda 160"/>
            <p:cNvSpPr/>
            <p:nvPr/>
          </p:nvSpPr>
          <p:spPr>
            <a:xfrm>
              <a:off x="3909306" y="2358029"/>
              <a:ext cx="720080" cy="770384"/>
            </a:xfrm>
            <a:prstGeom prst="star10">
              <a:avLst>
                <a:gd name="adj" fmla="val 17182"/>
                <a:gd name="hf" fmla="val 105146"/>
              </a:avLst>
            </a:prstGeom>
            <a:solidFill>
              <a:srgbClr val="FFFF00"/>
            </a:solidFill>
            <a:ln>
              <a:solidFill>
                <a:srgbClr val="FFFF00"/>
              </a:solidFill>
            </a:ln>
            <a:effectLst>
              <a:glow rad="228600">
                <a:srgbClr val="FFFF00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2" name="TextovéPole 161"/>
            <p:cNvSpPr txBox="1"/>
            <p:nvPr/>
          </p:nvSpPr>
          <p:spPr>
            <a:xfrm>
              <a:off x="3834539" y="2473732"/>
              <a:ext cx="93993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t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r>
                <a:rPr lang="cs-CZ" sz="2800" dirty="0" smtClean="0"/>
                <a:t>čky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321687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25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25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25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2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2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2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2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25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25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25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25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25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25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25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25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25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25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25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25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500"/>
                            </p:stCondLst>
                            <p:childTnLst>
                              <p:par>
                                <p:cTn id="13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2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2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25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500"/>
                            </p:stCondLst>
                            <p:childTnLst>
                              <p:par>
                                <p:cTn id="15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25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25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25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500"/>
                            </p:stCondLst>
                            <p:childTnLst>
                              <p:par>
                                <p:cTn id="1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25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25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125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00"/>
                            </p:stCondLst>
                            <p:childTnLst>
                              <p:par>
                                <p:cTn id="17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125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25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125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500"/>
                            </p:stCondLst>
                            <p:childTnLst>
                              <p:par>
                                <p:cTn id="19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12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2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12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500"/>
                            </p:stCondLst>
                            <p:childTnLst>
                              <p:par>
                                <p:cTn id="20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125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25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1" dur="125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500"/>
                            </p:stCondLst>
                            <p:childTnLst>
                              <p:par>
                                <p:cTn id="2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125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25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125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500"/>
                            </p:stCondLst>
                            <p:childTnLst>
                              <p:par>
                                <p:cTn id="2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7" dur="125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25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9" dur="125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500"/>
                            </p:stCondLst>
                            <p:childTnLst>
                              <p:par>
                                <p:cTn id="24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1" dur="125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25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3" dur="125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"/>
                            </p:stCondLst>
                            <p:childTnLst>
                              <p:par>
                                <p:cTn id="26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125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25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7" dur="125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0"/>
                            </p:stCondLst>
                            <p:childTnLst>
                              <p:par>
                                <p:cTn id="27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9" dur="125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25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1" dur="125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985825"/>
            <a:ext cx="2736660" cy="2195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780" y="2025203"/>
            <a:ext cx="2736660" cy="2195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2250" y="2025203"/>
            <a:ext cx="2736660" cy="219588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3454" y="2852936"/>
            <a:ext cx="10939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k</a:t>
            </a:r>
            <a:r>
              <a:rPr lang="cs-CZ" sz="2400" dirty="0" err="1" smtClean="0"/>
              <a:t>o</a:t>
            </a:r>
            <a:r>
              <a:rPr lang="cs-CZ" sz="2400" dirty="0" smtClean="0"/>
              <a:t>   </a:t>
            </a:r>
            <a:r>
              <a:rPr lang="cs-CZ" sz="2400" dirty="0" err="1" smtClean="0"/>
              <a:t>čka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2391271"/>
            <a:ext cx="798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ptá  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3615407"/>
            <a:ext cx="143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       </a:t>
            </a:r>
            <a:r>
              <a:rPr lang="cs-CZ" sz="2400" dirty="0" err="1" smtClean="0"/>
              <a:t>stat</a:t>
            </a:r>
            <a:endParaRPr lang="cs-CZ" sz="2400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960" y="4408184"/>
            <a:ext cx="2736660" cy="2195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734" y="4432951"/>
            <a:ext cx="2736660" cy="219588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89388"/>
            <a:ext cx="2736660" cy="219588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04" y="2064762"/>
            <a:ext cx="2736660" cy="219588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15" b="99385" l="9538" r="89538">
                        <a14:backgroundMark x1="40923" y1="3692" x2="9846" y2="44615"/>
                        <a14:backgroundMark x1="12308" y1="42154" x2="17846" y2="95077"/>
                        <a14:backgroundMark x1="73846" y1="4000" x2="95077" y2="41231"/>
                        <a14:backgroundMark x1="95077" y1="43385" x2="78769" y2="96923"/>
                        <a14:backgroundMark x1="40923" y1="1846" x2="66769" y2="1231"/>
                        <a14:backgroundMark x1="72923" y1="4000" x2="70154" y2="615"/>
                        <a14:backgroundMark x1="18769" y1="92000" x2="39692" y2="99077"/>
                        <a14:backgroundMark x1="79077" y1="96923" x2="64615" y2="98462"/>
                        <a14:backgroundMark x1="80615" y1="38769" x2="80615" y2="38769"/>
                      </a14:backgroundRemoval>
                    </a14:imgEffect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490" y="4437112"/>
            <a:ext cx="2736660" cy="2195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8" name="TextovéPole 77"/>
          <p:cNvSpPr txBox="1"/>
          <p:nvPr/>
        </p:nvSpPr>
        <p:spPr>
          <a:xfrm>
            <a:off x="2076862" y="724634"/>
            <a:ext cx="49902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měkké a tvrdé slabiky</a:t>
            </a:r>
            <a:endParaRPr lang="cs-CZ" sz="32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1547664" y="2420888"/>
            <a:ext cx="849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</a:t>
            </a:r>
            <a:r>
              <a:rPr lang="cs-CZ" sz="2400" dirty="0" err="1" smtClean="0"/>
              <a:t>gr</a:t>
            </a:r>
            <a:r>
              <a:rPr lang="cs-CZ" sz="2400" dirty="0" smtClean="0"/>
              <a:t>   </a:t>
            </a:r>
            <a:endParaRPr lang="cs-CZ" sz="24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1504909" y="2852936"/>
            <a:ext cx="9068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ko</a:t>
            </a:r>
            <a:r>
              <a:rPr lang="cs-CZ" sz="2400" dirty="0" smtClean="0"/>
              <a:t>   </a:t>
            </a:r>
            <a:r>
              <a:rPr lang="cs-CZ" sz="2400" dirty="0" err="1" smtClean="0"/>
              <a:t>le</a:t>
            </a:r>
            <a:endParaRPr lang="cs-CZ" sz="24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1403648" y="3543399"/>
            <a:ext cx="11306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kvě   na</a:t>
            </a:r>
            <a:endParaRPr lang="cs-CZ" sz="24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4860032" y="2391271"/>
            <a:ext cx="769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t   </a:t>
            </a:r>
            <a:endParaRPr lang="cs-CZ" sz="24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5102404" y="2823319"/>
            <a:ext cx="112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štěs</a:t>
            </a:r>
            <a:r>
              <a:rPr lang="cs-CZ" sz="2400" dirty="0" smtClean="0"/>
              <a:t>    </a:t>
            </a:r>
            <a:endParaRPr lang="cs-CZ" sz="24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4860032" y="3501008"/>
            <a:ext cx="112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klobou</a:t>
            </a:r>
            <a:r>
              <a:rPr lang="cs-CZ" sz="2400" dirty="0" smtClean="0"/>
              <a:t>    </a:t>
            </a:r>
            <a:endParaRPr lang="cs-CZ" sz="24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6950712" y="2391271"/>
            <a:ext cx="9846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ra</a:t>
            </a:r>
            <a:r>
              <a:rPr lang="cs-CZ" sz="2400" dirty="0" smtClean="0"/>
              <a:t>    </a:t>
            </a:r>
            <a:endParaRPr lang="cs-CZ" sz="24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6880888" y="2823319"/>
            <a:ext cx="1080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žala    </a:t>
            </a:r>
            <a:endParaRPr lang="cs-CZ" sz="24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1161146" y="4653136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3052082" y="4767535"/>
            <a:ext cx="680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me</a:t>
            </a:r>
            <a:endParaRPr lang="cs-CZ" sz="2400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6444208" y="3471391"/>
            <a:ext cx="11921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</a:t>
            </a:r>
            <a:r>
              <a:rPr lang="cs-CZ" sz="2400" dirty="0" err="1" smtClean="0"/>
              <a:t>kobli</a:t>
            </a:r>
            <a:r>
              <a:rPr lang="cs-CZ" sz="2400" dirty="0" smtClean="0"/>
              <a:t>    </a:t>
            </a:r>
            <a:endParaRPr lang="cs-CZ" sz="2400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827583" y="5085184"/>
            <a:ext cx="9012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kože</a:t>
            </a:r>
            <a:endParaRPr lang="cs-CZ" sz="2400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6051416" y="4797152"/>
            <a:ext cx="680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ka</a:t>
            </a:r>
            <a:endParaRPr lang="cs-CZ" sz="2400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539552" y="5733980"/>
            <a:ext cx="1855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       tnout</a:t>
            </a:r>
            <a:endParaRPr lang="cs-CZ" sz="2400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2617237" y="5199583"/>
            <a:ext cx="10906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ko</a:t>
            </a:r>
            <a:r>
              <a:rPr lang="cs-CZ" sz="2400" dirty="0" smtClean="0"/>
              <a:t>   st</a:t>
            </a:r>
            <a:endParaRPr lang="cs-CZ" sz="2400" dirty="0"/>
          </a:p>
        </p:txBody>
      </p:sp>
      <p:sp>
        <p:nvSpPr>
          <p:cNvPr id="121" name="TextovéPole 120"/>
          <p:cNvSpPr txBox="1"/>
          <p:nvPr/>
        </p:nvSpPr>
        <p:spPr>
          <a:xfrm>
            <a:off x="2411760" y="5877272"/>
            <a:ext cx="10906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pe</a:t>
            </a:r>
            <a:r>
              <a:rPr lang="cs-CZ" sz="2400" dirty="0" smtClean="0"/>
              <a:t>   vál</a:t>
            </a:r>
            <a:endParaRPr lang="cs-CZ" sz="2400" dirty="0"/>
          </a:p>
        </p:txBody>
      </p:sp>
      <p:sp>
        <p:nvSpPr>
          <p:cNvPr id="123" name="TextovéPole 122"/>
          <p:cNvSpPr txBox="1"/>
          <p:nvPr/>
        </p:nvSpPr>
        <p:spPr>
          <a:xfrm>
            <a:off x="5724127" y="5199583"/>
            <a:ext cx="1268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   vat</a:t>
            </a:r>
            <a:endParaRPr lang="cs-CZ" sz="2400" dirty="0"/>
          </a:p>
        </p:txBody>
      </p:sp>
      <p:sp>
        <p:nvSpPr>
          <p:cNvPr id="125" name="TextovéPole 124"/>
          <p:cNvSpPr txBox="1"/>
          <p:nvPr/>
        </p:nvSpPr>
        <p:spPr>
          <a:xfrm>
            <a:off x="5436096" y="5919663"/>
            <a:ext cx="16487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o</a:t>
            </a:r>
            <a:r>
              <a:rPr lang="cs-CZ" sz="2400" dirty="0" err="1" smtClean="0"/>
              <a:t>dpo</a:t>
            </a:r>
            <a:r>
              <a:rPr lang="cs-CZ" sz="2400" dirty="0" smtClean="0"/>
              <a:t>    vat</a:t>
            </a:r>
            <a:endParaRPr lang="cs-CZ" sz="2400" dirty="0"/>
          </a:p>
        </p:txBody>
      </p:sp>
      <p:sp>
        <p:nvSpPr>
          <p:cNvPr id="127" name="TextovéPole 126"/>
          <p:cNvSpPr txBox="1"/>
          <p:nvPr/>
        </p:nvSpPr>
        <p:spPr>
          <a:xfrm>
            <a:off x="7524328" y="4797152"/>
            <a:ext cx="680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dru</a:t>
            </a:r>
            <a:endParaRPr lang="cs-CZ" sz="2400" dirty="0"/>
          </a:p>
        </p:txBody>
      </p:sp>
      <p:sp>
        <p:nvSpPr>
          <p:cNvPr id="129" name="TextovéPole 128"/>
          <p:cNvSpPr txBox="1"/>
          <p:nvPr/>
        </p:nvSpPr>
        <p:spPr>
          <a:xfrm>
            <a:off x="7275552" y="5229200"/>
            <a:ext cx="1404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z</a:t>
            </a:r>
            <a:r>
              <a:rPr lang="cs-CZ" sz="2400" dirty="0" err="1" smtClean="0"/>
              <a:t>apo</a:t>
            </a:r>
            <a:r>
              <a:rPr lang="cs-CZ" sz="2400" dirty="0" smtClean="0"/>
              <a:t>   t</a:t>
            </a:r>
            <a:endParaRPr lang="cs-CZ" sz="2400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7415922" y="5919663"/>
            <a:ext cx="1404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  vat</a:t>
            </a:r>
            <a:endParaRPr lang="cs-CZ" sz="2400" dirty="0"/>
          </a:p>
        </p:txBody>
      </p:sp>
      <p:cxnSp>
        <p:nvCxnSpPr>
          <p:cNvPr id="1024" name="Přímá spojnice 1023"/>
          <p:cNvCxnSpPr/>
          <p:nvPr/>
        </p:nvCxnSpPr>
        <p:spPr>
          <a:xfrm>
            <a:off x="7603142" y="6296532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>
            <a:off x="3498686" y="4005064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>
            <a:off x="3392494" y="3225990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>
            <a:off x="3779912" y="2748622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>
            <a:off x="1835696" y="3933056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>
            <a:off x="1842502" y="3212976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>
            <a:off x="1528347" y="2798094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>
            <a:off x="1482462" y="5445224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>
            <a:off x="968348" y="4998367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>
            <a:off x="7308304" y="3861048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>
            <a:off x="6876256" y="3178234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>
            <a:off x="7048933" y="2724948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>
            <a:off x="5802830" y="3895228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>
            <a:off x="5658926" y="3205226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5270341" y="2731387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>
            <a:off x="6174356" y="6309320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>
            <a:off x="6084168" y="5589240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>
            <a:off x="5874950" y="5167483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>
            <a:off x="2756064" y="6237312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>
            <a:off x="2915816" y="5537734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>
            <a:off x="2915816" y="5085184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>
            <a:off x="1087104" y="6099875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>
            <a:off x="7878546" y="5661248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>
            <a:off x="7999790" y="5157192"/>
            <a:ext cx="281226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918135" y="10734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18338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Kosoúhelník 51"/>
          <p:cNvSpPr/>
          <p:nvPr/>
        </p:nvSpPr>
        <p:spPr>
          <a:xfrm>
            <a:off x="0" y="4582599"/>
            <a:ext cx="9009517" cy="2221986"/>
          </a:xfrm>
          <a:prstGeom prst="parallelogram">
            <a:avLst>
              <a:gd name="adj" fmla="val 41809"/>
            </a:avLst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/>
          <p:cNvSpPr/>
          <p:nvPr/>
        </p:nvSpPr>
        <p:spPr>
          <a:xfrm>
            <a:off x="7596336" y="5826968"/>
            <a:ext cx="914400" cy="9144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786918" y="1500865"/>
            <a:ext cx="10173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koš.le</a:t>
            </a:r>
            <a:endParaRPr lang="cs-CZ" sz="28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0" r="92000"/>
                    </a14:imgEffect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523" y="4509839"/>
            <a:ext cx="3095625" cy="309562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2207070" lon="11633309" rev="1549173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0" r="92000"/>
                    </a14:imgEffect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509839"/>
            <a:ext cx="3095625" cy="309562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2219346" lon="20609293" rev="20053692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699592" y="1532757"/>
            <a:ext cx="11480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sponk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06344" y="2024085"/>
            <a:ext cx="109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kož.ch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39029" y="1916832"/>
            <a:ext cx="1036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strun.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386975" y="1488083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j.dlo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47473" y="2905780"/>
            <a:ext cx="9885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r.bník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370949" y="2185700"/>
            <a:ext cx="11826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ch.trák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66420" y="2833772"/>
            <a:ext cx="978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d.chá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036054" y="1655222"/>
            <a:ext cx="6855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č.st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127681" y="1749693"/>
            <a:ext cx="6938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ř.ká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596336" y="2358372"/>
            <a:ext cx="106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c.bule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834251" y="2257708"/>
            <a:ext cx="1210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j.trn.ce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599138" y="2977788"/>
            <a:ext cx="1239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d.vadlo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39552" y="1825660"/>
            <a:ext cx="761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dět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504758" y="2473732"/>
            <a:ext cx="1032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poh.b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270644" y="1532757"/>
            <a:ext cx="877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t.čka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98516" y="2689756"/>
            <a:ext cx="1210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boh.ně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699792" y="2636912"/>
            <a:ext cx="1003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kor.to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043608" y="2113692"/>
            <a:ext cx="121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por.bn.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64048" y="5899919"/>
            <a:ext cx="4523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y</a:t>
            </a:r>
            <a:endParaRPr lang="cs-CZ" sz="4400" dirty="0"/>
          </a:p>
        </p:txBody>
      </p:sp>
      <p:sp>
        <p:nvSpPr>
          <p:cNvPr id="60" name="7cípá hvězda 59"/>
          <p:cNvSpPr/>
          <p:nvPr/>
        </p:nvSpPr>
        <p:spPr>
          <a:xfrm>
            <a:off x="421776" y="5899447"/>
            <a:ext cx="914400" cy="9144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721084" y="5971927"/>
            <a:ext cx="322524" cy="769441"/>
          </a:xfrm>
          <a:prstGeom prst="rect">
            <a:avLst/>
          </a:prstGeom>
          <a:noFill/>
          <a:scene3d>
            <a:camera prst="orthographicFront">
              <a:rot lat="0" lon="18899973" rev="0"/>
            </a:camera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4400" dirty="0" smtClean="0"/>
              <a:t>i</a:t>
            </a:r>
            <a:endParaRPr lang="cs-CZ" sz="4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391835" y="548680"/>
            <a:ext cx="61267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nalož slova na správné sáňky</a:t>
            </a:r>
            <a:endParaRPr lang="cs-CZ" sz="4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918135" y="17934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9381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801051" y="1585528"/>
            <a:ext cx="121232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skřyňki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72734" y="611977"/>
            <a:ext cx="2598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o</a:t>
            </a:r>
            <a:r>
              <a:rPr lang="cs-CZ" sz="3600" b="1" dirty="0" smtClean="0"/>
              <a:t>prav chyby </a:t>
            </a:r>
            <a:endParaRPr lang="cs-CZ" sz="36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708052" y="1567980"/>
            <a:ext cx="1657826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hvězdyčky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320120" y="1712486"/>
            <a:ext cx="110479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hodini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880430" y="2482870"/>
            <a:ext cx="1152623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pokiny</a:t>
            </a:r>
            <a:endParaRPr lang="cs-CZ" sz="28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794954" y="2466553"/>
            <a:ext cx="798617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léčit</a:t>
            </a:r>
            <a:endParaRPr lang="cs-CZ" sz="28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3737934" y="3085356"/>
            <a:ext cx="1213024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výšyvki</a:t>
            </a:r>
            <a:endParaRPr lang="cs-CZ" sz="28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215684" y="2279300"/>
            <a:ext cx="1068882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kočyčí</a:t>
            </a:r>
            <a:endParaRPr lang="cs-CZ" sz="28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799840" y="2482870"/>
            <a:ext cx="934871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chitrí</a:t>
            </a:r>
            <a:endParaRPr lang="cs-CZ" sz="28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7469261" y="3815462"/>
            <a:ext cx="910827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jyřini</a:t>
            </a:r>
            <a:endParaRPr lang="cs-CZ" sz="28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5591928" y="3346966"/>
            <a:ext cx="1328441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kořýnky</a:t>
            </a:r>
            <a:endParaRPr lang="cs-CZ" sz="2800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2184277" y="3634998"/>
            <a:ext cx="1235595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květyni</a:t>
            </a:r>
            <a:endParaRPr lang="cs-CZ" sz="2800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3059832" y="4499094"/>
            <a:ext cx="1356205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nehibný</a:t>
            </a:r>
            <a:endParaRPr lang="cs-CZ" sz="2800" dirty="0"/>
          </a:p>
        </p:txBody>
      </p:sp>
      <p:sp>
        <p:nvSpPr>
          <p:cNvPr id="123" name="TextovéPole 122"/>
          <p:cNvSpPr txBox="1"/>
          <p:nvPr/>
        </p:nvSpPr>
        <p:spPr>
          <a:xfrm>
            <a:off x="4788024" y="4077072"/>
            <a:ext cx="1075936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knýžki</a:t>
            </a:r>
            <a:endParaRPr lang="cs-CZ" sz="2800" dirty="0"/>
          </a:p>
        </p:txBody>
      </p:sp>
      <p:sp>
        <p:nvSpPr>
          <p:cNvPr id="129" name="TextovéPole 128"/>
          <p:cNvSpPr txBox="1"/>
          <p:nvPr/>
        </p:nvSpPr>
        <p:spPr>
          <a:xfrm>
            <a:off x="6516216" y="4355078"/>
            <a:ext cx="803425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lžícy</a:t>
            </a:r>
            <a:endParaRPr lang="cs-CZ" sz="2800" dirty="0"/>
          </a:p>
        </p:txBody>
      </p:sp>
      <p:sp>
        <p:nvSpPr>
          <p:cNvPr id="135" name="TextovéPole 134"/>
          <p:cNvSpPr txBox="1"/>
          <p:nvPr/>
        </p:nvSpPr>
        <p:spPr>
          <a:xfrm>
            <a:off x="5795126" y="5219174"/>
            <a:ext cx="108113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hřýchi</a:t>
            </a:r>
            <a:endParaRPr lang="cs-CZ" sz="2800" dirty="0"/>
          </a:p>
        </p:txBody>
      </p:sp>
      <p:sp>
        <p:nvSpPr>
          <p:cNvPr id="141" name="TextovéPole 140"/>
          <p:cNvSpPr txBox="1"/>
          <p:nvPr/>
        </p:nvSpPr>
        <p:spPr>
          <a:xfrm>
            <a:off x="1211410" y="5022314"/>
            <a:ext cx="993285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košíki</a:t>
            </a:r>
            <a:endParaRPr lang="cs-CZ" sz="2800" dirty="0"/>
          </a:p>
        </p:txBody>
      </p:sp>
      <p:sp>
        <p:nvSpPr>
          <p:cNvPr id="147" name="TextovéPole 146"/>
          <p:cNvSpPr txBox="1"/>
          <p:nvPr/>
        </p:nvSpPr>
        <p:spPr>
          <a:xfrm>
            <a:off x="3851920" y="5312886"/>
            <a:ext cx="1222129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jýdelný</a:t>
            </a:r>
            <a:endParaRPr lang="cs-CZ" sz="2800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658662" y="3815462"/>
            <a:ext cx="104939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zajýcy</a:t>
            </a:r>
            <a:endParaRPr lang="cs-CZ" sz="2800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7775288" y="5022314"/>
            <a:ext cx="864339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tičky</a:t>
            </a:r>
            <a:endParaRPr lang="cs-CZ" sz="2800" dirty="0"/>
          </a:p>
        </p:txBody>
      </p:sp>
      <p:sp>
        <p:nvSpPr>
          <p:cNvPr id="163" name="TextovéPole 162"/>
          <p:cNvSpPr txBox="1"/>
          <p:nvPr/>
        </p:nvSpPr>
        <p:spPr>
          <a:xfrm>
            <a:off x="3918135" y="44624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98726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938</TotalTime>
  <Words>522</Words>
  <Application>Microsoft Office PowerPoint</Application>
  <PresentationFormat>Předvádění na obrazovce (4:3)</PresentationFormat>
  <Paragraphs>250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jelinkovi</cp:lastModifiedBy>
  <cp:revision>87</cp:revision>
  <dcterms:created xsi:type="dcterms:W3CDTF">2012-01-28T11:14:06Z</dcterms:created>
  <dcterms:modified xsi:type="dcterms:W3CDTF">2012-01-31T16:18:31Z</dcterms:modified>
</cp:coreProperties>
</file>