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738" r:id="rId2"/>
  </p:sldMasterIdLst>
  <p:notesMasterIdLst>
    <p:notesMasterId r:id="rId13"/>
  </p:notesMasterIdLst>
  <p:sldIdLst>
    <p:sldId id="256" r:id="rId3"/>
    <p:sldId id="257" r:id="rId4"/>
    <p:sldId id="258" r:id="rId5"/>
    <p:sldId id="268" r:id="rId6"/>
    <p:sldId id="274" r:id="rId7"/>
    <p:sldId id="271" r:id="rId8"/>
    <p:sldId id="269" r:id="rId9"/>
    <p:sldId id="270" r:id="rId10"/>
    <p:sldId id="273" r:id="rId11"/>
    <p:sldId id="265" r:id="rId12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Calibri" pitchFamily="32" charset="0"/>
        <a:ea typeface="Lucida Sans Unicode" pitchFamily="32" charset="0"/>
        <a:cs typeface="Lucida Sans Unicode" pitchFamily="32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941" y="-77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 cap="sq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4579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4580" name="AutoShape 3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4581" name="AutoShape 4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4582" name="AutoShape 5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4583" name="AutoShape 6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4584" name="AutoShape 7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4585" name="AutoShape 8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4586" name="Rectangle 9"/>
          <p:cNvSpPr>
            <a:spLocks noGrp="1" noChangeArrowheads="1"/>
          </p:cNvSpPr>
          <p:nvPr>
            <p:ph type="sldImg"/>
          </p:nvPr>
        </p:nvSpPr>
        <p:spPr bwMode="auto">
          <a:xfrm>
            <a:off x="1003300" y="695325"/>
            <a:ext cx="4833938" cy="3414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82" name="Rectangle 10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72113" cy="4100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altLang="cs-CZ" noProof="0" smtClean="0"/>
          </a:p>
        </p:txBody>
      </p:sp>
      <p:sp>
        <p:nvSpPr>
          <p:cNvPr id="3083" name="Rectangle 11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2962275" cy="44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Lucida Sans Unicode" pitchFamily="32" charset="0"/>
                <a:cs typeface="Lucida Sans Unicode" pitchFamily="32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084" name="Rectangle 12"/>
          <p:cNvSpPr>
            <a:spLocks noGrp="1" noChangeArrowheads="1"/>
          </p:cNvSpPr>
          <p:nvPr>
            <p:ph type="dt"/>
          </p:nvPr>
        </p:nvSpPr>
        <p:spPr bwMode="auto">
          <a:xfrm>
            <a:off x="3881438" y="0"/>
            <a:ext cx="2962275" cy="44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Lucida Sans Unicode" pitchFamily="32" charset="0"/>
                <a:cs typeface="Lucida Sans Unicode" pitchFamily="32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085" name="Rectangle 13"/>
          <p:cNvSpPr>
            <a:spLocks noGrp="1" noChangeArrowheads="1"/>
          </p:cNvSpPr>
          <p:nvPr>
            <p:ph type="ftr"/>
          </p:nvPr>
        </p:nvSpPr>
        <p:spPr bwMode="auto">
          <a:xfrm>
            <a:off x="0" y="8686800"/>
            <a:ext cx="2962275" cy="44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Lucida Sans Unicode" pitchFamily="32" charset="0"/>
                <a:cs typeface="Lucida Sans Unicode" pitchFamily="32" charset="0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086" name="Rectangle 14"/>
          <p:cNvSpPr>
            <a:spLocks noGrp="1" noChangeArrowheads="1"/>
          </p:cNvSpPr>
          <p:nvPr>
            <p:ph type="sldNum"/>
          </p:nvPr>
        </p:nvSpPr>
        <p:spPr bwMode="auto">
          <a:xfrm>
            <a:off x="3881438" y="8686800"/>
            <a:ext cx="2962275" cy="44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ea typeface="Lucida Sans Unicode" pitchFamily="32" charset="0"/>
                <a:cs typeface="Lucida Sans Unicode" pitchFamily="32" charset="0"/>
              </a:defRPr>
            </a:lvl1pPr>
          </a:lstStyle>
          <a:p>
            <a:pPr>
              <a:defRPr/>
            </a:pPr>
            <a:fld id="{C69CEEFD-04AA-457B-8133-F5FEA9D28DC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42960910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14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72DE8A1B-38A6-42DF-8956-FD15C678831D}" type="slidenum">
              <a:rPr lang="cs-CZ" altLang="cs-CZ" sz="1400" smtClean="0"/>
              <a:pPr eaLnBrk="1" hangingPunct="1">
                <a:spcBef>
                  <a:spcPct val="0"/>
                </a:spcBef>
              </a:pPr>
              <a:t>1</a:t>
            </a:fld>
            <a:endParaRPr lang="cs-CZ" altLang="cs-CZ" sz="1400" smtClean="0"/>
          </a:p>
        </p:txBody>
      </p:sp>
      <p:sp>
        <p:nvSpPr>
          <p:cNvPr id="2560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5604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4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E8A774E-F3F1-412C-94D5-3DDD478B80D0}" type="slidenum">
              <a:rPr lang="cs-CZ" altLang="cs-CZ" sz="1400" smtClean="0"/>
              <a:pPr eaLnBrk="1" hangingPunct="1">
                <a:spcBef>
                  <a:spcPct val="0"/>
                </a:spcBef>
              </a:pPr>
              <a:t>2</a:t>
            </a:fld>
            <a:endParaRPr lang="cs-CZ" altLang="cs-CZ" sz="1400" smtClean="0"/>
          </a:p>
        </p:txBody>
      </p:sp>
      <p:sp>
        <p:nvSpPr>
          <p:cNvPr id="2662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6628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14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3FAB4F5E-26D2-4707-AA22-5600B5B638FE}" type="slidenum">
              <a:rPr lang="cs-CZ" altLang="cs-CZ" sz="1400" smtClean="0"/>
              <a:pPr eaLnBrk="1" hangingPunct="1">
                <a:spcBef>
                  <a:spcPct val="0"/>
                </a:spcBef>
              </a:pPr>
              <a:t>3</a:t>
            </a:fld>
            <a:endParaRPr lang="cs-CZ" altLang="cs-CZ" sz="1400" smtClean="0"/>
          </a:p>
        </p:txBody>
      </p:sp>
      <p:sp>
        <p:nvSpPr>
          <p:cNvPr id="27651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7652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4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DA16891-16B1-43C7-96DB-6DD0719C2787}" type="slidenum">
              <a:rPr lang="cs-CZ" altLang="cs-CZ" sz="1400" smtClean="0"/>
              <a:pPr eaLnBrk="1" hangingPunct="1">
                <a:spcBef>
                  <a:spcPct val="0"/>
                </a:spcBef>
              </a:pPr>
              <a:t>4</a:t>
            </a:fld>
            <a:endParaRPr lang="cs-CZ" altLang="cs-CZ" sz="1400" smtClean="0"/>
          </a:p>
        </p:txBody>
      </p:sp>
      <p:sp>
        <p:nvSpPr>
          <p:cNvPr id="2867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8676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4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789F01A8-2EB6-44FE-8338-7722F5860923}" type="slidenum">
              <a:rPr lang="cs-CZ" altLang="cs-CZ" sz="1400" smtClean="0"/>
              <a:pPr eaLnBrk="1" hangingPunct="1">
                <a:spcBef>
                  <a:spcPct val="0"/>
                </a:spcBef>
              </a:pPr>
              <a:t>5</a:t>
            </a:fld>
            <a:endParaRPr lang="cs-CZ" altLang="cs-CZ" sz="1400" smtClean="0"/>
          </a:p>
        </p:txBody>
      </p:sp>
      <p:sp>
        <p:nvSpPr>
          <p:cNvPr id="29699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700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4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7EB331A6-87C3-494D-89CC-927EF783453F}" type="slidenum">
              <a:rPr lang="cs-CZ" altLang="cs-CZ" sz="1400" smtClean="0"/>
              <a:pPr eaLnBrk="1" hangingPunct="1">
                <a:spcBef>
                  <a:spcPct val="0"/>
                </a:spcBef>
              </a:pPr>
              <a:t>6</a:t>
            </a:fld>
            <a:endParaRPr lang="cs-CZ" altLang="cs-CZ" sz="1400" smtClean="0"/>
          </a:p>
        </p:txBody>
      </p:sp>
      <p:sp>
        <p:nvSpPr>
          <p:cNvPr id="3072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0724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4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53018CEB-0D23-4990-B98E-96C40F6466B3}" type="slidenum">
              <a:rPr lang="cs-CZ" altLang="cs-CZ" sz="1400" smtClean="0"/>
              <a:pPr eaLnBrk="1" hangingPunct="1">
                <a:spcBef>
                  <a:spcPct val="0"/>
                </a:spcBef>
              </a:pPr>
              <a:t>7</a:t>
            </a:fld>
            <a:endParaRPr lang="cs-CZ" altLang="cs-CZ" sz="1400" smtClean="0"/>
          </a:p>
        </p:txBody>
      </p:sp>
      <p:sp>
        <p:nvSpPr>
          <p:cNvPr id="3174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1748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14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8326134-8314-44F9-A14D-EEF7F978A6B4}" type="slidenum">
              <a:rPr lang="cs-CZ" altLang="cs-CZ" sz="1400" smtClean="0"/>
              <a:pPr eaLnBrk="1" hangingPunct="1">
                <a:spcBef>
                  <a:spcPct val="0"/>
                </a:spcBef>
              </a:pPr>
              <a:t>8</a:t>
            </a:fld>
            <a:endParaRPr lang="cs-CZ" altLang="cs-CZ" sz="1400" smtClean="0"/>
          </a:p>
        </p:txBody>
      </p:sp>
      <p:sp>
        <p:nvSpPr>
          <p:cNvPr id="32771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2772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4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92D3A79-1B0A-4EBC-83DA-69B636A955BB}" type="slidenum">
              <a:rPr lang="cs-CZ" altLang="cs-CZ" sz="1400" smtClean="0"/>
              <a:pPr eaLnBrk="1" hangingPunct="1">
                <a:spcBef>
                  <a:spcPct val="0"/>
                </a:spcBef>
              </a:pPr>
              <a:t>9</a:t>
            </a:fld>
            <a:endParaRPr lang="cs-CZ" altLang="cs-CZ" sz="1400" smtClean="0"/>
          </a:p>
        </p:txBody>
      </p:sp>
      <p:sp>
        <p:nvSpPr>
          <p:cNvPr id="3379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3796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4"/>
          <p:cNvSpPr>
            <a:spLocks noGrp="1" noChangeArrowheads="1"/>
          </p:cNvSpPr>
          <p:nvPr>
            <p:ph type="sldNum" sz="quarter"/>
          </p:nvPr>
        </p:nvSpPr>
        <p:spPr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 eaLnBrk="0" hangingPunct="0">
              <a:spcBef>
                <a:spcPct val="30000"/>
              </a:spcBef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723900" algn="l"/>
                <a:tab pos="1447800" algn="l"/>
                <a:tab pos="2171700" algn="l"/>
                <a:tab pos="2895600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39C56F2-E1A6-40BD-AA6C-8589F0B88CE4}" type="slidenum">
              <a:rPr lang="cs-CZ" altLang="cs-CZ" sz="1400" smtClean="0"/>
              <a:pPr eaLnBrk="1" hangingPunct="1">
                <a:spcBef>
                  <a:spcPct val="0"/>
                </a:spcBef>
              </a:pPr>
              <a:t>10</a:t>
            </a:fld>
            <a:endParaRPr lang="cs-CZ" altLang="cs-CZ" sz="1400" smtClean="0"/>
          </a:p>
        </p:txBody>
      </p:sp>
      <p:sp>
        <p:nvSpPr>
          <p:cNvPr id="34819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34820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45E713-9CE9-4E1F-BB62-52883A3C384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4051627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BF1EF5-2027-469D-B718-A0DA6A47C05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9930612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626B61-3E91-402C-8D85-143AB774995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6064070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0663" cy="4510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0263" y="1600200"/>
            <a:ext cx="4030662" cy="4510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45A198-74CC-41E0-ACD4-BE56E165024C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824286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53D3C7-6B75-4872-AEC6-3F584FA864F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560080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E95A82-F678-428D-8BC2-ECC241A0360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18502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9802EC-EB74-4906-8BE2-E7C6C11B73F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77410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31EE94-31D4-4CAC-B3CA-925CB350A6F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53374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CBC9C3-5D7E-4C02-B127-10177D1B407F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55218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CBEF01-549C-4A63-9177-1BC21973FBE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150982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18288" y="127000"/>
            <a:ext cx="2052637" cy="59832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7000"/>
            <a:ext cx="6008688" cy="59832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BD9495-1E89-42B9-A959-D767E406693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668730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DDFD0-86FB-43A6-80BF-150238E68DF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567268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9C0EE4-2CA6-4E0A-941E-8CC7609604B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058192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D7D7F1-B443-4543-8EFF-3A2FCBBC49A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430318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D27325-CB07-47DC-9538-10A6BE16DA2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076465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E519C-56BE-4905-8F9B-5A9A9B44447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432468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98B294-0F9E-4963-AEA6-30EF45179CA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727478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E0A290-EADF-4019-9D9E-8BF6A3610A5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606133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4E3B6A-5400-4EFB-AC17-B2BA34F6E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03113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B6853D-505E-42BB-B296-6F1896F418D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472560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574E1B-BB6F-4471-9458-334FDF27417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5687329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EF73B1-E030-4365-A9F7-F775CA73495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06081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7000"/>
            <a:ext cx="8213725" cy="1433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13725" cy="4510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457200" y="6350000"/>
            <a:ext cx="211772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54763"/>
            <a:ext cx="2895600" cy="36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50000"/>
            <a:ext cx="2117725" cy="371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ap="flat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pPr>
              <a:defRPr/>
            </a:pPr>
            <a:fld id="{1B99A3CA-3A68-4042-BE98-E7C6A7CE388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5" r:id="rId1"/>
    <p:sldLayoutId id="2147483896" r:id="rId2"/>
    <p:sldLayoutId id="2147483897" r:id="rId3"/>
    <p:sldLayoutId id="2147483898" r:id="rId4"/>
    <p:sldLayoutId id="2147483899" r:id="rId5"/>
    <p:sldLayoutId id="2147483900" r:id="rId6"/>
    <p:sldLayoutId id="2147483901" r:id="rId7"/>
    <p:sldLayoutId id="2147483902" r:id="rId8"/>
    <p:sldLayoutId id="2147483903" r:id="rId9"/>
    <p:sldLayoutId id="2147483904" r:id="rId10"/>
    <p:sldLayoutId id="2147483905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5pPr>
      <a:lvl6pPr marL="25146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6pPr>
      <a:lvl7pPr marL="29718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7pPr>
      <a:lvl8pPr marL="34290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8pPr>
      <a:lvl9pPr marL="3886200" indent="-228600" algn="ctr" defTabSz="449263" rtl="0" fontAlgn="base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Lucida Sans Unicode" pitchFamily="32" charset="0"/>
          <a:cs typeface="Lucida Sans Unicode" pitchFamily="32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052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  <a:endParaRPr lang="en-US" altLang="cs-CZ" smtClean="0"/>
          </a:p>
        </p:txBody>
      </p:sp>
      <p:sp>
        <p:nvSpPr>
          <p:cNvPr id="2053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  <a:endParaRPr lang="en-US" altLang="cs-CZ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3E3BCC7E-30A8-4AB9-90DB-860E6165A23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  <p:grpSp>
        <p:nvGrpSpPr>
          <p:cNvPr id="2057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6" r:id="rId1"/>
    <p:sldLayoutId id="2147483907" r:id="rId2"/>
    <p:sldLayoutId id="2147483908" r:id="rId3"/>
    <p:sldLayoutId id="2147483909" r:id="rId4"/>
    <p:sldLayoutId id="2147483910" r:id="rId5"/>
    <p:sldLayoutId id="2147483911" r:id="rId6"/>
    <p:sldLayoutId id="2147483912" r:id="rId7"/>
    <p:sldLayoutId id="2147483913" r:id="rId8"/>
    <p:sldLayoutId id="2147483914" r:id="rId9"/>
    <p:sldLayoutId id="2147483915" r:id="rId10"/>
    <p:sldLayoutId id="214748391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2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2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2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2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2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2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2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2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1"/>
          <p:cNvSpPr txBox="1">
            <a:spLocks noChangeArrowheads="1"/>
          </p:cNvSpPr>
          <p:nvPr/>
        </p:nvSpPr>
        <p:spPr bwMode="auto">
          <a:xfrm>
            <a:off x="611188" y="620713"/>
            <a:ext cx="7772400" cy="136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 eaLnBrk="0" hangingPunct="0"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600">
                <a:solidFill>
                  <a:schemeClr val="tx1"/>
                </a:solidFill>
                <a:latin typeface="Constantia" pitchFamily="18" charset="0"/>
              </a:defRPr>
            </a:lvl1pPr>
            <a:lvl2pPr marL="639763" indent="-246063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tx1"/>
                </a:solidFill>
                <a:latin typeface="Constantia" pitchFamily="18" charset="0"/>
              </a:defRPr>
            </a:lvl2pPr>
            <a:lvl3pPr marL="914400" indent="-246063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100">
                <a:solidFill>
                  <a:schemeClr val="tx1"/>
                </a:solidFill>
                <a:latin typeface="Constantia" pitchFamily="18" charset="0"/>
              </a:defRPr>
            </a:lvl3pPr>
            <a:lvl4pPr marL="1187450" indent="-209550" eaLnBrk="0" hangingPunct="0">
              <a:spcBef>
                <a:spcPct val="20000"/>
              </a:spcBef>
              <a:buClr>
                <a:srgbClr val="0BD0D9"/>
              </a:buClr>
              <a:buSzPct val="6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4pPr>
            <a:lvl5pPr marL="1462088" indent="-209550" eaLnBrk="0" hangingPunct="0">
              <a:spcBef>
                <a:spcPct val="20000"/>
              </a:spcBef>
              <a:buClr>
                <a:srgbClr val="10CF9B"/>
              </a:buClr>
              <a:buSzPct val="6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5pPr>
            <a:lvl6pPr marL="1919288" indent="-209550" defTabSz="4492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6pPr>
            <a:lvl7pPr marL="2376488" indent="-209550" defTabSz="4492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7pPr>
            <a:lvl8pPr marL="2833688" indent="-209550" defTabSz="4492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8pPr>
            <a:lvl9pPr marL="3290888" indent="-209550" defTabSz="4492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Pct val="100000"/>
              <a:buFontTx/>
              <a:buNone/>
            </a:pPr>
            <a:r>
              <a:rPr lang="cs-CZ" altLang="cs-CZ" sz="4400">
                <a:solidFill>
                  <a:srgbClr val="000000"/>
                </a:solidFill>
                <a:latin typeface="Calibri" pitchFamily="32" charset="0"/>
                <a:cs typeface="Arial Unicode MS" pitchFamily="32" charset="0"/>
              </a:rPr>
              <a:t>Rychlost</a:t>
            </a:r>
          </a:p>
        </p:txBody>
      </p:sp>
      <p:sp>
        <p:nvSpPr>
          <p:cNvPr id="14339" name="Text Box 2"/>
          <p:cNvSpPr txBox="1">
            <a:spLocks noChangeArrowheads="1"/>
          </p:cNvSpPr>
          <p:nvPr/>
        </p:nvSpPr>
        <p:spPr bwMode="auto">
          <a:xfrm>
            <a:off x="719138" y="2060575"/>
            <a:ext cx="8245475" cy="4173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 eaLnBrk="0" hangingPunct="0"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Char char="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 sz="2600">
                <a:solidFill>
                  <a:schemeClr val="tx1"/>
                </a:solidFill>
                <a:latin typeface="Constantia" pitchFamily="18" charset="0"/>
              </a:defRPr>
            </a:lvl1pPr>
            <a:lvl2pPr marL="639763" indent="-246063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Wingdings 2" pitchFamily="18" charset="2"/>
              <a:buChar char="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 sz="2400">
                <a:solidFill>
                  <a:schemeClr val="tx1"/>
                </a:solidFill>
                <a:latin typeface="Constantia" pitchFamily="18" charset="0"/>
              </a:defRPr>
            </a:lvl2pPr>
            <a:lvl3pPr marL="914400" indent="-246063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 2" pitchFamily="18" charset="2"/>
              <a:buChar char="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 sz="2100">
                <a:solidFill>
                  <a:schemeClr val="tx1"/>
                </a:solidFill>
                <a:latin typeface="Constantia" pitchFamily="18" charset="0"/>
              </a:defRPr>
            </a:lvl3pPr>
            <a:lvl4pPr marL="1187450" indent="-209550" eaLnBrk="0" hangingPunct="0">
              <a:spcBef>
                <a:spcPct val="20000"/>
              </a:spcBef>
              <a:buClr>
                <a:srgbClr val="0BD0D9"/>
              </a:buClr>
              <a:buSzPct val="65000"/>
              <a:buFont typeface="Wingdings 2" pitchFamily="18" charset="2"/>
              <a:buChar char="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4pPr>
            <a:lvl5pPr marL="1462088" indent="-209550" eaLnBrk="0" hangingPunct="0">
              <a:spcBef>
                <a:spcPct val="20000"/>
              </a:spcBef>
              <a:buClr>
                <a:srgbClr val="10CF9B"/>
              </a:buClr>
              <a:buSzPct val="65000"/>
              <a:buFont typeface="Wingdings 2" pitchFamily="18" charset="2"/>
              <a:buChar char="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5pPr>
            <a:lvl6pPr marL="1919288" indent="-209550" defTabSz="4492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6pPr>
            <a:lvl7pPr marL="2376488" indent="-209550" defTabSz="4492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7pPr>
            <a:lvl8pPr marL="2833688" indent="-209550" defTabSz="4492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8pPr>
            <a:lvl9pPr marL="3290888" indent="-209550" defTabSz="4492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  <a:tab pos="10321925" algn="l"/>
                <a:tab pos="10779125" algn="l"/>
                <a:tab pos="1078071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SzPct val="100000"/>
              <a:buFontTx/>
              <a:buNone/>
            </a:pPr>
            <a:r>
              <a:rPr lang="cs-CZ" altLang="cs-CZ" sz="2900">
                <a:solidFill>
                  <a:srgbClr val="000000"/>
                </a:solidFill>
                <a:latin typeface="Calibri" pitchFamily="32" charset="0"/>
                <a:cs typeface="Arial Unicode MS" pitchFamily="32" charset="0"/>
              </a:rPr>
              <a:t>Název školy:  </a:t>
            </a:r>
            <a:r>
              <a:rPr lang="cs-CZ" altLang="cs-CZ" sz="2900">
                <a:solidFill>
                  <a:srgbClr val="000000"/>
                </a:solidFill>
                <a:latin typeface="Arial" charset="0"/>
                <a:cs typeface="Arial Unicode MS" pitchFamily="32" charset="0"/>
              </a:rPr>
              <a:t>	</a:t>
            </a:r>
            <a:r>
              <a:rPr lang="cs-CZ" altLang="cs-CZ" sz="2900">
                <a:solidFill>
                  <a:srgbClr val="000000"/>
                </a:solidFill>
                <a:latin typeface="Calibri" pitchFamily="32" charset="0"/>
                <a:cs typeface="Arial Unicode MS" pitchFamily="32" charset="0"/>
              </a:rPr>
              <a:t>Základní škola Brána Nová Paka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SzPct val="100000"/>
              <a:buFontTx/>
              <a:buNone/>
            </a:pPr>
            <a:r>
              <a:rPr lang="cs-CZ" altLang="cs-CZ" sz="2900">
                <a:solidFill>
                  <a:srgbClr val="000000"/>
                </a:solidFill>
                <a:latin typeface="Calibri" pitchFamily="32" charset="0"/>
                <a:cs typeface="Arial Unicode MS" pitchFamily="32" charset="0"/>
              </a:rPr>
              <a:t>Autor:</a:t>
            </a:r>
            <a:r>
              <a:rPr lang="cs-CZ" altLang="cs-CZ" sz="2900">
                <a:solidFill>
                  <a:srgbClr val="000000"/>
                </a:solidFill>
                <a:latin typeface="Arial" charset="0"/>
                <a:cs typeface="Arial Unicode MS" pitchFamily="32" charset="0"/>
              </a:rPr>
              <a:t>		Bohumír Včelák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SzPct val="100000"/>
              <a:buFontTx/>
              <a:buNone/>
            </a:pPr>
            <a:r>
              <a:rPr lang="cs-CZ" altLang="cs-CZ" sz="2900">
                <a:solidFill>
                  <a:srgbClr val="000000"/>
                </a:solidFill>
                <a:latin typeface="Calibri" pitchFamily="32" charset="0"/>
                <a:cs typeface="Arial Unicode MS" pitchFamily="32" charset="0"/>
              </a:rPr>
              <a:t>Název:  		</a:t>
            </a:r>
            <a:r>
              <a:rPr lang="cs-CZ" altLang="cs-CZ" sz="2400">
                <a:solidFill>
                  <a:srgbClr val="000000"/>
                </a:solidFill>
                <a:latin typeface="Calibri" pitchFamily="32" charset="0"/>
                <a:cs typeface="Arial Unicode MS" pitchFamily="32" charset="0"/>
              </a:rPr>
              <a:t>VY_32_INOVACE_7_08_FY_Rychlost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SzPct val="100000"/>
              <a:buFontTx/>
              <a:buNone/>
            </a:pPr>
            <a:r>
              <a:rPr lang="cs-CZ" altLang="cs-CZ" sz="2900">
                <a:solidFill>
                  <a:srgbClr val="000000"/>
                </a:solidFill>
                <a:latin typeface="Calibri" pitchFamily="32" charset="0"/>
                <a:cs typeface="Arial Unicode MS" pitchFamily="32" charset="0"/>
              </a:rPr>
              <a:t>Téma:			Rychlost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SzPct val="100000"/>
              <a:buFontTx/>
              <a:buNone/>
            </a:pPr>
            <a:r>
              <a:rPr lang="cs-CZ" altLang="cs-CZ" sz="2900">
                <a:solidFill>
                  <a:srgbClr val="000000"/>
                </a:solidFill>
                <a:latin typeface="Calibri" pitchFamily="32" charset="0"/>
                <a:cs typeface="Arial Unicode MS" pitchFamily="32" charset="0"/>
              </a:rPr>
              <a:t>Číslo projektu: 	CZ.1.07/1.4.00/21.3750 </a:t>
            </a:r>
          </a:p>
          <a:p>
            <a:pPr eaLnBrk="1" hangingPunct="1">
              <a:lnSpc>
                <a:spcPct val="80000"/>
              </a:lnSpc>
              <a:spcBef>
                <a:spcPts val="725"/>
              </a:spcBef>
              <a:buClrTx/>
              <a:buSzPct val="100000"/>
              <a:buFontTx/>
              <a:buNone/>
            </a:pPr>
            <a:endParaRPr lang="cs-CZ" altLang="cs-CZ" sz="2900">
              <a:solidFill>
                <a:srgbClr val="000000"/>
              </a:solidFill>
              <a:latin typeface="Calibri" pitchFamily="32" charset="0"/>
              <a:cs typeface="Arial Unicode MS" pitchFamily="32" charset="0"/>
            </a:endParaRPr>
          </a:p>
          <a:p>
            <a:pPr algn="ctr" eaLnBrk="1" hangingPunct="1">
              <a:lnSpc>
                <a:spcPct val="80000"/>
              </a:lnSpc>
              <a:spcBef>
                <a:spcPts val="725"/>
              </a:spcBef>
              <a:buClrTx/>
              <a:buSzPct val="100000"/>
              <a:buFontTx/>
              <a:buNone/>
            </a:pPr>
            <a:endParaRPr lang="cs-CZ" altLang="cs-CZ" sz="2900">
              <a:solidFill>
                <a:srgbClr val="000000"/>
              </a:solidFill>
              <a:latin typeface="Calibri" pitchFamily="32" charset="0"/>
              <a:cs typeface="Arial Unicode MS" pitchFamily="32" charset="0"/>
            </a:endParaRPr>
          </a:p>
        </p:txBody>
      </p:sp>
      <p:pic>
        <p:nvPicPr>
          <p:cNvPr id="14340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157788"/>
            <a:ext cx="5761037" cy="1122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1" name="Group 1"/>
          <p:cNvGraphicFramePr>
            <a:graphicFrameLocks noGrp="1"/>
          </p:cNvGraphicFramePr>
          <p:nvPr/>
        </p:nvGraphicFramePr>
        <p:xfrm>
          <a:off x="863600" y="620713"/>
          <a:ext cx="7418388" cy="5645441"/>
        </p:xfrm>
        <a:graphic>
          <a:graphicData uri="http://schemas.openxmlformats.org/drawingml/2006/table">
            <a:tbl>
              <a:tblPr/>
              <a:tblGrid>
                <a:gridCol w="2403475"/>
                <a:gridCol w="2251075"/>
                <a:gridCol w="1162050"/>
                <a:gridCol w="1601788"/>
              </a:tblGrid>
              <a:tr h="5413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2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1pPr>
                      <a:lvl2pPr marL="4572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2pPr>
                      <a:lvl3pPr marL="9144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9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3pPr>
                      <a:lvl4pPr marL="1371600"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4pPr>
                      <a:lvl5pPr marL="1828800" eaLnBrk="0" hangingPunct="0">
                        <a:spcBef>
                          <a:spcPct val="20000"/>
                        </a:spcBef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5pPr>
                      <a:lvl6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6pPr>
                      <a:lvl7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7pPr>
                      <a:lvl8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8pPr>
                      <a:lvl9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50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Autor </a:t>
                      </a:r>
                    </a:p>
                  </a:txBody>
                  <a:tcPr marL="36000" marR="36000" marT="349200" marB="360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2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1pPr>
                      <a:lvl2pPr marL="4572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2pPr>
                      <a:lvl3pPr marL="9144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9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3pPr>
                      <a:lvl4pPr marL="1371600"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4pPr>
                      <a:lvl5pPr marL="1828800" eaLnBrk="0" hangingPunct="0">
                        <a:spcBef>
                          <a:spcPct val="20000"/>
                        </a:spcBef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5pPr>
                      <a:lvl6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6pPr>
                      <a:lvl7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7pPr>
                      <a:lvl8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8pPr>
                      <a:lvl9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50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Bohumír Včelák</a:t>
                      </a:r>
                    </a:p>
                  </a:txBody>
                  <a:tcPr marL="36000" marR="36000" marT="349200" marB="360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228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2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1pPr>
                      <a:lvl2pPr marL="4572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2pPr>
                      <a:lvl3pPr marL="9144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9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3pPr>
                      <a:lvl4pPr marL="1371600"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4pPr>
                      <a:lvl5pPr marL="1828800" eaLnBrk="0" hangingPunct="0">
                        <a:spcBef>
                          <a:spcPct val="20000"/>
                        </a:spcBef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5pPr>
                      <a:lvl6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6pPr>
                      <a:lvl7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7pPr>
                      <a:lvl8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8pPr>
                      <a:lvl9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50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Vytvořeno dne</a:t>
                      </a:r>
                    </a:p>
                  </a:txBody>
                  <a:tcPr marL="36000" marR="36000" marT="349200" marB="360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2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1pPr>
                      <a:lvl2pPr marL="4572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2pPr>
                      <a:lvl3pPr marL="9144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9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3pPr>
                      <a:lvl4pPr marL="1371600"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4pPr>
                      <a:lvl5pPr marL="1828800" eaLnBrk="0" hangingPunct="0">
                        <a:spcBef>
                          <a:spcPct val="20000"/>
                        </a:spcBef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5pPr>
                      <a:lvl6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6pPr>
                      <a:lvl7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7pPr>
                      <a:lvl8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8pPr>
                      <a:lvl9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50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12.1.2014</a:t>
                      </a:r>
                    </a:p>
                  </a:txBody>
                  <a:tcPr marL="36000" marR="36000" marT="349200" marB="360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513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2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1pPr>
                      <a:lvl2pPr marL="4572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2pPr>
                      <a:lvl3pPr marL="9144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9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3pPr>
                      <a:lvl4pPr marL="1371600"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4pPr>
                      <a:lvl5pPr marL="1828800" eaLnBrk="0" hangingPunct="0">
                        <a:spcBef>
                          <a:spcPct val="20000"/>
                        </a:spcBef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5pPr>
                      <a:lvl6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6pPr>
                      <a:lvl7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7pPr>
                      <a:lvl8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8pPr>
                      <a:lvl9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50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Odpilotováno dne</a:t>
                      </a:r>
                    </a:p>
                  </a:txBody>
                  <a:tcPr marL="36000" marR="36000" marT="349200" marB="360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2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1pPr>
                      <a:lvl2pPr marL="4572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2pPr>
                      <a:lvl3pPr marL="9144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9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3pPr>
                      <a:lvl4pPr marL="1371600"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4pPr>
                      <a:lvl5pPr marL="1828800" eaLnBrk="0" hangingPunct="0">
                        <a:spcBef>
                          <a:spcPct val="20000"/>
                        </a:spcBef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5pPr>
                      <a:lvl6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6pPr>
                      <a:lvl7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7pPr>
                      <a:lvl8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8pPr>
                      <a:lvl9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50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14.1.2014</a:t>
                      </a:r>
                    </a:p>
                  </a:txBody>
                  <a:tcPr marL="36000" marR="36000" marT="349200" marB="360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2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1pPr>
                      <a:lvl2pPr marL="4572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2pPr>
                      <a:lvl3pPr marL="9144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9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3pPr>
                      <a:lvl4pPr marL="1371600"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4pPr>
                      <a:lvl5pPr marL="1828800" eaLnBrk="0" hangingPunct="0">
                        <a:spcBef>
                          <a:spcPct val="20000"/>
                        </a:spcBef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5pPr>
                      <a:lvl6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6pPr>
                      <a:lvl7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7pPr>
                      <a:lvl8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8pPr>
                      <a:lvl9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50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ve třídě</a:t>
                      </a:r>
                    </a:p>
                  </a:txBody>
                  <a:tcPr marL="36000" marR="36000" marT="349200" marB="360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2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1pPr>
                      <a:lvl2pPr marL="4572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2pPr>
                      <a:lvl3pPr marL="9144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9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3pPr>
                      <a:lvl4pPr marL="1371600"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4pPr>
                      <a:lvl5pPr marL="1828800" eaLnBrk="0" hangingPunct="0">
                        <a:spcBef>
                          <a:spcPct val="20000"/>
                        </a:spcBef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5pPr>
                      <a:lvl6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6pPr>
                      <a:lvl7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7pPr>
                      <a:lvl8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8pPr>
                      <a:lvl9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50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6.</a:t>
                      </a:r>
                    </a:p>
                  </a:txBody>
                  <a:tcPr marL="36000" marR="36000" marT="349200" marB="360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6355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2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1pPr>
                      <a:lvl2pPr marL="4572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2pPr>
                      <a:lvl3pPr marL="9144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9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3pPr>
                      <a:lvl4pPr marL="1371600"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4pPr>
                      <a:lvl5pPr marL="1828800" eaLnBrk="0" hangingPunct="0">
                        <a:spcBef>
                          <a:spcPct val="20000"/>
                        </a:spcBef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5pPr>
                      <a:lvl6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6pPr>
                      <a:lvl7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7pPr>
                      <a:lvl8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8pPr>
                      <a:lvl9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50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Vzdělávací oblas</a:t>
                      </a:r>
                    </a:p>
                  </a:txBody>
                  <a:tcPr marL="36000" marR="36000" marT="349200" marB="360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2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1pPr>
                      <a:lvl2pPr marL="4572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2pPr>
                      <a:lvl3pPr marL="9144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9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3pPr>
                      <a:lvl4pPr marL="1371600"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4pPr>
                      <a:lvl5pPr marL="1828800" eaLnBrk="0" hangingPunct="0">
                        <a:spcBef>
                          <a:spcPct val="20000"/>
                        </a:spcBef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5pPr>
                      <a:lvl6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6pPr>
                      <a:lvl7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7pPr>
                      <a:lvl8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8pPr>
                      <a:lvl9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50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Člověk a příroda</a:t>
                      </a:r>
                    </a:p>
                  </a:txBody>
                  <a:tcPr marL="36000" marR="36000" marT="349200" marB="360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355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2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1pPr>
                      <a:lvl2pPr marL="4572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2pPr>
                      <a:lvl3pPr marL="9144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9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3pPr>
                      <a:lvl4pPr marL="1371600"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4pPr>
                      <a:lvl5pPr marL="1828800" eaLnBrk="0" hangingPunct="0">
                        <a:spcBef>
                          <a:spcPct val="20000"/>
                        </a:spcBef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5pPr>
                      <a:lvl6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6pPr>
                      <a:lvl7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7pPr>
                      <a:lvl8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8pPr>
                      <a:lvl9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50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Vzdělávací obor</a:t>
                      </a:r>
                    </a:p>
                  </a:txBody>
                  <a:tcPr marL="36000" marR="36000" marT="349200" marB="360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2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1pPr>
                      <a:lvl2pPr marL="4572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2pPr>
                      <a:lvl3pPr marL="9144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9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3pPr>
                      <a:lvl4pPr marL="1371600"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4pPr>
                      <a:lvl5pPr marL="1828800" eaLnBrk="0" hangingPunct="0">
                        <a:spcBef>
                          <a:spcPct val="20000"/>
                        </a:spcBef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5pPr>
                      <a:lvl6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6pPr>
                      <a:lvl7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7pPr>
                      <a:lvl8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8pPr>
                      <a:lvl9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50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Fyzika</a:t>
                      </a:r>
                    </a:p>
                  </a:txBody>
                  <a:tcPr marL="36000" marR="36000" marT="349200" marB="360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975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2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1pPr>
                      <a:lvl2pPr marL="4572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2pPr>
                      <a:lvl3pPr marL="9144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9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3pPr>
                      <a:lvl4pPr marL="1371600"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4pPr>
                      <a:lvl5pPr marL="1828800" eaLnBrk="0" hangingPunct="0">
                        <a:spcBef>
                          <a:spcPct val="20000"/>
                        </a:spcBef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5pPr>
                      <a:lvl6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6pPr>
                      <a:lvl7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7pPr>
                      <a:lvl8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8pPr>
                      <a:lvl9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50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Tematický okruh</a:t>
                      </a:r>
                    </a:p>
                  </a:txBody>
                  <a:tcPr marL="36000" marR="36000" marT="349200" marB="360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2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1pPr>
                      <a:lvl2pPr marL="4572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2pPr>
                      <a:lvl3pPr marL="9144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9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3pPr>
                      <a:lvl4pPr marL="1371600"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4pPr>
                      <a:lvl5pPr marL="1828800" eaLnBrk="0" hangingPunct="0">
                        <a:spcBef>
                          <a:spcPct val="20000"/>
                        </a:spcBef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5pPr>
                      <a:lvl6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6pPr>
                      <a:lvl7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7pPr>
                      <a:lvl8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8pPr>
                      <a:lvl9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50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Měření fyzikálních veličin</a:t>
                      </a:r>
                    </a:p>
                  </a:txBody>
                  <a:tcPr marL="36000" marR="36000" marT="349200" marB="360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318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2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1pPr>
                      <a:lvl2pPr marL="4572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2pPr>
                      <a:lvl3pPr marL="9144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9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3pPr>
                      <a:lvl4pPr marL="1371600"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4pPr>
                      <a:lvl5pPr marL="1828800" eaLnBrk="0" hangingPunct="0">
                        <a:spcBef>
                          <a:spcPct val="20000"/>
                        </a:spcBef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5pPr>
                      <a:lvl6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6pPr>
                      <a:lvl7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7pPr>
                      <a:lvl8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8pPr>
                      <a:lvl9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50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Téma</a:t>
                      </a:r>
                    </a:p>
                  </a:txBody>
                  <a:tcPr marL="36000" marR="36000" marT="349200" marB="360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2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1pPr>
                      <a:lvl2pPr marL="4572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2pPr>
                      <a:lvl3pPr marL="9144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9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3pPr>
                      <a:lvl4pPr marL="1371600"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4pPr>
                      <a:lvl5pPr marL="1828800" eaLnBrk="0" hangingPunct="0">
                        <a:spcBef>
                          <a:spcPct val="20000"/>
                        </a:spcBef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5pPr>
                      <a:lvl6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6pPr>
                      <a:lvl7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7pPr>
                      <a:lvl8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8pPr>
                      <a:lvl9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50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Rychlost</a:t>
                      </a:r>
                    </a:p>
                  </a:txBody>
                  <a:tcPr marL="36000" marR="36000" marT="349200" marB="360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382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2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1pPr>
                      <a:lvl2pPr marL="4572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2pPr>
                      <a:lvl3pPr marL="9144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9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3pPr>
                      <a:lvl4pPr marL="1371600"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4pPr>
                      <a:lvl5pPr marL="1828800" eaLnBrk="0" hangingPunct="0">
                        <a:spcBef>
                          <a:spcPct val="20000"/>
                        </a:spcBef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5pPr>
                      <a:lvl6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6pPr>
                      <a:lvl7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7pPr>
                      <a:lvl8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8pPr>
                      <a:lvl9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50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Anotace</a:t>
                      </a:r>
                    </a:p>
                  </a:txBody>
                  <a:tcPr marL="36000" marR="36000" marT="349200" marB="360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2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1pPr>
                      <a:lvl2pPr marL="4572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2pPr>
                      <a:lvl3pPr marL="9144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9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3pPr>
                      <a:lvl4pPr marL="1371600"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4pPr>
                      <a:lvl5pPr marL="1828800" eaLnBrk="0" hangingPunct="0">
                        <a:spcBef>
                          <a:spcPct val="20000"/>
                        </a:spcBef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5pPr>
                      <a:lvl6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6pPr>
                      <a:lvl7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7pPr>
                      <a:lvl8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8pPr>
                      <a:lvl9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Žák si pomocí DUM rozšiřuje vědomosti o rychlosti těles</a:t>
                      </a:r>
                    </a:p>
                  </a:txBody>
                  <a:tcPr marL="36000" marR="36000" marT="251676" marB="360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0488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2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1pPr>
                      <a:lvl2pPr marL="4572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2pPr>
                      <a:lvl3pPr marL="9144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9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3pPr>
                      <a:lvl4pPr marL="1371600"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4pPr>
                      <a:lvl5pPr marL="1828800" eaLnBrk="0" hangingPunct="0">
                        <a:spcBef>
                          <a:spcPct val="20000"/>
                        </a:spcBef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5pPr>
                      <a:lvl6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6pPr>
                      <a:lvl7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7pPr>
                      <a:lvl8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8pPr>
                      <a:lvl9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50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 Klíčová slova</a:t>
                      </a:r>
                    </a:p>
                  </a:txBody>
                  <a:tcPr marL="36000" marR="36000" marT="349200" marB="360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9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2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1pPr>
                      <a:lvl2pPr marL="4572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20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2pPr>
                      <a:lvl3pPr marL="914400" eaLnBrk="0" hangingPunct="0">
                        <a:spcBef>
                          <a:spcPct val="20000"/>
                        </a:spcBef>
                        <a:buClr>
                          <a:schemeClr val="accent2"/>
                        </a:buClr>
                        <a:buSzPct val="70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 sz="1900"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3pPr>
                      <a:lvl4pPr marL="1371600" eaLnBrk="0" hangingPunct="0">
                        <a:spcBef>
                          <a:spcPct val="20000"/>
                        </a:spcBef>
                        <a:buClr>
                          <a:srgbClr val="0BD0D9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4pPr>
                      <a:lvl5pPr marL="1828800" eaLnBrk="0" hangingPunct="0">
                        <a:spcBef>
                          <a:spcPct val="20000"/>
                        </a:spcBef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5pPr>
                      <a:lvl6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6pPr>
                      <a:lvl7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7pPr>
                      <a:lvl8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8pPr>
                      <a:lvl9pPr indent="-228600" defTabSz="449263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rgbClr val="10CF9B"/>
                        </a:buClr>
                        <a:buSzPct val="65000"/>
                        <a:buFont typeface="Wingdings 2" pitchFamily="18" charset="2"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  <a:defRPr>
                          <a:solidFill>
                            <a:schemeClr val="tx1"/>
                          </a:solidFill>
                          <a:latin typeface="Constantia" pitchFamily="18" charset="0"/>
                        </a:defRPr>
                      </a:lvl9pPr>
                    </a:lstStyle>
                    <a:p>
                      <a:pPr marL="0" marR="0" lvl="0" indent="0" algn="l" defTabSz="449263" rtl="0" eaLnBrk="1" fontAlgn="base" latinLnBrk="0" hangingPunct="1">
                        <a:lnSpc>
                          <a:spcPct val="93000"/>
                        </a:lnSpc>
                        <a:spcBef>
                          <a:spcPts val="45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Lucida Sans Unicode" pitchFamily="32" charset="0"/>
                          <a:cs typeface="Lucida Sans Unicode" pitchFamily="32" charset="0"/>
                        </a:rPr>
                        <a:t>Rychlost tělesa, čas, dráha, km/h, tachometr, radar</a:t>
                      </a:r>
                    </a:p>
                  </a:txBody>
                  <a:tcPr marL="36000" marR="36000" marT="251676" marB="3600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765175"/>
            <a:ext cx="8229600" cy="863600"/>
          </a:xfrm>
        </p:spPr>
        <p:txBody>
          <a:bodyPr lIns="90000" tIns="46800" rIns="90000" bIns="46800"/>
          <a:lstStyle/>
          <a:p>
            <a:pPr algn="ctr" eaLnBrk="1" hangingPunct="1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5400" smtClean="0">
                <a:latin typeface="Candara" pitchFamily="34" charset="0"/>
              </a:rPr>
              <a:t>Rychlost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9138"/>
            <a:ext cx="8229600" cy="4335462"/>
          </a:xfrm>
        </p:spPr>
        <p:txBody>
          <a:bodyPr/>
          <a:lstStyle/>
          <a:p>
            <a:pPr eaLnBrk="1" hangingPunct="1">
              <a:defRPr/>
            </a:pPr>
            <a:r>
              <a:rPr lang="cs-CZ" sz="3600" dirty="0" smtClean="0">
                <a:latin typeface="Candara" panose="020E0502030303020204" pitchFamily="34" charset="0"/>
              </a:rPr>
              <a:t>Rychlost je dráha, kterou těleso urazí za jednotku času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cs-CZ" sz="3600" dirty="0" smtClean="0">
                <a:latin typeface="Candara" panose="020E0502030303020204" pitchFamily="34" charset="0"/>
              </a:rPr>
              <a:t>Rychlost známe: 	1.  OKAMŽITOU a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3600" dirty="0">
                <a:latin typeface="Candara" panose="020E0502030303020204" pitchFamily="34" charset="0"/>
              </a:rPr>
              <a:t>	</a:t>
            </a:r>
            <a:r>
              <a:rPr lang="cs-CZ" sz="3600" dirty="0" smtClean="0">
                <a:latin typeface="Candara" panose="020E0502030303020204" pitchFamily="34" charset="0"/>
              </a:rPr>
              <a:t>			2.  PRŮMĚRNOU</a:t>
            </a:r>
          </a:p>
          <a:p>
            <a:pPr eaLnBrk="1" hangingPunct="1">
              <a:defRPr/>
            </a:pPr>
            <a:endParaRPr lang="cs-CZ" dirty="0">
              <a:latin typeface="Candara" panose="020E0502030303020204" pitchFamily="34" charset="0"/>
            </a:endParaRPr>
          </a:p>
        </p:txBody>
      </p:sp>
      <p:pic>
        <p:nvPicPr>
          <p:cNvPr id="16388" name="Picture 4" descr="C:\Users\Bohumír\AppData\Local\Microsoft\Windows\Temporary Internet Files\Content.IE5\4YVSKIRV\MC9000307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038" y="4868863"/>
            <a:ext cx="2509837" cy="1160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765175"/>
            <a:ext cx="8229600" cy="863600"/>
          </a:xfrm>
        </p:spPr>
        <p:txBody>
          <a:bodyPr lIns="90000" tIns="46800" rIns="90000" bIns="46800"/>
          <a:lstStyle/>
          <a:p>
            <a:pPr algn="ctr" eaLnBrk="1" hangingPunct="1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5400" smtClean="0">
                <a:latin typeface="Candara" pitchFamily="34" charset="0"/>
              </a:rPr>
              <a:t>Rychlost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844675"/>
            <a:ext cx="8229600" cy="4389438"/>
          </a:xfrm>
        </p:spPr>
        <p:txBody>
          <a:bodyPr/>
          <a:lstStyle/>
          <a:p>
            <a:pPr>
              <a:defRPr/>
            </a:pPr>
            <a:r>
              <a:rPr lang="cs-CZ" sz="3200" dirty="0">
                <a:latin typeface="Candara" panose="020E0502030303020204" pitchFamily="34" charset="0"/>
              </a:rPr>
              <a:t>Rychlost uvádíme v metrech za </a:t>
            </a:r>
            <a:r>
              <a:rPr lang="cs-CZ" sz="3200" dirty="0" smtClean="0">
                <a:latin typeface="Candara" panose="020E0502030303020204" pitchFamily="34" charset="0"/>
              </a:rPr>
              <a:t>sekundu:</a:t>
            </a:r>
          </a:p>
          <a:p>
            <a:pPr marL="0" indent="0" algn="ctr">
              <a:lnSpc>
                <a:spcPts val="2300"/>
              </a:lnSpc>
              <a:spcBef>
                <a:spcPts val="0"/>
              </a:spcBef>
              <a:buFont typeface="Wingdings 2" pitchFamily="18" charset="2"/>
              <a:buNone/>
              <a:defRPr/>
            </a:pPr>
            <a:endParaRPr lang="cs-CZ" sz="3200" b="1" dirty="0" smtClean="0">
              <a:latin typeface="Candara" panose="020E0502030303020204" pitchFamily="34" charset="0"/>
            </a:endParaRPr>
          </a:p>
          <a:p>
            <a:pPr marL="0" indent="0" algn="ctr">
              <a:lnSpc>
                <a:spcPts val="2300"/>
              </a:lnSpc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sz="3200" b="1" dirty="0" smtClean="0">
                <a:latin typeface="Candara" panose="020E0502030303020204" pitchFamily="34" charset="0"/>
              </a:rPr>
              <a:t>m</a:t>
            </a:r>
          </a:p>
          <a:p>
            <a:pPr marL="0" indent="0" algn="ctr">
              <a:lnSpc>
                <a:spcPts val="2300"/>
              </a:lnSpc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sz="3200" b="1" dirty="0" smtClean="0">
                <a:latin typeface="Candara" panose="020E0502030303020204" pitchFamily="34" charset="0"/>
                <a:sym typeface="Symbol"/>
              </a:rPr>
              <a:t></a:t>
            </a:r>
            <a:endParaRPr lang="cs-CZ" sz="3200" b="1" dirty="0" smtClean="0">
              <a:latin typeface="Candara" panose="020E0502030303020204" pitchFamily="34" charset="0"/>
            </a:endParaRPr>
          </a:p>
          <a:p>
            <a:pPr marL="0" indent="0" algn="ctr">
              <a:lnSpc>
                <a:spcPts val="2300"/>
              </a:lnSpc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sz="3200" b="1" dirty="0">
                <a:latin typeface="Candara" panose="020E0502030303020204" pitchFamily="34" charset="0"/>
              </a:rPr>
              <a:t>s</a:t>
            </a:r>
          </a:p>
          <a:p>
            <a:pPr>
              <a:defRPr/>
            </a:pPr>
            <a:endParaRPr lang="cs-CZ" sz="3200" dirty="0" smtClean="0">
              <a:latin typeface="Candara" panose="020E0502030303020204" pitchFamily="34" charset="0"/>
            </a:endParaRPr>
          </a:p>
          <a:p>
            <a:pPr>
              <a:defRPr/>
            </a:pPr>
            <a:r>
              <a:rPr lang="cs-CZ" sz="3200" dirty="0" smtClean="0">
                <a:latin typeface="Candara" panose="020E0502030303020204" pitchFamily="34" charset="0"/>
              </a:rPr>
              <a:t> </a:t>
            </a:r>
            <a:r>
              <a:rPr lang="cs-CZ" sz="3200" dirty="0">
                <a:latin typeface="Candara" panose="020E0502030303020204" pitchFamily="34" charset="0"/>
              </a:rPr>
              <a:t>nebo v kilometrech za </a:t>
            </a:r>
            <a:r>
              <a:rPr lang="cs-CZ" sz="3200" dirty="0" smtClean="0">
                <a:latin typeface="Candara" panose="020E0502030303020204" pitchFamily="34" charset="0"/>
              </a:rPr>
              <a:t>hodinu:</a:t>
            </a:r>
          </a:p>
          <a:p>
            <a:pPr marL="0" indent="0" algn="ctr">
              <a:lnSpc>
                <a:spcPts val="2300"/>
              </a:lnSpc>
              <a:spcBef>
                <a:spcPts val="0"/>
              </a:spcBef>
              <a:buFont typeface="Wingdings 2" pitchFamily="18" charset="2"/>
              <a:buNone/>
              <a:defRPr/>
            </a:pPr>
            <a:endParaRPr lang="cs-CZ" sz="3200" dirty="0" smtClean="0">
              <a:latin typeface="Candara" panose="020E0502030303020204" pitchFamily="34" charset="0"/>
            </a:endParaRPr>
          </a:p>
          <a:p>
            <a:pPr marL="0" indent="0" algn="ctr">
              <a:lnSpc>
                <a:spcPts val="2300"/>
              </a:lnSpc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sz="3200" b="1" dirty="0" smtClean="0">
                <a:latin typeface="Candara" panose="020E0502030303020204" pitchFamily="34" charset="0"/>
              </a:rPr>
              <a:t>km</a:t>
            </a:r>
          </a:p>
          <a:p>
            <a:pPr marL="0" indent="0" algn="ctr">
              <a:lnSpc>
                <a:spcPts val="2300"/>
              </a:lnSpc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sz="3200" b="1" dirty="0" smtClean="0">
                <a:latin typeface="Candara" panose="020E0502030303020204" pitchFamily="34" charset="0"/>
                <a:sym typeface="Symbol"/>
              </a:rPr>
              <a:t></a:t>
            </a:r>
            <a:endParaRPr lang="cs-CZ" sz="3200" b="1" dirty="0" smtClean="0">
              <a:latin typeface="Candara" panose="020E0502030303020204" pitchFamily="34" charset="0"/>
            </a:endParaRPr>
          </a:p>
          <a:p>
            <a:pPr marL="0" indent="0" algn="ctr">
              <a:lnSpc>
                <a:spcPts val="2300"/>
              </a:lnSpc>
              <a:spcBef>
                <a:spcPts val="0"/>
              </a:spcBef>
              <a:buFont typeface="Wingdings 2" pitchFamily="18" charset="2"/>
              <a:buNone/>
              <a:defRPr/>
            </a:pPr>
            <a:r>
              <a:rPr lang="cs-CZ" sz="3200" b="1" dirty="0" smtClean="0">
                <a:latin typeface="Candara" panose="020E0502030303020204" pitchFamily="34" charset="0"/>
              </a:rPr>
              <a:t>h</a:t>
            </a:r>
          </a:p>
          <a:p>
            <a:pPr marL="0" indent="0">
              <a:buFont typeface="Wingdings 2" pitchFamily="18" charset="2"/>
              <a:buNone/>
              <a:defRPr/>
            </a:pPr>
            <a:endParaRPr lang="cs-CZ" sz="3200" dirty="0">
              <a:latin typeface="Candara" panose="020E0502030303020204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466350">
            <a:off x="6796088" y="4508500"/>
            <a:ext cx="1714500" cy="1714500"/>
          </a:xfrm>
          <a:prstGeom prst="rect">
            <a:avLst/>
          </a:prstGeom>
          <a:effectLst>
            <a:outerShdw blurRad="381000" dir="13500000" sx="48000" sy="48000" kx="1200000" algn="br" rotWithShape="0">
              <a:prstClr val="black">
                <a:alpha val="18000"/>
              </a:prst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765175"/>
            <a:ext cx="8229600" cy="863600"/>
          </a:xfrm>
        </p:spPr>
        <p:txBody>
          <a:bodyPr lIns="90000" tIns="46800" rIns="90000" bIns="46800"/>
          <a:lstStyle/>
          <a:p>
            <a:pPr algn="ctr" eaLnBrk="1" hangingPunct="1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5400" smtClean="0">
                <a:latin typeface="Candara" pitchFamily="34" charset="0"/>
              </a:rPr>
              <a:t>Rychlost - převody</a:t>
            </a: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395288" y="3213100"/>
            <a:ext cx="8229600" cy="3021013"/>
          </a:xfrm>
        </p:spPr>
        <p:txBody>
          <a:bodyPr/>
          <a:lstStyle/>
          <a:p>
            <a:pPr marL="0" indent="0" algn="ctr">
              <a:buFont typeface="Wingdings 2" pitchFamily="18" charset="2"/>
              <a:buNone/>
            </a:pPr>
            <a:r>
              <a:rPr lang="cs-CZ" altLang="cs-CZ" sz="3200" smtClean="0">
                <a:latin typeface="Candara" pitchFamily="34" charset="0"/>
              </a:rPr>
              <a:t>POZOR PŘI PŘEVODU JEDNOTEK!</a:t>
            </a:r>
          </a:p>
          <a:p>
            <a:pPr marL="0" indent="0">
              <a:buFont typeface="Wingdings 2" pitchFamily="18" charset="2"/>
              <a:buNone/>
            </a:pPr>
            <a:endParaRPr lang="cs-CZ" altLang="cs-CZ" sz="3200" smtClean="0">
              <a:latin typeface="Candara" pitchFamily="34" charset="0"/>
            </a:endParaRPr>
          </a:p>
          <a:p>
            <a:pPr marL="0" indent="0">
              <a:buFont typeface="Wingdings 2" pitchFamily="18" charset="2"/>
              <a:buNone/>
            </a:pPr>
            <a:r>
              <a:rPr lang="cs-CZ" altLang="cs-CZ" sz="3200" smtClean="0">
                <a:latin typeface="Candara" pitchFamily="34" charset="0"/>
              </a:rPr>
              <a:t> </a:t>
            </a:r>
          </a:p>
        </p:txBody>
      </p:sp>
      <p:pic>
        <p:nvPicPr>
          <p:cNvPr id="18436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4002088"/>
            <a:ext cx="7834312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7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7694">
            <a:off x="706438" y="1314450"/>
            <a:ext cx="152400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765175"/>
            <a:ext cx="8229600" cy="863600"/>
          </a:xfrm>
        </p:spPr>
        <p:txBody>
          <a:bodyPr lIns="90000" tIns="46800" rIns="90000" bIns="46800"/>
          <a:lstStyle/>
          <a:p>
            <a:pPr algn="ctr" eaLnBrk="1" hangingPunct="1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5400" smtClean="0">
                <a:latin typeface="Candara" pitchFamily="34" charset="0"/>
              </a:rPr>
              <a:t>Rychlost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844675"/>
            <a:ext cx="8229600" cy="4389438"/>
          </a:xfrm>
        </p:spPr>
        <p:txBody>
          <a:bodyPr/>
          <a:lstStyle/>
          <a:p>
            <a:pPr>
              <a:defRPr/>
            </a:pPr>
            <a:r>
              <a:rPr lang="cs-CZ" sz="3200" dirty="0" smtClean="0">
                <a:latin typeface="Candara" panose="020E0502030303020204" pitchFamily="34" charset="0"/>
              </a:rPr>
              <a:t>Měření rychlosti v </a:t>
            </a:r>
            <a:r>
              <a:rPr lang="cs-CZ" sz="3200" dirty="0">
                <a:latin typeface="Candara" panose="020E0502030303020204" pitchFamily="34" charset="0"/>
              </a:rPr>
              <a:t>metrech za </a:t>
            </a:r>
            <a:r>
              <a:rPr lang="cs-CZ" sz="3200" dirty="0" smtClean="0">
                <a:latin typeface="Candara" panose="020E0502030303020204" pitchFamily="34" charset="0"/>
              </a:rPr>
              <a:t>sekundu používáme v předpovědi počasí – rychlost větru aj.</a:t>
            </a:r>
          </a:p>
          <a:p>
            <a:pPr marL="0" indent="0" algn="ctr">
              <a:lnSpc>
                <a:spcPts val="2300"/>
              </a:lnSpc>
              <a:spcBef>
                <a:spcPts val="0"/>
              </a:spcBef>
              <a:buFont typeface="Wingdings 2" pitchFamily="18" charset="2"/>
              <a:buNone/>
              <a:defRPr/>
            </a:pPr>
            <a:endParaRPr lang="cs-CZ" sz="3200" dirty="0" smtClean="0">
              <a:latin typeface="Candara" panose="020E0502030303020204" pitchFamily="34" charset="0"/>
            </a:endParaRPr>
          </a:p>
          <a:p>
            <a:pPr>
              <a:defRPr/>
            </a:pPr>
            <a:r>
              <a:rPr lang="cs-CZ" sz="3200" dirty="0" smtClean="0">
                <a:latin typeface="Candara" panose="020E0502030303020204" pitchFamily="34" charset="0"/>
              </a:rPr>
              <a:t>Kilometry </a:t>
            </a:r>
            <a:r>
              <a:rPr lang="cs-CZ" sz="3200" dirty="0">
                <a:latin typeface="Candara" panose="020E0502030303020204" pitchFamily="34" charset="0"/>
              </a:rPr>
              <a:t>za </a:t>
            </a:r>
            <a:r>
              <a:rPr lang="cs-CZ" sz="3200" dirty="0" smtClean="0">
                <a:latin typeface="Candara" panose="020E0502030303020204" pitchFamily="34" charset="0"/>
              </a:rPr>
              <a:t>hodinu používáme </a:t>
            </a:r>
          </a:p>
          <a:p>
            <a:pPr marL="366713" lvl="1" indent="0">
              <a:buFont typeface="Wingdings 2" pitchFamily="18" charset="2"/>
              <a:buNone/>
              <a:defRPr/>
            </a:pPr>
            <a:r>
              <a:rPr lang="cs-CZ" sz="3000" dirty="0" smtClean="0">
                <a:latin typeface="Candara" panose="020E0502030303020204" pitchFamily="34" charset="0"/>
              </a:rPr>
              <a:t>při měření rychlosti v dopravě, </a:t>
            </a:r>
          </a:p>
          <a:p>
            <a:pPr marL="366713" lvl="1" indent="0">
              <a:buFont typeface="Wingdings 2" pitchFamily="18" charset="2"/>
              <a:buNone/>
              <a:defRPr/>
            </a:pPr>
            <a:r>
              <a:rPr lang="cs-CZ" sz="3000" dirty="0" smtClean="0">
                <a:latin typeface="Candara" panose="020E0502030303020204" pitchFamily="34" charset="0"/>
              </a:rPr>
              <a:t>sportu a t d. </a:t>
            </a:r>
            <a:endParaRPr lang="cs-CZ" sz="3000" dirty="0">
              <a:latin typeface="Candara" panose="020E0502030303020204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678992">
            <a:off x="6430963" y="3846513"/>
            <a:ext cx="1536700" cy="2222500"/>
          </a:xfrm>
          <a:prstGeom prst="rect">
            <a:avLst/>
          </a:prstGeom>
          <a:effectLst>
            <a:outerShdw blurRad="76200" dir="13500000" sy="23000" kx="1200000" algn="br" rotWithShape="0">
              <a:prstClr val="black">
                <a:alpha val="20000"/>
              </a:prstClr>
            </a:outerShdw>
          </a:effectLst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765175"/>
            <a:ext cx="8229600" cy="863600"/>
          </a:xfrm>
        </p:spPr>
        <p:txBody>
          <a:bodyPr lIns="90000" tIns="46800" rIns="90000" bIns="46800"/>
          <a:lstStyle/>
          <a:p>
            <a:pPr algn="ctr" eaLnBrk="1" hangingPunct="1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5400" smtClean="0">
                <a:latin typeface="Candara" pitchFamily="34" charset="0"/>
              </a:rPr>
              <a:t>Rychlost</a:t>
            </a:r>
          </a:p>
        </p:txBody>
      </p:sp>
      <p:sp>
        <p:nvSpPr>
          <p:cNvPr id="2" name="Zástupný symbol pro obsah 1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971600" y="1772816"/>
            <a:ext cx="7715200" cy="4551784"/>
          </a:xfrm>
          <a:blipFill rotWithShape="1">
            <a:blip r:embed="rId4"/>
            <a:stretch>
              <a:fillRect l="-2765" t="-1740"/>
            </a:stretch>
          </a:blipFill>
          <a:extLst/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765175"/>
            <a:ext cx="8229600" cy="863600"/>
          </a:xfrm>
        </p:spPr>
        <p:txBody>
          <a:bodyPr lIns="90000" tIns="46800" rIns="90000" bIns="46800"/>
          <a:lstStyle/>
          <a:p>
            <a:pPr algn="ctr" eaLnBrk="1" hangingPunct="1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5400" smtClean="0">
                <a:latin typeface="Candara" pitchFamily="34" charset="0"/>
              </a:rPr>
              <a:t>Rychlost</a:t>
            </a:r>
          </a:p>
        </p:txBody>
      </p:sp>
      <p:sp>
        <p:nvSpPr>
          <p:cNvPr id="21507" name="Zástupný symbol pro obsah 1"/>
          <p:cNvSpPr>
            <a:spLocks noGrp="1"/>
          </p:cNvSpPr>
          <p:nvPr>
            <p:ph idx="1"/>
          </p:nvPr>
        </p:nvSpPr>
        <p:spPr>
          <a:xfrm>
            <a:off x="457200" y="2205038"/>
            <a:ext cx="8229600" cy="4119562"/>
          </a:xfrm>
        </p:spPr>
        <p:txBody>
          <a:bodyPr/>
          <a:lstStyle/>
          <a:p>
            <a:pPr eaLnBrk="1" hangingPunct="1"/>
            <a:r>
              <a:rPr lang="cs-CZ" altLang="cs-CZ" sz="3600" b="1" smtClean="0">
                <a:latin typeface="Candara" pitchFamily="34" charset="0"/>
              </a:rPr>
              <a:t>Okamžitá rychlost </a:t>
            </a:r>
            <a:r>
              <a:rPr lang="cs-CZ" altLang="cs-CZ" sz="3600" smtClean="0">
                <a:latin typeface="Candara" pitchFamily="34" charset="0"/>
              </a:rPr>
              <a:t>se během pohybu tělesa může měnit.</a:t>
            </a:r>
          </a:p>
          <a:p>
            <a:pPr eaLnBrk="1" hangingPunct="1"/>
            <a:r>
              <a:rPr lang="cs-CZ" altLang="cs-CZ" sz="3600" b="1" smtClean="0">
                <a:latin typeface="Candara" pitchFamily="34" charset="0"/>
              </a:rPr>
              <a:t>Průměrná rychlost </a:t>
            </a:r>
            <a:r>
              <a:rPr lang="cs-CZ" altLang="cs-CZ" sz="3600" smtClean="0">
                <a:latin typeface="Candara" pitchFamily="34" charset="0"/>
              </a:rPr>
              <a:t>je vypočítaný průměr rychlostí za celou dráhu pohybu tělesa od startu k cíli za celý časový úsek.</a:t>
            </a:r>
          </a:p>
        </p:txBody>
      </p:sp>
      <p:pic>
        <p:nvPicPr>
          <p:cNvPr id="21508" name="Picture 4" descr="C:\Users\Bohumír\AppData\Local\Microsoft\Windows\Temporary Internet Files\Content.IE5\YSHXHWII\MP90044906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54804" flipH="1">
            <a:off x="7153275" y="5040313"/>
            <a:ext cx="1355725" cy="1255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"/>
          <p:cNvSpPr>
            <a:spLocks noGrp="1" noChangeArrowheads="1"/>
          </p:cNvSpPr>
          <p:nvPr>
            <p:ph type="title"/>
          </p:nvPr>
        </p:nvSpPr>
        <p:spPr>
          <a:xfrm>
            <a:off x="468313" y="765175"/>
            <a:ext cx="8229600" cy="863600"/>
          </a:xfrm>
        </p:spPr>
        <p:txBody>
          <a:bodyPr lIns="90000" tIns="46800" rIns="90000" bIns="46800"/>
          <a:lstStyle/>
          <a:p>
            <a:pPr algn="ctr" eaLnBrk="1" hangingPunct="1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5400" smtClean="0">
                <a:latin typeface="Candara" pitchFamily="34" charset="0"/>
              </a:rPr>
              <a:t>Měření rychlosti</a:t>
            </a:r>
          </a:p>
        </p:txBody>
      </p:sp>
      <p:sp>
        <p:nvSpPr>
          <p:cNvPr id="22531" name="Zástupný symbol pro obsah 1"/>
          <p:cNvSpPr>
            <a:spLocks noGrp="1"/>
          </p:cNvSpPr>
          <p:nvPr>
            <p:ph idx="1"/>
          </p:nvPr>
        </p:nvSpPr>
        <p:spPr>
          <a:xfrm>
            <a:off x="827088" y="2205038"/>
            <a:ext cx="7859712" cy="4119562"/>
          </a:xfrm>
        </p:spPr>
        <p:txBody>
          <a:bodyPr/>
          <a:lstStyle/>
          <a:p>
            <a:pPr eaLnBrk="1" hangingPunct="1"/>
            <a:r>
              <a:rPr lang="cs-CZ" altLang="cs-CZ" sz="3600" smtClean="0">
                <a:latin typeface="Candara" pitchFamily="34" charset="0"/>
              </a:rPr>
              <a:t>Okamžitou rychlost měříme TACHMETREM nebo RADAREM.</a:t>
            </a:r>
          </a:p>
          <a:p>
            <a:pPr eaLnBrk="1" hangingPunct="1"/>
            <a:endParaRPr lang="cs-CZ" altLang="cs-CZ" sz="3600" smtClean="0">
              <a:latin typeface="Candara" pitchFamily="34" charset="0"/>
            </a:endParaRPr>
          </a:p>
        </p:txBody>
      </p:sp>
      <p:pic>
        <p:nvPicPr>
          <p:cNvPr id="2253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3606800"/>
            <a:ext cx="3384550" cy="261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3600450"/>
            <a:ext cx="4170362" cy="262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1"/>
          <p:cNvSpPr txBox="1">
            <a:spLocks noChangeArrowheads="1"/>
          </p:cNvSpPr>
          <p:nvPr/>
        </p:nvSpPr>
        <p:spPr bwMode="auto">
          <a:xfrm>
            <a:off x="395288" y="47625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 eaLnBrk="0" hangingPunct="0"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600">
                <a:solidFill>
                  <a:schemeClr val="tx1"/>
                </a:solidFill>
                <a:latin typeface="Constantia" pitchFamily="18" charset="0"/>
              </a:defRPr>
            </a:lvl1pPr>
            <a:lvl2pPr marL="639763" indent="-246063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tx1"/>
                </a:solidFill>
                <a:latin typeface="Constantia" pitchFamily="18" charset="0"/>
              </a:defRPr>
            </a:lvl2pPr>
            <a:lvl3pPr marL="914400" indent="-246063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100">
                <a:solidFill>
                  <a:schemeClr val="tx1"/>
                </a:solidFill>
                <a:latin typeface="Constantia" pitchFamily="18" charset="0"/>
              </a:defRPr>
            </a:lvl3pPr>
            <a:lvl4pPr marL="1187450" indent="-209550" eaLnBrk="0" hangingPunct="0">
              <a:spcBef>
                <a:spcPct val="20000"/>
              </a:spcBef>
              <a:buClr>
                <a:srgbClr val="0BD0D9"/>
              </a:buClr>
              <a:buSzPct val="6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4pPr>
            <a:lvl5pPr marL="1462088" indent="-209550" eaLnBrk="0" hangingPunct="0">
              <a:spcBef>
                <a:spcPct val="20000"/>
              </a:spcBef>
              <a:buClr>
                <a:srgbClr val="10CF9B"/>
              </a:buClr>
              <a:buSzPct val="6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5pPr>
            <a:lvl6pPr marL="1919288" indent="-209550" defTabSz="4492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6pPr>
            <a:lvl7pPr marL="2376488" indent="-209550" defTabSz="4492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7pPr>
            <a:lvl8pPr marL="2833688" indent="-209550" defTabSz="4492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8pPr>
            <a:lvl9pPr marL="3290888" indent="-209550" defTabSz="4492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Pct val="100000"/>
              <a:buFontTx/>
              <a:buNone/>
            </a:pPr>
            <a:r>
              <a:rPr lang="cs-CZ" altLang="cs-CZ" sz="4400">
                <a:solidFill>
                  <a:srgbClr val="000000"/>
                </a:solidFill>
                <a:latin typeface="Arial" charset="0"/>
                <a:cs typeface="Arial Unicode MS" pitchFamily="32" charset="0"/>
              </a:rPr>
              <a:t>Použité zdroje:</a:t>
            </a:r>
          </a:p>
        </p:txBody>
      </p:sp>
      <p:sp>
        <p:nvSpPr>
          <p:cNvPr id="2355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>
              <a:cs typeface="Arial Unicode MS" pitchFamily="32" charset="0"/>
            </a:endParaRPr>
          </a:p>
        </p:txBody>
      </p:sp>
      <p:sp>
        <p:nvSpPr>
          <p:cNvPr id="23556" name="Text Box 3"/>
          <p:cNvSpPr txBox="1">
            <a:spLocks noChangeArrowheads="1"/>
          </p:cNvSpPr>
          <p:nvPr/>
        </p:nvSpPr>
        <p:spPr bwMode="auto">
          <a:xfrm>
            <a:off x="457200" y="1844675"/>
            <a:ext cx="8240713" cy="201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80808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/>
          <a:lstStyle>
            <a:lvl1pPr marL="457200" indent="-457200" eaLnBrk="0" hangingPunct="0">
              <a:spcBef>
                <a:spcPct val="20000"/>
              </a:spcBef>
              <a:buClr>
                <a:srgbClr val="0BD0D9"/>
              </a:buClr>
              <a:buSzPct val="9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600">
                <a:solidFill>
                  <a:schemeClr val="tx1"/>
                </a:solidFill>
                <a:latin typeface="Constantia" pitchFamily="18" charset="0"/>
              </a:defRPr>
            </a:lvl1pPr>
            <a:lvl2pPr marL="639763" indent="-246063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tx1"/>
                </a:solidFill>
                <a:latin typeface="Constantia" pitchFamily="18" charset="0"/>
              </a:defRPr>
            </a:lvl2pPr>
            <a:lvl3pPr marL="914400" indent="-246063" eaLnBrk="0" hangingPunct="0">
              <a:spcBef>
                <a:spcPct val="20000"/>
              </a:spcBef>
              <a:buClr>
                <a:schemeClr val="accent2"/>
              </a:buClr>
              <a:buSzPct val="70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100">
                <a:solidFill>
                  <a:schemeClr val="tx1"/>
                </a:solidFill>
                <a:latin typeface="Constantia" pitchFamily="18" charset="0"/>
              </a:defRPr>
            </a:lvl3pPr>
            <a:lvl4pPr marL="1187450" indent="-209550" eaLnBrk="0" hangingPunct="0">
              <a:spcBef>
                <a:spcPct val="20000"/>
              </a:spcBef>
              <a:buClr>
                <a:srgbClr val="0BD0D9"/>
              </a:buClr>
              <a:buSzPct val="6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4pPr>
            <a:lvl5pPr marL="1462088" indent="-209550" eaLnBrk="0" hangingPunct="0">
              <a:spcBef>
                <a:spcPct val="20000"/>
              </a:spcBef>
              <a:buClr>
                <a:srgbClr val="10CF9B"/>
              </a:buClr>
              <a:buSzPct val="6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5pPr>
            <a:lvl6pPr marL="1919288" indent="-209550" defTabSz="4492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6pPr>
            <a:lvl7pPr marL="2376488" indent="-209550" defTabSz="4492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7pPr>
            <a:lvl8pPr marL="2833688" indent="-209550" defTabSz="4492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8pPr>
            <a:lvl9pPr marL="3290888" indent="-209550" defTabSz="449263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10CF9B"/>
              </a:buClr>
              <a:buSzPct val="65000"/>
              <a:buFont typeface="Wingdings 2" pitchFamily="18" charset="2"/>
              <a:buChar char="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onstantia" pitchFamily="18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Pct val="100000"/>
            </a:pPr>
            <a:r>
              <a:rPr lang="cs-CZ" altLang="cs-CZ" sz="2800">
                <a:solidFill>
                  <a:srgbClr val="000000"/>
                </a:solidFill>
                <a:latin typeface="Calibri" pitchFamily="32" charset="0"/>
                <a:cs typeface="Arial Unicode MS" pitchFamily="32" charset="0"/>
              </a:rPr>
              <a:t>Galerie klipart Microsoft Office</a:t>
            </a:r>
          </a:p>
          <a:p>
            <a:pPr algn="ctr" eaLnBrk="1" hangingPunct="1">
              <a:spcBef>
                <a:spcPct val="0"/>
              </a:spcBef>
              <a:buClrTx/>
              <a:buSzPct val="100000"/>
            </a:pPr>
            <a:r>
              <a:rPr lang="cs-CZ" altLang="cs-CZ" sz="2800">
                <a:solidFill>
                  <a:srgbClr val="000000"/>
                </a:solidFill>
                <a:latin typeface="Calibri" pitchFamily="32" charset="0"/>
                <a:cs typeface="Arial Unicode MS" pitchFamily="32" charset="0"/>
              </a:rPr>
              <a:t>Ostatní obrázky pocházejí z vlastních fotografií autora DUM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Lucida Sans Unicode"/>
        <a:cs typeface="Lucida Sans Unicode"/>
      </a:majorFont>
      <a:minorFont>
        <a:latin typeface="Calibri"/>
        <a:ea typeface="Lucida Sans Unicode"/>
        <a:cs typeface="Lucida Sans Unicode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altLang="cs-CZ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Calibri" pitchFamily="32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1148</TotalTime>
  <Words>205</Words>
  <Application>Microsoft Office PowerPoint</Application>
  <PresentationFormat>Předvádění na obrazovce (4:3)</PresentationFormat>
  <Paragraphs>72</Paragraphs>
  <Slides>10</Slides>
  <Notes>10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21" baseType="lpstr">
      <vt:lpstr>Calibri</vt:lpstr>
      <vt:lpstr>Lucida Sans Unicode</vt:lpstr>
      <vt:lpstr>Times New Roman</vt:lpstr>
      <vt:lpstr>Arial</vt:lpstr>
      <vt:lpstr>Constantia</vt:lpstr>
      <vt:lpstr>Wingdings 2</vt:lpstr>
      <vt:lpstr>Arial Unicode MS</vt:lpstr>
      <vt:lpstr>Candara</vt:lpstr>
      <vt:lpstr>Symbol</vt:lpstr>
      <vt:lpstr>Motiv systému Office</vt:lpstr>
      <vt:lpstr>Tok</vt:lpstr>
      <vt:lpstr>Prezentace aplikace PowerPoint</vt:lpstr>
      <vt:lpstr>Prezentace aplikace PowerPoint</vt:lpstr>
      <vt:lpstr>Rychlost</vt:lpstr>
      <vt:lpstr>Rychlost</vt:lpstr>
      <vt:lpstr>Rychlost - převody</vt:lpstr>
      <vt:lpstr>Rychlost</vt:lpstr>
      <vt:lpstr>Rychlost</vt:lpstr>
      <vt:lpstr>Rychlost</vt:lpstr>
      <vt:lpstr>Měření rychlosti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odpor</dc:title>
  <dc:creator>Bohumír Včelák</dc:creator>
  <cp:lastModifiedBy>Bohumír Včelák</cp:lastModifiedBy>
  <cp:revision>115</cp:revision>
  <cp:lastPrinted>1601-01-01T00:00:00Z</cp:lastPrinted>
  <dcterms:created xsi:type="dcterms:W3CDTF">2012-02-11T16:37:46Z</dcterms:created>
  <dcterms:modified xsi:type="dcterms:W3CDTF">2014-01-14T07:02:58Z</dcterms:modified>
</cp:coreProperties>
</file>