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50" r:id="rId2"/>
    <p:sldMasterId id="2147483753" r:id="rId3"/>
  </p:sldMasterIdLst>
  <p:notesMasterIdLst>
    <p:notesMasterId r:id="rId16"/>
  </p:notesMasterIdLst>
  <p:sldIdLst>
    <p:sldId id="256" r:id="rId4"/>
    <p:sldId id="257" r:id="rId5"/>
    <p:sldId id="266" r:id="rId6"/>
    <p:sldId id="268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65" r:id="rId15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90625" y="877888"/>
            <a:ext cx="4468813" cy="315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3925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243290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7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33BCF-87A9-4D7E-81D8-7EE5DFCD5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393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0AA3F-F43D-41A6-AAF9-1A87BE98F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559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4441A-D07A-4E61-A410-86517EE70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616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24313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3913" y="1600200"/>
            <a:ext cx="4024312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C47D1-2F66-4B75-A79B-C22F0BE5D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577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4074C-B575-4442-9140-685C0825F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851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5002E-FFB4-4E4B-AB08-56D959464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88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D0EAAF-692F-480D-BE5F-5B31F6CA8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6707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AA5D7-B38C-4F26-ABCA-B00AA51E1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2033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09EEC-6984-4EB8-B2EB-104E02E65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812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717D8-7B3B-44C9-A272-0037228BE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0790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08763" y="127000"/>
            <a:ext cx="2049462" cy="59705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5999163" cy="59705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33157-A048-4D9F-9030-5501734D0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4716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1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14604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4243427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71513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9638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737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5318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13110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2010030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593781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1727207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2649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55588"/>
            <a:ext cx="1985963" cy="59896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71513" y="255588"/>
            <a:ext cx="5805487" cy="59896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524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1C8424-01D3-4F68-B288-5297D4D02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64E16-3E2C-47A2-9DA2-DEE39F2A6F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A705CE-5973-480A-BD37-4FA4EA3852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1A7C1-42C9-4D77-8297-EFF712D3AA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D11829-921E-4C44-B734-73AC08421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01C896-A377-41B3-A3F0-B82D6FF774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5639-C02A-4A04-A683-54D75F3701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18D281-A56F-4350-8226-0F85B3F935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86250-B6F4-4AC7-A24B-C501794F37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A63EF-ABA9-4ED3-99CD-44EA81A1E3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FE1329-B9C8-4A2C-B974-C910458E13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01025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01025" cy="449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69755205-24BD-4256-989A-6A5113967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71513" y="255588"/>
            <a:ext cx="7794625" cy="113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1513" y="1781175"/>
            <a:ext cx="794385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83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052" name="AutoShape 3"/>
          <p:cNvSpPr>
            <a:spLocks noChangeArrowheads="1"/>
          </p:cNvSpPr>
          <p:nvPr/>
        </p:nvSpPr>
        <p:spPr bwMode="auto">
          <a:xfrm>
            <a:off x="657225" y="6419850"/>
            <a:ext cx="8486775" cy="87313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053" name="AutoShape 4"/>
          <p:cNvSpPr>
            <a:spLocks noChangeArrowheads="1"/>
          </p:cNvSpPr>
          <p:nvPr/>
        </p:nvSpPr>
        <p:spPr bwMode="auto">
          <a:xfrm>
            <a:off x="1803400" y="6611938"/>
            <a:ext cx="7340600" cy="87312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E6E6E6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E6E6E6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E6E6E6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755205-24BD-4256-989A-6A51139670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file:///C:\Documents%20and%20Settings\Bohum&#237;r%20-%20V&#269;el&#225;k\Data%20aplikac&#237;\Microsoft\Word\%5bonline%5d%20%5bcit.%202009-08-11%5d%20URL: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4" Type="http://schemas.openxmlformats.org/officeDocument/2006/relationships/hyperlink" Target="http://cs.wikipedia.org/wiki/Soustava_S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400" b="1" dirty="0" smtClean="0">
                <a:solidFill>
                  <a:srgbClr val="99284C"/>
                </a:solidFill>
              </a:rPr>
              <a:t>Základní jednotky </a:t>
            </a:r>
            <a:r>
              <a:rPr lang="cs-CZ" altLang="cs-CZ" sz="4400" b="1" dirty="0">
                <a:solidFill>
                  <a:srgbClr val="99284C"/>
                </a:solidFill>
              </a:rPr>
              <a:t>SI</a:t>
            </a:r>
          </a:p>
        </p:txBody>
      </p:sp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 školy:  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</a:t>
            </a:r>
            <a:r>
              <a:rPr lang="cs-CZ" altLang="cs-CZ" sz="2900" dirty="0">
                <a:solidFill>
                  <a:srgbClr val="4C4C4C"/>
                </a:solidFill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Autor: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Název:  		</a:t>
            </a:r>
            <a:r>
              <a:rPr lang="cs-CZ" altLang="cs-CZ" sz="2900" dirty="0" smtClean="0">
                <a:solidFill>
                  <a:srgbClr val="4C4C4C"/>
                </a:solidFill>
              </a:rPr>
              <a:t>VY_32_INOVACE_7_09_FY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Téma:			</a:t>
            </a:r>
            <a:r>
              <a:rPr lang="cs-CZ" altLang="cs-CZ" sz="2900" dirty="0" smtClean="0">
                <a:solidFill>
                  <a:srgbClr val="4C4C4C"/>
                </a:solidFill>
              </a:rPr>
              <a:t>Veličiny </a:t>
            </a:r>
            <a:r>
              <a:rPr lang="cs-CZ" altLang="cs-CZ" sz="2900" smtClean="0">
                <a:solidFill>
                  <a:srgbClr val="4C4C4C"/>
                </a:solidFill>
              </a:rPr>
              <a:t>a jejich měření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4175" y="5157788"/>
            <a:ext cx="5761038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44270802"/>
              </p:ext>
            </p:extLst>
          </p:nvPr>
        </p:nvGraphicFramePr>
        <p:xfrm>
          <a:off x="304800" y="468313"/>
          <a:ext cx="8550275" cy="6123130"/>
        </p:xfrm>
        <a:graphic>
          <a:graphicData uri="http://schemas.openxmlformats.org/drawingml/2006/table">
            <a:tbl>
              <a:tblPr/>
              <a:tblGrid>
                <a:gridCol w="2489200"/>
                <a:gridCol w="1787525"/>
                <a:gridCol w="1619250"/>
                <a:gridCol w="2654300"/>
              </a:tblGrid>
              <a:tr h="920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13.1.2014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14.1.2014 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7., 8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.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oblast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Fyzikální veličiny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Měření fyzikálních veličin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Pomocí DUM se seznamujeme se základními jednotkami soustavy SI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83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Elektrický proud, délka, hmotnost, čas, teplota, svítivost, látkové množství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9992" y="1806575"/>
            <a:ext cx="4052888" cy="4052888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1916832"/>
            <a:ext cx="374441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000" b="1" dirty="0"/>
              <a:t>Soustava </a:t>
            </a:r>
            <a:r>
              <a:rPr lang="cs-CZ" sz="3000" b="1" dirty="0" smtClean="0"/>
              <a:t>jednotek SI</a:t>
            </a:r>
            <a:r>
              <a:rPr lang="cs-CZ" sz="3000" dirty="0" smtClean="0"/>
              <a:t> (</a:t>
            </a:r>
            <a:r>
              <a:rPr lang="cs-CZ" sz="3000" i="1" dirty="0" err="1" smtClean="0"/>
              <a:t>Le</a:t>
            </a:r>
            <a:r>
              <a:rPr lang="cs-CZ" sz="3000" i="1" dirty="0" smtClean="0"/>
              <a:t> </a:t>
            </a:r>
            <a:r>
              <a:rPr lang="cs-CZ" sz="3000" b="1" i="1" dirty="0" err="1"/>
              <a:t>S</a:t>
            </a:r>
            <a:r>
              <a:rPr lang="cs-CZ" sz="3000" i="1" dirty="0" err="1"/>
              <a:t>ystème</a:t>
            </a:r>
            <a:r>
              <a:rPr lang="cs-CZ" sz="3000" i="1" dirty="0"/>
              <a:t> </a:t>
            </a:r>
            <a:r>
              <a:rPr lang="cs-CZ" sz="3000" b="1" i="1" dirty="0"/>
              <a:t>I</a:t>
            </a:r>
            <a:r>
              <a:rPr lang="cs-CZ" sz="3000" i="1" dirty="0"/>
              <a:t>nternational </a:t>
            </a:r>
            <a:r>
              <a:rPr lang="cs-CZ" sz="3000" i="1" dirty="0" err="1" smtClean="0"/>
              <a:t>d'Unités</a:t>
            </a:r>
            <a:r>
              <a:rPr lang="cs-CZ" sz="3000" dirty="0" smtClean="0"/>
              <a:t>) </a:t>
            </a:r>
            <a:r>
              <a:rPr lang="cs-CZ" sz="3000" dirty="0"/>
              <a:t>je mezinárodně domluvená soustava jednotek </a:t>
            </a:r>
            <a:r>
              <a:rPr lang="cs-CZ" sz="3000" dirty="0" smtClean="0"/>
              <a:t>základních fyzikálních </a:t>
            </a:r>
            <a:r>
              <a:rPr lang="cs-CZ" sz="3000" dirty="0"/>
              <a:t>veličin,</a:t>
            </a:r>
          </a:p>
        </p:txBody>
      </p:sp>
    </p:spTree>
    <p:extLst>
      <p:ext uri="{BB962C8B-B14F-4D97-AF65-F5344CB8AC3E}">
        <p14:creationId xmlns:p14="http://schemas.microsoft.com/office/powerpoint/2010/main" xmlns="" val="194790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653136"/>
            <a:ext cx="2036664" cy="2036664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741682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1. Délka</a:t>
            </a:r>
          </a:p>
          <a:p>
            <a:pPr algn="ctr"/>
            <a:endParaRPr lang="cs-CZ" sz="32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Základní jednotkou délky je 1 metr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Značíme ho písmenem 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Délku měříme metrem, pravítkem, měřidlem…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23554" name="Picture 2" descr="C:\Users\Bohumír\AppData\Local\Microsoft\Windows\Temporary Internet Files\Content.IE5\YSHXHWII\MC9003494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25144"/>
            <a:ext cx="1793138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9840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653136"/>
            <a:ext cx="2036664" cy="2036664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741682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2. Hmotnost</a:t>
            </a:r>
          </a:p>
          <a:p>
            <a:pPr algn="ctr"/>
            <a:endParaRPr lang="cs-CZ" sz="32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Jednotkou hmotnosti je 1 kilogram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Označujeme ho kg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Hmotnost těles zjišťujeme vážením, pomocí váhy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22530" name="Picture 2" descr="C:\Users\Bohumír\AppData\Local\Microsoft\Windows\Temporary Internet Files\Content.IE5\4YVSKIRV\MC900335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874" y="4797152"/>
            <a:ext cx="1835201" cy="143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491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653136"/>
            <a:ext cx="2036664" cy="2036664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741682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3. Čas</a:t>
            </a:r>
          </a:p>
          <a:p>
            <a:pPr algn="ctr"/>
            <a:endParaRPr lang="cs-CZ" sz="32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Základní jednotkou času je 1 sekunda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Značíme ji malým písmenem 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Čas měříme hodinami nebo stopkami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24579" name="Picture 3" descr="C:\Users\Bohumír\AppData\Local\Microsoft\Windows\Temporary Internet Files\Content.IE5\WW87L4TB\MC90044172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3096"/>
            <a:ext cx="2194560" cy="2194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374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653136"/>
            <a:ext cx="2036664" cy="2036664"/>
          </a:xfrm>
        </p:spPr>
      </p:pic>
      <p:sp>
        <p:nvSpPr>
          <p:cNvPr id="3" name="TextovéPole 2"/>
          <p:cNvSpPr txBox="1"/>
          <p:nvPr/>
        </p:nvSpPr>
        <p:spPr>
          <a:xfrm>
            <a:off x="539552" y="1916832"/>
            <a:ext cx="813690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4. Elektrický proud</a:t>
            </a:r>
          </a:p>
          <a:p>
            <a:pPr algn="ctr"/>
            <a:endParaRPr lang="cs-CZ" sz="32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Základní jednotkou elektrického proudu je ampér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Elektrický proud značíme velkým písmenem 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Měříme ho přístrojem zvaným Ampérmetr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60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653136"/>
            <a:ext cx="2036664" cy="2036664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741682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5. Teplota (termodynamická)</a:t>
            </a:r>
          </a:p>
          <a:p>
            <a:pPr algn="ctr"/>
            <a:endParaRPr lang="cs-CZ" sz="32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Základní jednotkou teploty je 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Kelvin</a:t>
            </a:r>
            <a:endParaRPr lang="cs-CZ" sz="2800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a značíme ho velkým písmenem 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Teplotu měříme teploměrem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chemeClr val="tx1">
                    <a:lumMod val="95000"/>
                  </a:schemeClr>
                </a:solidFill>
              </a:rPr>
              <a:t>0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 K = - 273,15 </a:t>
            </a:r>
            <a:r>
              <a:rPr lang="cs-CZ" sz="2800" baseline="30000" dirty="0" err="1" smtClean="0">
                <a:solidFill>
                  <a:schemeClr val="tx1">
                    <a:lumMod val="95000"/>
                  </a:schemeClr>
                </a:solidFill>
              </a:rPr>
              <a:t>o</a:t>
            </a:r>
            <a:r>
              <a:rPr lang="cs-CZ" sz="2800" dirty="0" err="1" smtClean="0">
                <a:solidFill>
                  <a:schemeClr val="tx1">
                    <a:lumMod val="95000"/>
                  </a:schemeClr>
                </a:solidFill>
              </a:rPr>
              <a:t>C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, to je nejnižší fyzikálně definovaná teplota.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612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653136"/>
            <a:ext cx="2036664" cy="2036664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7416824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6. Svítivost</a:t>
            </a:r>
          </a:p>
          <a:p>
            <a:pPr algn="ctr"/>
            <a:endParaRPr lang="cs-CZ" sz="32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Základní jednotkou svítivosti je kandela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Značíme malými písmeny cd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Svítivost udává velikost světelného toku zdroje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Svítivost zjišťujeme pomocí fotočlánku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849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48264" y="4653136"/>
            <a:ext cx="2036664" cy="2036664"/>
          </a:xfrm>
        </p:spPr>
      </p:pic>
      <p:sp>
        <p:nvSpPr>
          <p:cNvPr id="3" name="TextovéPole 2"/>
          <p:cNvSpPr txBox="1"/>
          <p:nvPr/>
        </p:nvSpPr>
        <p:spPr>
          <a:xfrm>
            <a:off x="827584" y="1916832"/>
            <a:ext cx="7416824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</a:schemeClr>
                </a:solidFill>
              </a:rPr>
              <a:t>7. Látkové množství</a:t>
            </a:r>
          </a:p>
          <a:p>
            <a:pPr algn="ctr"/>
            <a:endParaRPr lang="cs-CZ" sz="3200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Základní jednotkou látkového množství je mol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Značíme malým písmenem 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chemeClr val="tx1">
                    <a:lumMod val="95000"/>
                  </a:schemeClr>
                </a:solidFill>
              </a:rPr>
              <a:t>Jeden mol je látkové množství soustavy, jejíž počet 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částic se </a:t>
            </a:r>
            <a:r>
              <a:rPr lang="cs-CZ" sz="2800" dirty="0">
                <a:solidFill>
                  <a:schemeClr val="tx1">
                    <a:lumMod val="95000"/>
                  </a:schemeClr>
                </a:solidFill>
              </a:rPr>
              <a:t>rovná počtu atomů </a:t>
            </a: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ve 12 gramech uhlíku 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dirty="0" smtClean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554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Jednotky SI – shrnutí: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1797" y="1913950"/>
            <a:ext cx="4052888" cy="4052888"/>
          </a:xfrm>
        </p:spPr>
      </p:pic>
      <p:sp>
        <p:nvSpPr>
          <p:cNvPr id="3" name="TextovéPole 2"/>
          <p:cNvSpPr txBox="1"/>
          <p:nvPr/>
        </p:nvSpPr>
        <p:spPr>
          <a:xfrm>
            <a:off x="683568" y="2276872"/>
            <a:ext cx="37084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Délka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Hmotnost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Čas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Elektrický proud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Teplota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Svítivost</a:t>
            </a:r>
            <a:endParaRPr lang="cs-CZ" sz="2800" dirty="0">
              <a:solidFill>
                <a:schemeClr val="tx1">
                  <a:lumMod val="95000"/>
                </a:schemeClr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chemeClr val="tx1">
                    <a:lumMod val="95000"/>
                  </a:schemeClr>
                </a:solidFill>
              </a:rPr>
              <a:t>Látkové množství</a:t>
            </a:r>
            <a:endParaRPr lang="cs-CZ" sz="3200" dirty="0" smtClean="0">
              <a:solidFill>
                <a:schemeClr val="tx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55424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1"/>
          <p:cNvSpPr txBox="1">
            <a:spLocks noChangeArrowheads="1"/>
          </p:cNvSpPr>
          <p:nvPr/>
        </p:nvSpPr>
        <p:spPr bwMode="auto">
          <a:xfrm>
            <a:off x="395288" y="4762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500" b="1" i="1" dirty="0">
                <a:solidFill>
                  <a:srgbClr val="99284C"/>
                </a:solidFill>
                <a:latin typeface="Arial" charset="0"/>
              </a:rPr>
              <a:t>Použité zdroje:</a:t>
            </a:r>
          </a:p>
        </p:txBody>
      </p:sp>
      <p:sp>
        <p:nvSpPr>
          <p:cNvPr id="17411" name="Text Box 2"/>
          <p:cNvSpPr txBox="1">
            <a:spLocks noChangeArrowheads="1"/>
          </p:cNvSpPr>
          <p:nvPr/>
        </p:nvSpPr>
        <p:spPr bwMode="auto">
          <a:xfrm>
            <a:off x="457200" y="1600201"/>
            <a:ext cx="8229600" cy="226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7412" name="Text Box 3"/>
          <p:cNvSpPr txBox="1">
            <a:spLocks noChangeArrowheads="1"/>
          </p:cNvSpPr>
          <p:nvPr/>
        </p:nvSpPr>
        <p:spPr bwMode="auto">
          <a:xfrm>
            <a:off x="179512" y="1844675"/>
            <a:ext cx="8316788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marL="342900" indent="-342900" eaLnBrk="1" hangingPunct="1">
              <a:buClrTx/>
              <a:buFont typeface="Arial" panose="020B0604020202020204" pitchFamily="34" charset="0"/>
              <a:buChar char="•"/>
            </a:pPr>
            <a:r>
              <a:rPr lang="cs-CZ" sz="2200" dirty="0" err="1"/>
              <a:t>Wikipedia</a:t>
            </a:r>
            <a:r>
              <a:rPr lang="cs-CZ" sz="2200" dirty="0"/>
              <a:t> - internetový portál. </a:t>
            </a:r>
            <a:r>
              <a:rPr lang="cs-CZ" sz="2200" i="1" dirty="0" smtClean="0"/>
              <a:t>Soustava SI.</a:t>
            </a:r>
            <a:r>
              <a:rPr lang="cs-CZ" sz="2200" dirty="0" smtClean="0"/>
              <a:t> </a:t>
            </a:r>
            <a:r>
              <a:rPr lang="cs-CZ" sz="2200" u="sng" dirty="0">
                <a:hlinkClick r:id="rId3"/>
              </a:rPr>
              <a:t>[online] [cit. </a:t>
            </a:r>
            <a:r>
              <a:rPr lang="cs-CZ" sz="2200" u="sng" dirty="0" smtClean="0">
                <a:hlinkClick r:id="rId3"/>
              </a:rPr>
              <a:t>2014-01-13] </a:t>
            </a:r>
            <a:r>
              <a:rPr lang="cs-CZ" sz="2200" u="sng" dirty="0">
                <a:hlinkClick r:id="rId3"/>
              </a:rPr>
              <a:t>URL:</a:t>
            </a:r>
            <a:r>
              <a:rPr lang="cs-CZ" sz="2200" i="1" dirty="0"/>
              <a:t> </a:t>
            </a:r>
            <a:r>
              <a:rPr lang="cs-CZ" sz="2200" dirty="0" smtClean="0">
                <a:hlinkClick r:id="rId4"/>
              </a:rPr>
              <a:t>http://cs.wikipedia.org/wiki/Soustava_SI</a:t>
            </a:r>
            <a:endParaRPr lang="cs-CZ" sz="2200" dirty="0" smtClean="0"/>
          </a:p>
          <a:p>
            <a:pPr marL="342900" indent="-342900" eaLnBrk="1" hangingPunct="1">
              <a:buClrTx/>
              <a:buFont typeface="Arial" panose="020B0604020202020204" pitchFamily="34" charset="0"/>
              <a:buChar char="•"/>
            </a:pPr>
            <a:endParaRPr lang="cs-CZ" altLang="cs-CZ" sz="2200" dirty="0" smtClean="0"/>
          </a:p>
          <a:p>
            <a:pPr marL="342900" indent="-342900" eaLnBrk="1" hangingPunct="1">
              <a:buClrTx/>
              <a:buFont typeface="Arial" panose="020B0604020202020204" pitchFamily="34" charset="0"/>
              <a:buChar char="•"/>
            </a:pPr>
            <a:r>
              <a:rPr lang="cs-CZ" altLang="cs-CZ" sz="2200" dirty="0"/>
              <a:t>Microsoft </a:t>
            </a:r>
            <a:r>
              <a:rPr lang="cs-CZ" altLang="cs-CZ" sz="2200" dirty="0" smtClean="0"/>
              <a:t>Office, galerie Klipartů</a:t>
            </a:r>
            <a:endParaRPr lang="cs-CZ" altLang="cs-CZ" sz="2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Lucida Sans Unicode"/>
        <a:cs typeface="Lucida Sans Unicode"/>
      </a:majorFont>
      <a:minorFont>
        <a:latin typeface="Times New Roman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862</TotalTime>
  <Words>317</Words>
  <Application>Microsoft Office PowerPoint</Application>
  <PresentationFormat>Předvádění na obrazovce (4:3)</PresentationFormat>
  <Paragraphs>84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systému Office</vt:lpstr>
      <vt:lpstr>1_Motiv systému Office</vt:lpstr>
      <vt:lpstr>Summer</vt:lpstr>
      <vt:lpstr>Snímek 1</vt:lpstr>
      <vt:lpstr>Snímek 2</vt:lpstr>
      <vt:lpstr>Jednotky SI</vt:lpstr>
      <vt:lpstr>Jednotky SI</vt:lpstr>
      <vt:lpstr>Jednotky SI</vt:lpstr>
      <vt:lpstr>Jednotky SI</vt:lpstr>
      <vt:lpstr>Jednotky SI</vt:lpstr>
      <vt:lpstr>Jednotky SI</vt:lpstr>
      <vt:lpstr>Jednotky SI</vt:lpstr>
      <vt:lpstr>Jednotky SI</vt:lpstr>
      <vt:lpstr>Jednotky SI – shrnutí: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Dum</cp:lastModifiedBy>
  <cp:revision>113</cp:revision>
  <cp:lastPrinted>1601-01-01T00:00:00Z</cp:lastPrinted>
  <dcterms:created xsi:type="dcterms:W3CDTF">2012-02-11T16:37:46Z</dcterms:created>
  <dcterms:modified xsi:type="dcterms:W3CDTF">2014-01-15T12:07:42Z</dcterms:modified>
</cp:coreProperties>
</file>