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50" r:id="rId2"/>
    <p:sldMasterId id="2147483801" r:id="rId3"/>
  </p:sldMasterIdLst>
  <p:notesMasterIdLst>
    <p:notesMasterId r:id="rId14"/>
  </p:notesMasterIdLst>
  <p:sldIdLst>
    <p:sldId id="256" r:id="rId4"/>
    <p:sldId id="257" r:id="rId5"/>
    <p:sldId id="266" r:id="rId6"/>
    <p:sldId id="267" r:id="rId7"/>
    <p:sldId id="270" r:id="rId8"/>
    <p:sldId id="268" r:id="rId9"/>
    <p:sldId id="269" r:id="rId10"/>
    <p:sldId id="271" r:id="rId11"/>
    <p:sldId id="272" r:id="rId12"/>
    <p:sldId id="265" r:id="rId13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8435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8436" name="AutoShape 3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8437" name="Rectangle 4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90625" y="877888"/>
            <a:ext cx="4468813" cy="3159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1060450" y="4349750"/>
            <a:ext cx="4733925" cy="3506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xmlns="" val="2432905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59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060450" y="4349750"/>
            <a:ext cx="4740275" cy="3513138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3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060450" y="4349750"/>
            <a:ext cx="4740275" cy="3513138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9213" y="877888"/>
            <a:ext cx="4211637" cy="3159125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47750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1507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060450" y="4349750"/>
            <a:ext cx="4740275" cy="3513138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733BCF-87A9-4D7E-81D8-7EE5DFCD56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3937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A0AA3F-F43D-41A6-AAF9-1A87BE98FE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5595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D4441A-D07A-4E61-A410-86517EE70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6162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24313" cy="44973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33913" y="1600200"/>
            <a:ext cx="4024312" cy="44973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EC47D1-2F66-4B75-A79B-C22F0BE5DA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5774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64074C-B575-4442-9140-685C0825FC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8512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E5002E-FFB4-4E4B-AB08-56D9594640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7884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D0EAAF-692F-480D-BE5F-5B31F6CA89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67079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AAA5D7-B38C-4F26-ABCA-B00AA51E15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2033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B09EEC-6984-4EB8-B2EB-104E02E65E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0812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6717D8-7B3B-44C9-A272-0037228BE7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0790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08763" y="127000"/>
            <a:ext cx="2049462" cy="59705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7000"/>
            <a:ext cx="5999163" cy="59705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B33157-A048-4D9F-9030-5501734D04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47165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162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14604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42434274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71513" y="1781175"/>
            <a:ext cx="3895725" cy="44640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9638" y="1781175"/>
            <a:ext cx="3895725" cy="44640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57377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53185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13110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xmlns="" val="20100307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593781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1727207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02649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55588"/>
            <a:ext cx="1985963" cy="598963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71513" y="255588"/>
            <a:ext cx="5805487" cy="59896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25245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C1C8424-01D3-4F68-B288-5297D4D023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C64E16-3E2C-47A2-9DA2-DEE39F2A6F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A705CE-5973-480A-BD37-4FA4EA3852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B1A7C1-42C9-4D77-8297-EFF712D3AA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D11829-921E-4C44-B734-73AC08421A9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01C896-A377-41B3-A3F0-B82D6FF774E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DD5639-C02A-4A04-A683-54D75F3701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18D281-A56F-4350-8226-0F85B3F9358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686250-B6F4-4AC7-A24B-C501794F375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EA63EF-ABA9-4ED3-99CD-44EA81A1E3E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FE1329-B9C8-4A2C-B974-C910458E131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7000"/>
            <a:ext cx="8201025" cy="1433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01025" cy="4497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0000"/>
            <a:ext cx="210502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54763"/>
            <a:ext cx="28956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0000"/>
            <a:ext cx="210502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pPr>
              <a:defRPr/>
            </a:pPr>
            <a:fld id="{69755205-24BD-4256-989A-6A51139670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5pPr>
      <a:lvl6pPr marL="25146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6pPr>
      <a:lvl7pPr marL="29718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7pPr>
      <a:lvl8pPr marL="3429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8pPr>
      <a:lvl9pPr marL="3886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71513" y="255588"/>
            <a:ext cx="7794625" cy="113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1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671513" y="1781175"/>
            <a:ext cx="7943850" cy="446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836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2052" name="AutoShape 3"/>
          <p:cNvSpPr>
            <a:spLocks noChangeArrowheads="1"/>
          </p:cNvSpPr>
          <p:nvPr/>
        </p:nvSpPr>
        <p:spPr bwMode="auto">
          <a:xfrm>
            <a:off x="657225" y="6419850"/>
            <a:ext cx="8486775" cy="87313"/>
          </a:xfrm>
          <a:prstGeom prst="roundRect">
            <a:avLst>
              <a:gd name="adj" fmla="val 1852"/>
            </a:avLst>
          </a:prstGeom>
          <a:solidFill>
            <a:srgbClr val="FF99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053" name="AutoShape 4"/>
          <p:cNvSpPr>
            <a:spLocks noChangeArrowheads="1"/>
          </p:cNvSpPr>
          <p:nvPr/>
        </p:nvSpPr>
        <p:spPr bwMode="auto">
          <a:xfrm>
            <a:off x="1803400" y="6611938"/>
            <a:ext cx="7340600" cy="87312"/>
          </a:xfrm>
          <a:prstGeom prst="roundRect">
            <a:avLst>
              <a:gd name="adj" fmla="val 1852"/>
            </a:avLst>
          </a:prstGeom>
          <a:solidFill>
            <a:srgbClr val="FF99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</p:sldLayoutIdLst>
  <p:txStyles>
    <p:titleStyle>
      <a:lvl1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2pPr>
      <a:lvl3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3pPr>
      <a:lvl4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4pPr>
      <a:lvl5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9pPr>
    </p:titleStyle>
    <p:bodyStyle>
      <a:lvl1pPr marL="342900" indent="-34290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900">
          <a:solidFill>
            <a:srgbClr val="E6E6E6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500">
          <a:solidFill>
            <a:srgbClr val="E6E6E6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200">
          <a:solidFill>
            <a:srgbClr val="E6E6E6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5pPr>
      <a:lvl6pPr marL="2514600" indent="-228600" algn="l" defTabSz="449263" rtl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6pPr>
      <a:lvl7pPr marL="2971800" indent="-228600" algn="l" defTabSz="449263" rtl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7pPr>
      <a:lvl8pPr marL="3429000" indent="-228600" algn="l" defTabSz="449263" rtl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8pPr>
      <a:lvl9pPr marL="3886200" indent="-228600" algn="l" defTabSz="449263" rtl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69755205-24BD-4256-989A-6A511396709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2" r:id="rId1"/>
    <p:sldLayoutId id="2147483803" r:id="rId2"/>
    <p:sldLayoutId id="2147483804" r:id="rId3"/>
    <p:sldLayoutId id="2147483805" r:id="rId4"/>
    <p:sldLayoutId id="2147483806" r:id="rId5"/>
    <p:sldLayoutId id="2147483807" r:id="rId6"/>
    <p:sldLayoutId id="2147483808" r:id="rId7"/>
    <p:sldLayoutId id="2147483809" r:id="rId8"/>
    <p:sldLayoutId id="2147483810" r:id="rId9"/>
    <p:sldLayoutId id="2147483811" r:id="rId10"/>
    <p:sldLayoutId id="2147483812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1"/>
          <p:cNvSpPr txBox="1">
            <a:spLocks noChangeArrowheads="1"/>
          </p:cNvSpPr>
          <p:nvPr/>
        </p:nvSpPr>
        <p:spPr bwMode="auto">
          <a:xfrm>
            <a:off x="611188" y="620713"/>
            <a:ext cx="7772400" cy="136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cs-CZ" altLang="cs-CZ" sz="4400" b="1" dirty="0" smtClean="0">
                <a:solidFill>
                  <a:srgbClr val="99284C"/>
                </a:solidFill>
              </a:rPr>
              <a:t>OBJEM TĚLES</a:t>
            </a:r>
            <a:endParaRPr lang="cs-CZ" altLang="cs-CZ" sz="4400" b="1" dirty="0">
              <a:solidFill>
                <a:srgbClr val="99284C"/>
              </a:solidFill>
            </a:endParaRPr>
          </a:p>
        </p:txBody>
      </p:sp>
      <p:sp>
        <p:nvSpPr>
          <p:cNvPr id="15363" name="Text Box 2"/>
          <p:cNvSpPr txBox="1">
            <a:spLocks noChangeArrowheads="1"/>
          </p:cNvSpPr>
          <p:nvPr/>
        </p:nvSpPr>
        <p:spPr bwMode="auto">
          <a:xfrm>
            <a:off x="719138" y="2060575"/>
            <a:ext cx="7850187" cy="417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Název školy:  </a:t>
            </a:r>
            <a:r>
              <a:rPr lang="cs-CZ" altLang="cs-CZ" sz="2900" dirty="0">
                <a:solidFill>
                  <a:srgbClr val="4C4C4C"/>
                </a:solidFill>
                <a:latin typeface="Arial" charset="0"/>
              </a:rPr>
              <a:t>	</a:t>
            </a:r>
            <a:r>
              <a:rPr lang="cs-CZ" altLang="cs-CZ" sz="2900" dirty="0">
                <a:solidFill>
                  <a:srgbClr val="4C4C4C"/>
                </a:solidFill>
              </a:rPr>
              <a:t>Základní škola Brána Nová Paka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Autor:</a:t>
            </a:r>
            <a:r>
              <a:rPr lang="cs-CZ" altLang="cs-CZ" sz="2900" dirty="0">
                <a:solidFill>
                  <a:srgbClr val="4C4C4C"/>
                </a:solidFill>
                <a:latin typeface="Arial" charset="0"/>
              </a:rPr>
              <a:t>		Bohumír Včelák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Název:  		</a:t>
            </a:r>
            <a:r>
              <a:rPr lang="cs-CZ" altLang="cs-CZ" sz="2900" dirty="0" smtClean="0">
                <a:solidFill>
                  <a:srgbClr val="4C4C4C"/>
                </a:solidFill>
              </a:rPr>
              <a:t>VY_32_INOVACE_7_10_FY</a:t>
            </a:r>
            <a:endParaRPr lang="cs-CZ" altLang="cs-CZ" sz="2900" dirty="0">
              <a:solidFill>
                <a:srgbClr val="4C4C4C"/>
              </a:solidFill>
            </a:endParaRP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Téma:			</a:t>
            </a:r>
            <a:r>
              <a:rPr lang="cs-CZ" altLang="cs-CZ" sz="2900" dirty="0" smtClean="0">
                <a:solidFill>
                  <a:srgbClr val="4C4C4C"/>
                </a:solidFill>
              </a:rPr>
              <a:t>Veličiny a jejich měření</a:t>
            </a:r>
            <a:endParaRPr lang="cs-CZ" altLang="cs-CZ" sz="2900" dirty="0">
              <a:solidFill>
                <a:srgbClr val="4C4C4C"/>
              </a:solidFill>
            </a:endParaRP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Číslo projektu: 	CZ.1.07/1.4.00/21.3750 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endParaRPr lang="cs-CZ" altLang="cs-CZ" sz="2900" dirty="0">
              <a:solidFill>
                <a:srgbClr val="CCCCCC"/>
              </a:solidFill>
            </a:endParaRPr>
          </a:p>
          <a:p>
            <a:pPr algn="ctr"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endParaRPr lang="cs-CZ" altLang="cs-CZ" sz="2900" dirty="0">
              <a:solidFill>
                <a:srgbClr val="CCCCCC"/>
              </a:solidFill>
            </a:endParaRPr>
          </a:p>
        </p:txBody>
      </p:sp>
      <p:pic>
        <p:nvPicPr>
          <p:cNvPr id="1536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4175" y="5157788"/>
            <a:ext cx="5761038" cy="1122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69" name="Group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1495623"/>
              </p:ext>
            </p:extLst>
          </p:nvPr>
        </p:nvGraphicFramePr>
        <p:xfrm>
          <a:off x="304800" y="468313"/>
          <a:ext cx="8550275" cy="5848810"/>
        </p:xfrm>
        <a:graphic>
          <a:graphicData uri="http://schemas.openxmlformats.org/drawingml/2006/table">
            <a:tbl>
              <a:tblPr/>
              <a:tblGrid>
                <a:gridCol w="2489200"/>
                <a:gridCol w="1787525"/>
                <a:gridCol w="1619250"/>
                <a:gridCol w="2654300"/>
              </a:tblGrid>
              <a:tr h="9207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Autor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33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Bohumír Včelák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3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Vytvořeno dne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14.1.2014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Odpilotováno dne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21.1.2014 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ve třídě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6.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Vzdělávací oblast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Člověk a příroda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72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Vzdělávací obor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Fyzika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Tematický okruh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Fyzikální veličiny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Téma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Veličiny a jejich měření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72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Anotace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Žáci se pomocí DUM seznamují s určením objemu těles</a:t>
                      </a:r>
                    </a:p>
                  </a:txBody>
                  <a:tcPr marL="90000" marR="90000" marT="287352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683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Klíčová slova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Objem, litr, krychlový metr, mililitr, odměrný válec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154097"/>
          </a:xfrm>
        </p:spPr>
        <p:txBody>
          <a:bodyPr anchor="ctr" anchorCtr="0"/>
          <a:lstStyle/>
          <a:p>
            <a:pPr algn="ctr"/>
            <a:r>
              <a:rPr lang="cs-CZ" b="1" dirty="0" smtClean="0"/>
              <a:t>OBJEM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276872"/>
            <a:ext cx="741682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Všechna tělesa mají nějaké rozměry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Zabírají dané množství prostoru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Objem vyjadřuje velikost prostoru zabraného tělesem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Označuje se velkým písmenem „</a:t>
            </a:r>
            <a:r>
              <a:rPr lang="cs-CZ" sz="32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V“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Objem měříme v krychlových metrech, centimetrech, litrech nebo mililitrech</a:t>
            </a:r>
            <a:endParaRPr lang="cs-CZ" sz="32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7904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154097"/>
          </a:xfrm>
        </p:spPr>
        <p:txBody>
          <a:bodyPr anchor="ctr" anchorCtr="0"/>
          <a:lstStyle/>
          <a:p>
            <a:pPr algn="ctr"/>
            <a:r>
              <a:rPr lang="cs-CZ" b="1" dirty="0" smtClean="0"/>
              <a:t>OBJEM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9912" y="1628800"/>
            <a:ext cx="504056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buClr>
                <a:schemeClr val="tx1"/>
              </a:buClr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Objem tělesa určujeme více způsoby: 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sz="32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U pravidelných geometrických těles objem vypočítáme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Objem nepravidelných těles zjistíme třeba pomocí odměrného válce</a:t>
            </a:r>
          </a:p>
          <a:p>
            <a:endParaRPr lang="cs-CZ" sz="32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1628800"/>
            <a:ext cx="3121152" cy="234086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4214639"/>
            <a:ext cx="3121152" cy="2340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65409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154097"/>
          </a:xfrm>
        </p:spPr>
        <p:txBody>
          <a:bodyPr anchor="ctr" anchorCtr="0"/>
          <a:lstStyle/>
          <a:p>
            <a:pPr algn="ctr"/>
            <a:r>
              <a:rPr lang="cs-CZ" b="1" dirty="0" smtClean="0"/>
              <a:t>OBJEM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276872"/>
            <a:ext cx="43204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Clr>
                <a:schemeClr val="tx1"/>
              </a:buClr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Objem používáme </a:t>
            </a:r>
          </a:p>
          <a:p>
            <a:pPr algn="ctr"/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k určení množství v látkách kapalných, </a:t>
            </a: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plynných, </a:t>
            </a: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ale i pevných - sypkých (písek, beton)</a:t>
            </a:r>
            <a:endParaRPr lang="cs-CZ" sz="32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4734012" y="2433834"/>
            <a:ext cx="4712077" cy="3534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00520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154097"/>
          </a:xfrm>
        </p:spPr>
        <p:txBody>
          <a:bodyPr anchor="ctr" anchorCtr="0"/>
          <a:lstStyle/>
          <a:p>
            <a:pPr algn="ctr"/>
            <a:r>
              <a:rPr lang="cs-CZ" b="1" dirty="0" smtClean="0"/>
              <a:t>OBJEM</a:t>
            </a:r>
            <a:endParaRPr lang="cs-CZ" b="1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1628800"/>
            <a:ext cx="3546696" cy="4728928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683568" y="1660158"/>
            <a:ext cx="3816424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Objem </a:t>
            </a:r>
            <a:r>
              <a:rPr lang="cs-CZ" sz="3200" u="sng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pravidelného tělesa</a:t>
            </a:r>
            <a:r>
              <a:rPr lang="cs-CZ" sz="32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 provedeme podle vzorce </a:t>
            </a:r>
          </a:p>
          <a:p>
            <a:pPr algn="ctr"/>
            <a:r>
              <a:rPr lang="cs-CZ" sz="54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V = a . b . c</a:t>
            </a:r>
          </a:p>
          <a:p>
            <a:pPr algn="ctr"/>
            <a:r>
              <a:rPr lang="cs-CZ" sz="32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Dosadíme:</a:t>
            </a:r>
          </a:p>
          <a:p>
            <a:pPr algn="ctr"/>
            <a:r>
              <a:rPr lang="cs-CZ" sz="32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V = 18 . 6 . 10 = 1 080</a:t>
            </a:r>
          </a:p>
          <a:p>
            <a:pPr algn="ctr"/>
            <a:r>
              <a:rPr lang="cs-CZ" sz="32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Krabice na mléko má objem 1,08 litrů</a:t>
            </a:r>
            <a:endParaRPr lang="cs-CZ" sz="32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3780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154097"/>
          </a:xfrm>
        </p:spPr>
        <p:txBody>
          <a:bodyPr anchor="ctr" anchorCtr="0"/>
          <a:lstStyle/>
          <a:p>
            <a:pPr algn="ctr"/>
            <a:r>
              <a:rPr lang="cs-CZ" b="1" dirty="0" smtClean="0"/>
              <a:t>OBJEM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1772816"/>
            <a:ext cx="741682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Krychlový (kubický) metr si představme jako kostku o rozměrech 1m x 1m x 1m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Ten má objem 1 000 litrů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Menší objem je 1 litr, což je 1 krychlový decimetr (1 dm</a:t>
            </a:r>
            <a:r>
              <a:rPr lang="cs-CZ" sz="3200" baseline="300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3</a:t>
            </a: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). Jako rychle s hranou 10 cm. 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Jeden mililitr (ml) je objem krychle s rozměry 1 cm x 1 cm x 1 cm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sz="3200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sz="3200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endParaRPr lang="cs-CZ" sz="32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389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154097"/>
          </a:xfrm>
        </p:spPr>
        <p:txBody>
          <a:bodyPr anchor="ctr" anchorCtr="0"/>
          <a:lstStyle/>
          <a:p>
            <a:pPr algn="ctr"/>
            <a:r>
              <a:rPr lang="cs-CZ" b="1" dirty="0" smtClean="0"/>
              <a:t>Převody jednotek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98386564"/>
              </p:ext>
            </p:extLst>
          </p:nvPr>
        </p:nvGraphicFramePr>
        <p:xfrm>
          <a:off x="323527" y="2276870"/>
          <a:ext cx="8496947" cy="403245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04487"/>
                <a:gridCol w="1098743"/>
                <a:gridCol w="381147"/>
                <a:gridCol w="2016224"/>
                <a:gridCol w="288032"/>
                <a:gridCol w="2808314"/>
              </a:tblGrid>
              <a:tr h="80649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Jednotky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Značka</a:t>
                      </a:r>
                      <a:endParaRPr lang="cs-CZ" sz="20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anchor="ctr"/>
                </a:tc>
                <a:tc gridSpan="3">
                  <a:txBody>
                    <a:bodyPr/>
                    <a:lstStyle/>
                    <a:p>
                      <a:r>
                        <a:rPr lang="cs-CZ" sz="2000" dirty="0" smtClean="0"/>
                        <a:t>Převody jednotek</a:t>
                      </a:r>
                      <a:endParaRPr lang="cs-CZ" sz="2000" dirty="0"/>
                    </a:p>
                  </a:txBody>
                  <a:tcPr anchor="ctr" anchorCtr="1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80649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Krychlový metr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</a:t>
                      </a:r>
                      <a:r>
                        <a:rPr lang="cs-CZ" sz="2000" baseline="30000" dirty="0" smtClean="0"/>
                        <a:t>3</a:t>
                      </a:r>
                      <a:endParaRPr lang="cs-CZ" sz="2000" baseline="300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=</a:t>
                      </a:r>
                      <a:endParaRPr lang="cs-CZ" sz="20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1 m</a:t>
                      </a:r>
                      <a:r>
                        <a:rPr lang="cs-CZ" sz="2000" baseline="30000" dirty="0" smtClean="0"/>
                        <a:t>3 </a:t>
                      </a:r>
                      <a:r>
                        <a:rPr lang="cs-CZ" sz="2000" dirty="0" smtClean="0"/>
                        <a:t>= 1000 l</a:t>
                      </a:r>
                      <a:endParaRPr lang="cs-CZ" sz="20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=</a:t>
                      </a:r>
                      <a:endParaRPr lang="cs-CZ" sz="20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1 m</a:t>
                      </a:r>
                      <a:r>
                        <a:rPr lang="cs-CZ" sz="2000" baseline="30000" dirty="0" smtClean="0"/>
                        <a:t>3 </a:t>
                      </a:r>
                      <a:r>
                        <a:rPr lang="cs-CZ" sz="2000" dirty="0" smtClean="0"/>
                        <a:t>= 1000 dm</a:t>
                      </a:r>
                      <a:r>
                        <a:rPr lang="cs-CZ" sz="2000" baseline="30000" dirty="0" smtClean="0"/>
                        <a:t>3</a:t>
                      </a:r>
                      <a:endParaRPr lang="cs-CZ" sz="2000" dirty="0" smtClean="0"/>
                    </a:p>
                  </a:txBody>
                  <a:tcPr anchor="ctr" anchorCtr="1"/>
                </a:tc>
              </a:tr>
              <a:tr h="80649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Litr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=</a:t>
                      </a:r>
                      <a:endParaRPr lang="cs-CZ" sz="20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 l = 1000 ml</a:t>
                      </a:r>
                      <a:endParaRPr lang="cs-CZ" sz="20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=</a:t>
                      </a:r>
                      <a:endParaRPr lang="cs-CZ" sz="20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 l = 1 dm</a:t>
                      </a:r>
                      <a:r>
                        <a:rPr lang="cs-CZ" sz="2000" baseline="30000" dirty="0" smtClean="0"/>
                        <a:t>3</a:t>
                      </a:r>
                      <a:r>
                        <a:rPr lang="cs-CZ" sz="2000" dirty="0" smtClean="0"/>
                        <a:t> = 0,001 m</a:t>
                      </a:r>
                      <a:r>
                        <a:rPr lang="cs-CZ" sz="2000" baseline="30000" dirty="0" smtClean="0"/>
                        <a:t>3</a:t>
                      </a:r>
                      <a:endParaRPr lang="cs-CZ" sz="2000" baseline="30000" dirty="0"/>
                    </a:p>
                  </a:txBody>
                  <a:tcPr anchor="ctr" anchorCtr="1"/>
                </a:tc>
              </a:tr>
              <a:tr h="80649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Mililitr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ml</a:t>
                      </a:r>
                      <a:endParaRPr lang="cs-CZ" sz="20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=</a:t>
                      </a:r>
                      <a:endParaRPr lang="cs-CZ" sz="20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 ml = 0,001 l</a:t>
                      </a:r>
                      <a:endParaRPr lang="cs-CZ" sz="20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=</a:t>
                      </a:r>
                      <a:endParaRPr lang="cs-CZ" sz="20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 ml = 0,001 dm</a:t>
                      </a:r>
                      <a:r>
                        <a:rPr lang="cs-CZ" sz="2000" baseline="30000" dirty="0" smtClean="0"/>
                        <a:t>3</a:t>
                      </a:r>
                      <a:endParaRPr lang="cs-CZ" sz="2000" baseline="30000" dirty="0"/>
                    </a:p>
                  </a:txBody>
                  <a:tcPr anchor="ctr" anchorCtr="1"/>
                </a:tc>
              </a:tr>
              <a:tr h="80649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Decilitr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dl</a:t>
                      </a:r>
                      <a:endParaRPr lang="cs-CZ" sz="20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=</a:t>
                      </a:r>
                      <a:endParaRPr lang="cs-CZ" sz="20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 dl = 0,1 l</a:t>
                      </a:r>
                      <a:endParaRPr lang="cs-CZ" sz="20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=</a:t>
                      </a:r>
                      <a:endParaRPr lang="cs-CZ" sz="200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 dl = 0,1</a:t>
                      </a:r>
                      <a:r>
                        <a:rPr lang="cs-CZ" sz="20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dirty="0" smtClean="0"/>
                        <a:t>dm</a:t>
                      </a:r>
                      <a:r>
                        <a:rPr lang="cs-CZ" sz="2000" baseline="30000" dirty="0" smtClean="0"/>
                        <a:t>3</a:t>
                      </a:r>
                    </a:p>
                  </a:txBody>
                  <a:tcPr anchor="ctr" anchorCtr="1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101743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154097"/>
          </a:xfrm>
        </p:spPr>
        <p:txBody>
          <a:bodyPr anchor="ctr" anchorCtr="0"/>
          <a:lstStyle/>
          <a:p>
            <a:pPr algn="ctr"/>
            <a:r>
              <a:rPr lang="cs-CZ" b="1" dirty="0" smtClean="0"/>
              <a:t>OBJEM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1772816"/>
            <a:ext cx="7416824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18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K měření malých nepravidelných těles používáme odměrný válec. Pomocí rozdílu hladin s ponořeným předmětem a bez něj zjistíme snadno jeho objem. </a:t>
            </a:r>
          </a:p>
          <a:p>
            <a:pPr marL="457200" indent="-457200">
              <a:spcBef>
                <a:spcPts val="18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Příkladem měření plynů je plynoměr</a:t>
            </a:r>
          </a:p>
          <a:p>
            <a:pPr marL="457200" indent="-457200">
              <a:spcBef>
                <a:spcPts val="18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Objem pohonných hmot u čerpadel se měří plovákem</a:t>
            </a:r>
            <a:endParaRPr lang="cs-CZ" sz="32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3541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1"/>
          <p:cNvSpPr txBox="1">
            <a:spLocks noChangeArrowheads="1"/>
          </p:cNvSpPr>
          <p:nvPr/>
        </p:nvSpPr>
        <p:spPr bwMode="auto">
          <a:xfrm>
            <a:off x="395288" y="47625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cs-CZ" altLang="cs-CZ" sz="4500" b="1" i="1" dirty="0">
                <a:solidFill>
                  <a:srgbClr val="99284C"/>
                </a:solidFill>
                <a:latin typeface="Arial" charset="0"/>
              </a:rPr>
              <a:t>Použité zdroje:</a:t>
            </a:r>
          </a:p>
        </p:txBody>
      </p:sp>
      <p:sp>
        <p:nvSpPr>
          <p:cNvPr id="17411" name="Text Box 2"/>
          <p:cNvSpPr txBox="1">
            <a:spLocks noChangeArrowheads="1"/>
          </p:cNvSpPr>
          <p:nvPr/>
        </p:nvSpPr>
        <p:spPr bwMode="auto">
          <a:xfrm>
            <a:off x="457200" y="1600201"/>
            <a:ext cx="8229600" cy="226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7412" name="Text Box 3"/>
          <p:cNvSpPr txBox="1">
            <a:spLocks noChangeArrowheads="1"/>
          </p:cNvSpPr>
          <p:nvPr/>
        </p:nvSpPr>
        <p:spPr bwMode="auto">
          <a:xfrm>
            <a:off x="179512" y="1844675"/>
            <a:ext cx="8316788" cy="201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 eaLnBrk="1" hangingPunct="1">
              <a:buClrTx/>
            </a:pPr>
            <a:r>
              <a:rPr lang="cs-CZ" altLang="cs-CZ" sz="2200" dirty="0" smtClean="0"/>
              <a:t>Všechny obrazové přílohy pocházejí z fotoarchivu autora DUM</a:t>
            </a:r>
            <a:endParaRPr lang="cs-CZ" altLang="cs-CZ" sz="22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Lucida Sans Unicode"/>
        <a:cs typeface="Lucida Sans Unicode"/>
      </a:majorFont>
      <a:minorFont>
        <a:latin typeface="Calibri"/>
        <a:ea typeface="Lucida Sans Unicode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Lucida Sans Unicode"/>
        <a:cs typeface="Lucida Sans Unicode"/>
      </a:majorFont>
      <a:minorFont>
        <a:latin typeface="Times New Roman"/>
        <a:ea typeface="Lucida Sans Unicode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1018</TotalTime>
  <Words>354</Words>
  <Application>Microsoft Office PowerPoint</Application>
  <PresentationFormat>Předvádění na obrazovce (4:3)</PresentationFormat>
  <Paragraphs>86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systému Office</vt:lpstr>
      <vt:lpstr>1_Motiv systému Office</vt:lpstr>
      <vt:lpstr>Prostor</vt:lpstr>
      <vt:lpstr>Snímek 1</vt:lpstr>
      <vt:lpstr>Snímek 2</vt:lpstr>
      <vt:lpstr>OBJEM</vt:lpstr>
      <vt:lpstr>OBJEM</vt:lpstr>
      <vt:lpstr>OBJEM</vt:lpstr>
      <vt:lpstr>OBJEM</vt:lpstr>
      <vt:lpstr>OBJEM</vt:lpstr>
      <vt:lpstr>Převody jednotek</vt:lpstr>
      <vt:lpstr>OBJEM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odpor</dc:title>
  <dc:creator>Bohumír Včelák</dc:creator>
  <cp:lastModifiedBy>Dum</cp:lastModifiedBy>
  <cp:revision>124</cp:revision>
  <cp:lastPrinted>1601-01-01T00:00:00Z</cp:lastPrinted>
  <dcterms:created xsi:type="dcterms:W3CDTF">2012-02-11T16:37:46Z</dcterms:created>
  <dcterms:modified xsi:type="dcterms:W3CDTF">2014-01-15T12:09:40Z</dcterms:modified>
</cp:coreProperties>
</file>