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6" r:id="rId9"/>
    <p:sldId id="265" r:id="rId10"/>
    <p:sldId id="26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9749150"/>
              </p:ext>
            </p:extLst>
          </p:nvPr>
        </p:nvGraphicFramePr>
        <p:xfrm>
          <a:off x="1173163" y="136525"/>
          <a:ext cx="6700837" cy="6591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Dokument" r:id="rId4" imgW="6787548" imgH="6684684" progId="Word.Document.12">
                  <p:embed/>
                </p:oleObj>
              </mc:Choice>
              <mc:Fallback>
                <p:oleObj name="Dokument" r:id="rId4" imgW="6787548" imgH="66846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73163" y="136525"/>
                        <a:ext cx="6700837" cy="6591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r>
              <a:rPr lang="cs-CZ" sz="7200" b="1" dirty="0" smtClean="0"/>
              <a:t>MOŘŠTÍ ŽAHAVCI</a:t>
            </a:r>
            <a:br>
              <a:rPr lang="cs-CZ" sz="7200" b="1" dirty="0" smtClean="0"/>
            </a:br>
            <a:r>
              <a:rPr lang="cs-CZ" sz="6000" i="1" dirty="0" smtClean="0"/>
              <a:t>(po výkladu si zapiš do sešitu)</a:t>
            </a:r>
            <a:endParaRPr lang="cs-CZ" sz="6000" i="1" dirty="0"/>
          </a:p>
        </p:txBody>
      </p:sp>
    </p:spTree>
    <p:extLst>
      <p:ext uri="{BB962C8B-B14F-4D97-AF65-F5344CB8AC3E}">
        <p14:creationId xmlns:p14="http://schemas.microsoft.com/office/powerpoint/2010/main" val="2098518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5400" b="1" dirty="0"/>
              <a:t>k</a:t>
            </a:r>
            <a:r>
              <a:rPr lang="cs-CZ" sz="5400" b="1" dirty="0" smtClean="0"/>
              <a:t>oráli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87356"/>
            <a:ext cx="9144000" cy="5670644"/>
          </a:xfrm>
        </p:spPr>
        <p:txBody>
          <a:bodyPr>
            <a:normAutofit fontScale="92500" lnSpcReduction="20000"/>
          </a:bodyPr>
          <a:lstStyle/>
          <a:p>
            <a:r>
              <a:rPr lang="cs-CZ" sz="3900" b="1" dirty="0" smtClean="0"/>
              <a:t>vyskytují se v teplých mořích</a:t>
            </a:r>
          </a:p>
          <a:p>
            <a:r>
              <a:rPr lang="cs-CZ" sz="3900" b="1" dirty="0" smtClean="0"/>
              <a:t>žijí v koloniích</a:t>
            </a:r>
          </a:p>
          <a:p>
            <a:r>
              <a:rPr lang="cs-CZ" sz="3900" b="1" dirty="0"/>
              <a:t>j</a:t>
            </a:r>
            <a:r>
              <a:rPr lang="cs-CZ" sz="3900" b="1" dirty="0" smtClean="0"/>
              <a:t>edinci - polypi podobní </a:t>
            </a:r>
            <a:r>
              <a:rPr lang="cs-CZ" sz="3900" b="1" dirty="0" err="1" smtClean="0"/>
              <a:t>nezmarovi</a:t>
            </a:r>
            <a:endParaRPr lang="cs-CZ" sz="3900" b="1" dirty="0" smtClean="0"/>
          </a:p>
          <a:p>
            <a:r>
              <a:rPr lang="cs-CZ" sz="3900" b="1" dirty="0" smtClean="0"/>
              <a:t>živí se </a:t>
            </a:r>
            <a:r>
              <a:rPr lang="cs-CZ" sz="3900" b="1" dirty="0"/>
              <a:t>planktonem</a:t>
            </a:r>
            <a:r>
              <a:rPr lang="cs-CZ" sz="3900" b="1" dirty="0" smtClean="0"/>
              <a:t>, ale </a:t>
            </a:r>
            <a:r>
              <a:rPr lang="cs-CZ" sz="3900" b="1" dirty="0"/>
              <a:t>většinu jejich potravy jim obstarávají </a:t>
            </a:r>
            <a:r>
              <a:rPr lang="cs-CZ" sz="3900" b="1" dirty="0" smtClean="0"/>
              <a:t>řasy, které s nimi žijí v symbióze</a:t>
            </a:r>
          </a:p>
          <a:p>
            <a:r>
              <a:rPr lang="cs-CZ" sz="3900" b="1" dirty="0" smtClean="0"/>
              <a:t>vytvářejí vápenaté kostry/tvořeny uhličitanem vápenatým </a:t>
            </a:r>
            <a:r>
              <a:rPr lang="cs-CZ" sz="3900" b="1" dirty="0" smtClean="0"/>
              <a:t>(CaCO</a:t>
            </a:r>
            <a:r>
              <a:rPr lang="cs-CZ" sz="3900" b="1" baseline="-25000" dirty="0" smtClean="0"/>
              <a:t>3</a:t>
            </a:r>
            <a:r>
              <a:rPr lang="cs-CZ" sz="3900" b="1" dirty="0" smtClean="0"/>
              <a:t>) /</a:t>
            </a:r>
          </a:p>
          <a:p>
            <a:r>
              <a:rPr lang="cs-CZ" sz="3900" b="1" dirty="0" smtClean="0"/>
              <a:t>z koster vznikají korálové útesy, někdy celé ostrovy</a:t>
            </a:r>
          </a:p>
          <a:p>
            <a:r>
              <a:rPr lang="cs-CZ" sz="3900" b="1" dirty="0" smtClean="0"/>
              <a:t>rozmnožují se pučením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55769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80728"/>
            <a:ext cx="44100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240983"/>
            <a:ext cx="3348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KORÁLOVÝ ÚTES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63187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zástupci: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296" y="1433016"/>
            <a:ext cx="9116704" cy="5424984"/>
          </a:xfrm>
        </p:spPr>
        <p:txBody>
          <a:bodyPr/>
          <a:lstStyle/>
          <a:p>
            <a:r>
              <a:rPr lang="cs-CZ" sz="4000" b="1" dirty="0"/>
              <a:t>k</a:t>
            </a:r>
            <a:r>
              <a:rPr lang="cs-CZ" sz="4000" b="1" dirty="0" smtClean="0"/>
              <a:t>orál červený </a:t>
            </a:r>
            <a:r>
              <a:rPr lang="cs-CZ" dirty="0" smtClean="0"/>
              <a:t>– použití ve šperkařství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20888"/>
            <a:ext cx="5905500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3989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sasanky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r>
              <a:rPr lang="cs-CZ" sz="3600" b="1" dirty="0"/>
              <a:t>netvoří </a:t>
            </a:r>
            <a:r>
              <a:rPr lang="cs-CZ" sz="3600" b="1" dirty="0" smtClean="0"/>
              <a:t>vápenatou kostru</a:t>
            </a:r>
          </a:p>
          <a:p>
            <a:r>
              <a:rPr lang="cs-CZ" sz="3600" b="1" dirty="0" smtClean="0"/>
              <a:t>žijí </a:t>
            </a:r>
            <a:r>
              <a:rPr lang="cs-CZ" sz="3600" b="1" dirty="0"/>
              <a:t>jednotlivě, často v symbióze </a:t>
            </a:r>
            <a:r>
              <a:rPr lang="cs-CZ" sz="3600" b="1" dirty="0" smtClean="0"/>
              <a:t>s rakem poustevníčkem </a:t>
            </a:r>
            <a:endParaRPr lang="cs-CZ" sz="36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98930"/>
            <a:ext cx="5034136" cy="3775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6221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medúzy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t</a:t>
            </a:r>
            <a:r>
              <a:rPr lang="cs-CZ" sz="3600" b="1" dirty="0" smtClean="0"/>
              <a:t>ělo z rosolu tvaru zvonu</a:t>
            </a:r>
          </a:p>
          <a:p>
            <a:r>
              <a:rPr lang="cs-CZ" sz="3600" b="1" dirty="0" smtClean="0"/>
              <a:t>ústa jsou ve </a:t>
            </a:r>
            <a:r>
              <a:rPr lang="cs-CZ" sz="3600" b="1" dirty="0"/>
              <a:t>spodní </a:t>
            </a:r>
            <a:r>
              <a:rPr lang="cs-CZ" sz="3600" b="1" dirty="0" smtClean="0"/>
              <a:t>části</a:t>
            </a:r>
          </a:p>
          <a:p>
            <a:r>
              <a:rPr lang="cs-CZ" sz="3600" b="1" dirty="0"/>
              <a:t>t</a:t>
            </a:r>
            <a:r>
              <a:rPr lang="cs-CZ" sz="3600" b="1" dirty="0" smtClean="0"/>
              <a:t>rávicí </a:t>
            </a:r>
            <a:r>
              <a:rPr lang="cs-CZ" sz="3600" b="1" dirty="0"/>
              <a:t>dutina </a:t>
            </a:r>
            <a:r>
              <a:rPr lang="cs-CZ" sz="3600" b="1" dirty="0" smtClean="0"/>
              <a:t>je láčka </a:t>
            </a:r>
          </a:p>
          <a:p>
            <a:r>
              <a:rPr lang="cs-CZ" sz="3600" b="1" dirty="0"/>
              <a:t>n</a:t>
            </a:r>
            <a:r>
              <a:rPr lang="cs-CZ" sz="3600" b="1" dirty="0" smtClean="0"/>
              <a:t>a </a:t>
            </a:r>
            <a:r>
              <a:rPr lang="cs-CZ" sz="3600" b="1" dirty="0"/>
              <a:t>okraji </a:t>
            </a:r>
            <a:r>
              <a:rPr lang="cs-CZ" sz="3600" b="1" dirty="0" smtClean="0"/>
              <a:t>zvonu jsou </a:t>
            </a:r>
            <a:r>
              <a:rPr lang="cs-CZ" sz="3600" b="1" dirty="0"/>
              <a:t>smyslové orgány a </a:t>
            </a:r>
            <a:r>
              <a:rPr lang="cs-CZ" sz="3600" b="1" dirty="0" smtClean="0"/>
              <a:t>chapadla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59977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" y="0"/>
            <a:ext cx="9143999" cy="1417638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/>
              <a:t>Zopakuj si vědomosti o </a:t>
            </a:r>
            <a:r>
              <a:rPr lang="cs-CZ" sz="3600" b="1" dirty="0" smtClean="0"/>
              <a:t>žahavcích </a:t>
            </a:r>
            <a:r>
              <a:rPr lang="cs-CZ" sz="3600" b="1" dirty="0"/>
              <a:t>v</a:t>
            </a:r>
            <a:r>
              <a:rPr lang="cs-CZ" b="1" dirty="0"/>
              <a:t> </a:t>
            </a:r>
            <a:r>
              <a:rPr lang="cs-CZ" sz="3600" b="1" dirty="0" smtClean="0"/>
              <a:t>doplňovačce</a:t>
            </a:r>
            <a:r>
              <a:rPr lang="cs-CZ" sz="3600" b="1" dirty="0"/>
              <a:t>, vyplňuj do pracovního listu.</a:t>
            </a:r>
            <a:br>
              <a:rPr lang="cs-CZ" sz="3600" b="1" dirty="0"/>
            </a:br>
            <a:r>
              <a:rPr lang="cs-CZ" sz="3600" b="1" dirty="0"/>
              <a:t> </a:t>
            </a:r>
            <a:r>
              <a:rPr lang="cs-CZ" sz="3600" i="1" dirty="0"/>
              <a:t>/žáci mohou použít program </a:t>
            </a:r>
            <a:r>
              <a:rPr lang="cs-CZ" sz="3600" i="1" dirty="0" err="1"/>
              <a:t>ActivInspire</a:t>
            </a:r>
            <a:r>
              <a:rPr lang="cs-CZ" sz="3600" i="1" dirty="0"/>
              <a:t>/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914186"/>
              </p:ext>
            </p:extLst>
          </p:nvPr>
        </p:nvGraphicFramePr>
        <p:xfrm>
          <a:off x="-1" y="1700808"/>
          <a:ext cx="9144000" cy="3456383"/>
        </p:xfrm>
        <a:graphic>
          <a:graphicData uri="http://schemas.openxmlformats.org/drawingml/2006/table">
            <a:tbl>
              <a:tblPr firstRow="1" firstCol="1" bandRow="1"/>
              <a:tblGrid>
                <a:gridCol w="4908571"/>
                <a:gridCol w="446908"/>
                <a:gridCol w="446908"/>
                <a:gridCol w="446908"/>
                <a:gridCol w="446908"/>
                <a:gridCol w="446908"/>
                <a:gridCol w="446908"/>
                <a:gridCol w="446908"/>
                <a:gridCol w="446908"/>
                <a:gridCol w="660165"/>
              </a:tblGrid>
              <a:tr h="8452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ROSOLOVITÝ ŽAHAVEC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675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SVĚTADÍL S VELKÝM KORÁLOVÝM ÚTESEM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84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ŽIVOTNÍ PROSTŘEDÍ KORÁLŮ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45205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ŽIJE V SYMBIÓZE S RÁČKEM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" y="5661248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Tajenka: Na východním pobřeží Austrálie koráli tvoří velký korálový ……………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66685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1658360"/>
              </p:ext>
            </p:extLst>
          </p:nvPr>
        </p:nvGraphicFramePr>
        <p:xfrm>
          <a:off x="1" y="1628800"/>
          <a:ext cx="8926306" cy="3741361"/>
        </p:xfrm>
        <a:graphic>
          <a:graphicData uri="http://schemas.openxmlformats.org/drawingml/2006/table">
            <a:tbl>
              <a:tblPr firstRow="1" firstCol="1" bandRow="1"/>
              <a:tblGrid>
                <a:gridCol w="4906132"/>
                <a:gridCol w="446686"/>
                <a:gridCol w="446686"/>
                <a:gridCol w="446686"/>
                <a:gridCol w="446686"/>
                <a:gridCol w="446686"/>
                <a:gridCol w="446686"/>
                <a:gridCol w="446686"/>
                <a:gridCol w="446686"/>
                <a:gridCol w="446686"/>
              </a:tblGrid>
              <a:tr h="9148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ROSOLOVITÝ ŽAHAVEC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Ú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72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SVĚTADÍL S VELKÝM KORÁLOVÝM ÚTESEM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42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ŽIVOTNÍ PROSTŘEDÍ KORÁLŮ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91489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ŽIJE V SYMBIÓZE S RÁČKEM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7504" y="5762877"/>
            <a:ext cx="885698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Tajenka: Na východním pobřeží Austrálie koráli tvoří </a:t>
            </a:r>
            <a:r>
              <a:rPr lang="cs-CZ" sz="2800" b="1" dirty="0" smtClean="0"/>
              <a:t>Velký</a:t>
            </a:r>
          </a:p>
          <a:p>
            <a:r>
              <a:rPr lang="cs-CZ" sz="2800" b="1" dirty="0" smtClean="0"/>
              <a:t>korálový </a:t>
            </a:r>
            <a:r>
              <a:rPr lang="cs-CZ" sz="2800" b="1" dirty="0" smtClean="0">
                <a:solidFill>
                  <a:srgbClr val="FF0000"/>
                </a:solidFill>
              </a:rPr>
              <a:t>ÚTES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27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Velký korálový </a:t>
            </a:r>
            <a:r>
              <a:rPr lang="cs-CZ" b="1" dirty="0" smtClean="0"/>
              <a:t>útes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největší </a:t>
            </a:r>
            <a:r>
              <a:rPr lang="cs-CZ" dirty="0"/>
              <a:t>korálový útes </a:t>
            </a:r>
            <a:r>
              <a:rPr lang="cs-CZ" dirty="0" smtClean="0"/>
              <a:t>světa, táhne </a:t>
            </a:r>
            <a:r>
              <a:rPr lang="cs-CZ" dirty="0"/>
              <a:t>se podél </a:t>
            </a:r>
            <a:r>
              <a:rPr lang="cs-CZ" dirty="0" smtClean="0"/>
              <a:t>pobřeží severovýchodní Austrálie</a:t>
            </a:r>
          </a:p>
          <a:p>
            <a:r>
              <a:rPr lang="cs-CZ" dirty="0"/>
              <a:t>j</a:t>
            </a:r>
            <a:r>
              <a:rPr lang="cs-CZ" dirty="0" smtClean="0"/>
              <a:t>e 2000 </a:t>
            </a:r>
            <a:r>
              <a:rPr lang="cs-CZ" dirty="0"/>
              <a:t>km </a:t>
            </a:r>
            <a:r>
              <a:rPr lang="cs-CZ" dirty="0" smtClean="0"/>
              <a:t>dlouhý</a:t>
            </a:r>
          </a:p>
          <a:p>
            <a:r>
              <a:rPr lang="cs-CZ" dirty="0" smtClean="0"/>
              <a:t>až 150 </a:t>
            </a:r>
            <a:r>
              <a:rPr lang="cs-CZ" dirty="0"/>
              <a:t>km </a:t>
            </a:r>
            <a:r>
              <a:rPr lang="cs-CZ" dirty="0" smtClean="0"/>
              <a:t>široký</a:t>
            </a:r>
          </a:p>
          <a:p>
            <a:r>
              <a:rPr lang="cs-CZ" dirty="0" smtClean="0"/>
              <a:t>má </a:t>
            </a:r>
            <a:r>
              <a:rPr lang="cs-CZ" dirty="0"/>
              <a:t>asi 600 ostrovů </a:t>
            </a:r>
            <a:endParaRPr lang="cs-CZ" dirty="0" smtClean="0"/>
          </a:p>
          <a:p>
            <a:r>
              <a:rPr lang="cs-CZ" dirty="0" smtClean="0"/>
              <a:t>je chráněný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53976"/>
            <a:ext cx="3555876" cy="5378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4830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</a:p>
          <a:p>
            <a:pPr marL="0" indent="0">
              <a:buNone/>
            </a:pPr>
            <a:r>
              <a:rPr lang="cs-CZ" dirty="0" smtClean="0"/>
              <a:t>Wikipedie</a:t>
            </a:r>
            <a:r>
              <a:rPr lang="cs-CZ" dirty="0"/>
              <a:t>: korálový útes. </a:t>
            </a:r>
            <a:r>
              <a:rPr lang="cs-CZ" i="1" dirty="0"/>
              <a:t>Wikipedie: korálový útes</a:t>
            </a:r>
            <a:r>
              <a:rPr lang="cs-CZ" dirty="0"/>
              <a:t> [online]. 2013 [cit. 2013-12-25]. Dostupné z: http://commons.wikimedia.org/wiki/File:Coral_Garden.jpg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korál červený. </a:t>
            </a:r>
            <a:r>
              <a:rPr lang="cs-CZ" i="1" dirty="0"/>
              <a:t>Wikipedie: korál červený</a:t>
            </a:r>
            <a:r>
              <a:rPr lang="cs-CZ" dirty="0"/>
              <a:t> [online]. 2013 [cit. 2013-12-25]. Dostupné z: http://cs.wikipedia.org/wiki/Soubor:Corail_alg%C3%A9rien.jpg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Wikipedie</a:t>
            </a:r>
            <a:r>
              <a:rPr lang="cs-CZ" dirty="0"/>
              <a:t>: sasanky. </a:t>
            </a:r>
            <a:r>
              <a:rPr lang="cs-CZ" i="1" dirty="0"/>
              <a:t>Wikipedie: sasanky</a:t>
            </a:r>
            <a:r>
              <a:rPr lang="cs-CZ" dirty="0"/>
              <a:t> [online]. 2013 [cit. 2013-12-25]. Dostupné z: http://commons.wikimedia.org/wiki/File:Two_Oceans_Aquarium03.jpg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velký bariérový útes. </a:t>
            </a:r>
            <a:r>
              <a:rPr lang="cs-CZ" i="1" dirty="0"/>
              <a:t>Wikipedie: velký bariérový útes</a:t>
            </a:r>
            <a:r>
              <a:rPr lang="cs-CZ" dirty="0"/>
              <a:t> [online]. 2013 [cit. 2013-12-25]. Dostupné z: http://commons.wikimedia.org/wiki/File:Barriere-Riff.jpg</a:t>
            </a:r>
          </a:p>
        </p:txBody>
      </p:sp>
    </p:spTree>
    <p:extLst>
      <p:ext uri="{BB962C8B-B14F-4D97-AF65-F5344CB8AC3E}">
        <p14:creationId xmlns:p14="http://schemas.microsoft.com/office/powerpoint/2010/main" val="2537289247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99</TotalTime>
  <Words>344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dum</vt:lpstr>
      <vt:lpstr>Dokument</vt:lpstr>
      <vt:lpstr>Prezentace aplikace PowerPoint</vt:lpstr>
      <vt:lpstr>MOŘŠTÍ ŽAHAVCI (po výkladu si zapiš do sešitu)</vt:lpstr>
      <vt:lpstr>koráli</vt:lpstr>
      <vt:lpstr>Prezentace aplikace PowerPoint</vt:lpstr>
      <vt:lpstr>zástupci:</vt:lpstr>
      <vt:lpstr>sasanky</vt:lpstr>
      <vt:lpstr>medúzy</vt:lpstr>
      <vt:lpstr>Zopakuj si vědomosti o žahavcích v doplňovačce, vyplňuj do pracovního listu.  /žáci mohou použít program ActivInspire/</vt:lpstr>
      <vt:lpstr>ŘEŠENÍ: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12</cp:revision>
  <dcterms:created xsi:type="dcterms:W3CDTF">2013-12-25T15:45:45Z</dcterms:created>
  <dcterms:modified xsi:type="dcterms:W3CDTF">2014-01-13T13:22:41Z</dcterms:modified>
</cp:coreProperties>
</file>