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718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75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kroup-Anthem.jpg" TargetMode="External"/><Relationship Id="rId3" Type="http://schemas.openxmlformats.org/officeDocument/2006/relationships/hyperlink" Target="http://cs.wikipedia.org/wiki/Soubor:Small_coat_of_arms_of_the_Czech_Republic.svg" TargetMode="External"/><Relationship Id="rId7" Type="http://schemas.openxmlformats.org/officeDocument/2006/relationships/hyperlink" Target="http://cs.wikipedia.org/wiki/Soubor:Seal_of_the_Czech_Republic.png" TargetMode="External"/><Relationship Id="rId2" Type="http://schemas.openxmlformats.org/officeDocument/2006/relationships/hyperlink" Target="http://cs.wikipedia.org/wiki/Soubor:Coat_of_arms_of_the_Czech_Republic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lag_of_the_president_of_the_Czech_Republic.svg" TargetMode="External"/><Relationship Id="rId5" Type="http://schemas.openxmlformats.org/officeDocument/2006/relationships/hyperlink" Target="http://cs.wikipedia.org/wiki/Soubor:Flag_of_the_Czech_Republic.svg" TargetMode="External"/><Relationship Id="rId4" Type="http://schemas.openxmlformats.org/officeDocument/2006/relationships/hyperlink" Target="http://cs.wikipedia.org/wiki/Soubor:Tricolour_of_the_Czech_Republic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51520" y="764704"/>
            <a:ext cx="8640960" cy="49859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Název školy: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SPECIÁLNÍ ZÁKLADNÍ ŠKOLA A MATEŘSKÁ ŠKOLA VARNSDORF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Lucie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Beranová, 16. 10. </a:t>
            </a:r>
            <a:r>
              <a:rPr lang="cs-CZ" sz="20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2011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VY_32_INOVACE_03_ČESKÁ REPUBLIKA 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Státní symboly ČR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CZ.1.07/1.4.00/21.0640</a:t>
            </a:r>
          </a:p>
          <a:p>
            <a:pPr>
              <a:lnSpc>
                <a:spcPct val="150000"/>
              </a:lnSpc>
            </a:pPr>
            <a:endParaRPr lang="cs-CZ" sz="2000" b="1" dirty="0" smtClean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Anotace: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Materiál je určen pro 5. třídu, slouží jako podklad do úvodní hodiny k učivu o České republice. Ve vyšších ročnících lze použít při opakovací hodině.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252437" y="2636912"/>
            <a:ext cx="6639126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cs typeface="Times New Roman" pitchFamily="18" charset="0"/>
              </a:rPr>
              <a:t>STÁTNÍ SYMBOLY</a:t>
            </a:r>
            <a:endParaRPr lang="cs-CZ" sz="7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42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 JSOU STÁTNÍ SYMBOLY?</a:t>
            </a:r>
            <a:endParaRPr lang="cs-CZ" sz="42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338437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symboly, kterými se ČR odlišuje od jiných  států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vyjadřují svobodu a samostatnost státu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ČR má </a:t>
            </a:r>
            <a:r>
              <a:rPr lang="cs-CZ" dirty="0" smtClean="0">
                <a:solidFill>
                  <a:srgbClr val="C00000"/>
                </a:solidFill>
              </a:rPr>
              <a:t>sedm</a:t>
            </a:r>
            <a:r>
              <a:rPr lang="cs-CZ" dirty="0" smtClean="0"/>
              <a:t> státních symbolů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3536" y="1052736"/>
            <a:ext cx="8451694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2419" y="404664"/>
            <a:ext cx="6073917" cy="6023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79712" y="836712"/>
            <a:ext cx="5400599" cy="54005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908720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2000" y="2000250"/>
            <a:ext cx="762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339752" y="1196752"/>
            <a:ext cx="4450113" cy="5426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339752" y="1556792"/>
            <a:ext cx="4248471" cy="509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VELKÝ STÁTNÍ ZNAK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MALÝ STÁTNÍ ZNAK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STÁTNÍ BARVY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STÁTNÍ VLAJKA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PREZIDENTSKÁ STANDARDA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STÁTNÍ PEČEŤ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STÁTNÍ HYMNA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3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eska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3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403648" y="1628800"/>
            <a:ext cx="6779096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VELKÝ STÁTNÍ ZNAK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MALÝ STÁTNÍ ZNAK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STÁTNÍ BARVY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STÁTNÍ VLAJKA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PREZIDENTSKÁ STANDARDA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STÁTNÍ PEČEŤ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STÁTNÍ HYMNA</a:t>
            </a:r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STÁTNÍ SYMBOLY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 je na obrázku?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628800"/>
            <a:ext cx="376409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499992" y="2636912"/>
            <a:ext cx="39604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3200" dirty="0" smtClean="0"/>
              <a:t>Státní pečeť</a:t>
            </a:r>
          </a:p>
          <a:p>
            <a:pPr marL="514350" indent="-514350">
              <a:buFont typeface="+mj-lt"/>
              <a:buAutoNum type="alphaLcParenR"/>
            </a:pPr>
            <a:endParaRPr lang="cs-CZ" sz="32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3200" dirty="0" smtClean="0"/>
              <a:t>Malý státní znak</a:t>
            </a:r>
          </a:p>
          <a:p>
            <a:pPr marL="514350" indent="-514350">
              <a:buFont typeface="+mj-lt"/>
              <a:buAutoNum type="alphaLcParenR"/>
            </a:pPr>
            <a:endParaRPr lang="cs-CZ" sz="32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3200" dirty="0" smtClean="0"/>
              <a:t>Velký státní znak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 je na obrázku?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9992" y="2636912"/>
            <a:ext cx="39604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3200" dirty="0" smtClean="0"/>
              <a:t>Státní hymna</a:t>
            </a:r>
          </a:p>
          <a:p>
            <a:pPr marL="514350" indent="-514350">
              <a:buFont typeface="+mj-lt"/>
              <a:buAutoNum type="alphaLcParenR"/>
            </a:pPr>
            <a:endParaRPr lang="cs-CZ" sz="32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3200" dirty="0" smtClean="0"/>
              <a:t>Státní vlajka</a:t>
            </a:r>
          </a:p>
          <a:p>
            <a:pPr marL="514350" indent="-514350">
              <a:buFont typeface="+mj-lt"/>
              <a:buAutoNum type="alphaLcParenR"/>
            </a:pPr>
            <a:endParaRPr lang="cs-CZ" sz="32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3200" dirty="0" smtClean="0"/>
              <a:t>Státní pečeť</a:t>
            </a:r>
            <a:endParaRPr lang="cs-CZ" sz="32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780928"/>
            <a:ext cx="3399797" cy="22651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 je na obrázku?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9992" y="2636912"/>
            <a:ext cx="39604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3200" dirty="0" smtClean="0"/>
              <a:t>Státní barvy</a:t>
            </a:r>
          </a:p>
          <a:p>
            <a:pPr marL="514350" indent="-514350">
              <a:buFont typeface="+mj-lt"/>
              <a:buAutoNum type="alphaLcParenR"/>
            </a:pPr>
            <a:endParaRPr lang="cs-CZ" sz="32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3200" dirty="0" smtClean="0"/>
              <a:t>Státní vlajka</a:t>
            </a:r>
          </a:p>
          <a:p>
            <a:pPr marL="514350" indent="-514350">
              <a:buFont typeface="+mj-lt"/>
              <a:buAutoNum type="alphaLcParenR"/>
            </a:pPr>
            <a:endParaRPr lang="cs-CZ" sz="32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3200" dirty="0" smtClean="0"/>
              <a:t>Státní pečeť</a:t>
            </a:r>
            <a:endParaRPr lang="cs-CZ" sz="32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276872"/>
            <a:ext cx="3380606" cy="33526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507288" cy="634082"/>
          </a:xfrm>
        </p:spPr>
        <p:txBody>
          <a:bodyPr>
            <a:normAutofit/>
          </a:bodyPr>
          <a:lstStyle/>
          <a:p>
            <a:r>
              <a:rPr lang="cs-CZ" sz="2000" b="1" u="sng" dirty="0" smtClean="0">
                <a:solidFill>
                  <a:srgbClr val="FFC000"/>
                </a:solidFill>
              </a:rPr>
              <a:t>POUŽITÉ ZDROJE:</a:t>
            </a:r>
            <a:endParaRPr lang="cs-CZ" sz="2000" b="1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6672"/>
            <a:ext cx="9144000" cy="4525963"/>
          </a:xfrm>
        </p:spPr>
        <p:txBody>
          <a:bodyPr/>
          <a:lstStyle/>
          <a:p>
            <a:pPr lvl="0"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Snímek 4.: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cit.2011-10-16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smtClean="0">
                <a:latin typeface="Calibri" pitchFamily="34" charset="0"/>
                <a:hlinkClick r:id="rId2"/>
              </a:rPr>
              <a:t>http://cs.wikipedia.org/wiki/Soubor:Coat_of_arms_of_the_Czech_Republic.svg</a:t>
            </a:r>
            <a:r>
              <a:rPr lang="cs-CZ" sz="1200" dirty="0" smtClean="0">
                <a:latin typeface="Calibri" pitchFamily="34" charset="0"/>
              </a:rPr>
              <a:t>. 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cit.2011-10-16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smtClean="0">
                <a:latin typeface="Calibri" pitchFamily="34" charset="0"/>
                <a:hlinkClick r:id="rId3"/>
              </a:rPr>
              <a:t>http://cs.wikipedia.org/wiki/Soubor:Small_coat_of_arms_of_the_Czech_Republic.svg</a:t>
            </a:r>
            <a:r>
              <a:rPr lang="cs-CZ" sz="1200" dirty="0" smtClean="0">
                <a:latin typeface="Calibri" pitchFamily="34" charset="0"/>
              </a:rPr>
              <a:t>. 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cit.2011-10-16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smtClean="0">
                <a:latin typeface="Calibri" pitchFamily="34" charset="0"/>
                <a:hlinkClick r:id="rId4"/>
              </a:rPr>
              <a:t>http://cs.wikipedia.org/wiki/Soubor:Tricolour_of_the_Czech_Republic.svg</a:t>
            </a:r>
            <a:r>
              <a:rPr lang="cs-CZ" sz="1200" dirty="0" smtClean="0">
                <a:latin typeface="Calibri" pitchFamily="34" charset="0"/>
              </a:rPr>
              <a:t>. 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cit.2011-10-16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smtClean="0">
                <a:latin typeface="Calibri" pitchFamily="34" charset="0"/>
                <a:hlinkClick r:id="rId5"/>
              </a:rPr>
              <a:t>http://cs.wikipedia.org/wiki/Soubor:Flag_of_the_Czech_Republic.svg</a:t>
            </a:r>
            <a:r>
              <a:rPr lang="cs-CZ" sz="1200" dirty="0" smtClean="0">
                <a:latin typeface="Calibri" pitchFamily="34" charset="0"/>
              </a:rPr>
              <a:t>. 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cit.2011-10-16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smtClean="0">
                <a:latin typeface="Calibri" pitchFamily="34" charset="0"/>
                <a:hlinkClick r:id="rId6"/>
              </a:rPr>
              <a:t>http://cs.wikipedia.org/wiki/Soubor:Flag_of_the_president_of_the_Czech_Republic.svg</a:t>
            </a:r>
            <a:r>
              <a:rPr lang="cs-CZ" sz="1200" dirty="0" smtClean="0">
                <a:latin typeface="Calibri" pitchFamily="34" charset="0"/>
              </a:rPr>
              <a:t>. 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cit.2011-10-16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smtClean="0">
                <a:latin typeface="Calibri" pitchFamily="34" charset="0"/>
                <a:hlinkClick r:id="rId7"/>
              </a:rPr>
              <a:t>http://cs.wikipedia.org/wiki/Soubor:Seal_of_the_Czech_Republic.png</a:t>
            </a:r>
            <a:r>
              <a:rPr lang="cs-CZ" sz="1200" dirty="0" smtClean="0">
                <a:latin typeface="Calibri" pitchFamily="34" charset="0"/>
              </a:rPr>
              <a:t>. 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cit.2011-10-16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smtClean="0">
                <a:latin typeface="Calibri" pitchFamily="34" charset="0"/>
                <a:hlinkClick r:id="rId8"/>
              </a:rPr>
              <a:t>http://cs.wikipedia.org/wiki/Soubor:Skroup-Anthem.jpg</a:t>
            </a:r>
            <a:r>
              <a:rPr lang="cs-CZ" sz="1200" dirty="0" smtClean="0">
                <a:latin typeface="Calibri" pitchFamily="34" charset="0"/>
              </a:rPr>
              <a:t>. </a:t>
            </a:r>
            <a:endParaRPr lang="cs-CZ" sz="12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Snímek 6.: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cit.2011-10-16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smtClean="0">
                <a:latin typeface="Calibri" pitchFamily="34" charset="0"/>
                <a:hlinkClick r:id="rId2"/>
              </a:rPr>
              <a:t>http://cs.wikipedia.org/wiki/Soubor:Coat_of_arms_of_the_Czech_Republic.svg</a:t>
            </a:r>
            <a:r>
              <a:rPr lang="cs-CZ" sz="1200" dirty="0" smtClean="0">
                <a:latin typeface="Calibri" pitchFamily="34" charset="0"/>
              </a:rPr>
              <a:t>. </a:t>
            </a:r>
          </a:p>
          <a:p>
            <a:pPr lvl="0"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Snímek 7.: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cit.2011-10-16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smtClean="0">
                <a:latin typeface="Calibri" pitchFamily="34" charset="0"/>
                <a:hlinkClick r:id="rId5"/>
              </a:rPr>
              <a:t>http://cs.wikipedia.org/wiki/Soubor:Flag_of_the_Czech_Republic.svg</a:t>
            </a:r>
            <a:r>
              <a:rPr lang="cs-CZ" sz="1200" dirty="0" smtClean="0">
                <a:latin typeface="Calibri" pitchFamily="34" charset="0"/>
              </a:rPr>
              <a:t>. </a:t>
            </a:r>
          </a:p>
          <a:p>
            <a:pPr lvl="0"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Snímek 8.: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cit.2011-10-16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smtClean="0">
                <a:latin typeface="Calibri" pitchFamily="34" charset="0"/>
                <a:hlinkClick r:id="rId7"/>
              </a:rPr>
              <a:t>http://cs.wikipedia.org/wiki/Soubor:Seal_of_the_Czech_Republic.png</a:t>
            </a:r>
            <a:r>
              <a:rPr lang="cs-CZ" sz="1200" dirty="0" smtClean="0">
                <a:latin typeface="Calibri" pitchFamily="34" charset="0"/>
              </a:rPr>
              <a:t>. </a:t>
            </a: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368</TotalTime>
  <Words>195</Words>
  <Application>Microsoft Office PowerPoint</Application>
  <PresentationFormat>Předvádění na obrazovce (4:3)</PresentationFormat>
  <Paragraphs>76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CO JSOU STÁTNÍ SYMBOLY?</vt:lpstr>
      <vt:lpstr>STÁTNÍ SYMBOLY</vt:lpstr>
      <vt:lpstr>STÁTNÍ SYMBOLY</vt:lpstr>
      <vt:lpstr>Co je na obrázku?</vt:lpstr>
      <vt:lpstr>Co je na obrázku?</vt:lpstr>
      <vt:lpstr>Co je na obrázku?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POZNATKY  O ČESKÉ REPUBLICE</dc:title>
  <dc:creator>Lucinka</dc:creator>
  <cp:lastModifiedBy>Lucinka</cp:lastModifiedBy>
  <cp:revision>39</cp:revision>
  <dcterms:created xsi:type="dcterms:W3CDTF">2010-10-12T18:57:07Z</dcterms:created>
  <dcterms:modified xsi:type="dcterms:W3CDTF">2011-11-05T08:20:22Z</dcterms:modified>
</cp:coreProperties>
</file>