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51148781"/>
              </p:ext>
            </p:extLst>
          </p:nvPr>
        </p:nvGraphicFramePr>
        <p:xfrm>
          <a:off x="1173163" y="136525"/>
          <a:ext cx="6700837" cy="6523038"/>
        </p:xfrm>
        <a:graphic>
          <a:graphicData uri="http://schemas.openxmlformats.org/presentationml/2006/ole">
            <p:oleObj spid="_x0000_s3080" name="Dokument" r:id="rId3" imgW="6787548" imgH="661942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492896"/>
          </a:xfrm>
        </p:spPr>
        <p:txBody>
          <a:bodyPr>
            <a:normAutofit/>
          </a:bodyPr>
          <a:lstStyle/>
          <a:p>
            <a:r>
              <a:rPr lang="cs-CZ" sz="6700" b="1" dirty="0" smtClean="0"/>
              <a:t>CIZOPASNÍ PLOŠTĚNCI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(po výkladu si zapiš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36912"/>
            <a:ext cx="9144000" cy="42210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/>
              <a:t>VNITŘNÍ CIZOPASNÍCI/PARAZITI/ </a:t>
            </a:r>
          </a:p>
          <a:p>
            <a:pPr marL="0" indent="0" algn="ctr">
              <a:buNone/>
            </a:pPr>
            <a:r>
              <a:rPr lang="cs-CZ" sz="4800" b="1" dirty="0" smtClean="0"/>
              <a:t>žijí uvnitř těla svého hostitele a živí se na jeho úkor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9829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pPr algn="l"/>
            <a:r>
              <a:rPr lang="cs-CZ" b="1" dirty="0" smtClean="0"/>
              <a:t>TASEMNICE DLOUHOČLENNÁ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žije v tenkém střevě člověka</a:t>
            </a:r>
          </a:p>
          <a:p>
            <a:pPr marL="0" indent="0">
              <a:buNone/>
            </a:pPr>
            <a:r>
              <a:rPr lang="cs-CZ" sz="3600" dirty="0"/>
              <a:t>d</a:t>
            </a:r>
            <a:r>
              <a:rPr lang="cs-CZ" sz="3600" dirty="0" smtClean="0"/>
              <a:t>élka těla až 3m</a:t>
            </a:r>
          </a:p>
          <a:p>
            <a:pPr marL="0" indent="0">
              <a:buNone/>
            </a:pPr>
            <a:r>
              <a:rPr lang="cs-CZ" sz="3600" b="1" dirty="0"/>
              <a:t>t</a:t>
            </a:r>
            <a:r>
              <a:rPr lang="cs-CZ" sz="3600" b="1" dirty="0" smtClean="0"/>
              <a:t>ělo: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lavička s přísavkami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rček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loché články  </a:t>
            </a:r>
          </a:p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říjem potravy celým povrchem článků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34152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/>
              <a:t>r</a:t>
            </a:r>
            <a:r>
              <a:rPr lang="cs-CZ" sz="3600" b="1" dirty="0" smtClean="0"/>
              <a:t>ozmnožování:</a:t>
            </a:r>
          </a:p>
          <a:p>
            <a:r>
              <a:rPr lang="cs-CZ" dirty="0"/>
              <a:t>o</a:t>
            </a:r>
            <a:r>
              <a:rPr lang="cs-CZ" dirty="0" smtClean="0"/>
              <a:t>bojetník</a:t>
            </a:r>
          </a:p>
          <a:p>
            <a:r>
              <a:rPr lang="cs-CZ" dirty="0"/>
              <a:t>č</a:t>
            </a:r>
            <a:r>
              <a:rPr lang="cs-CZ" dirty="0" smtClean="0"/>
              <a:t>lánky s vajíčky ve výkalech lidí na trávě</a:t>
            </a:r>
          </a:p>
          <a:p>
            <a:r>
              <a:rPr lang="cs-CZ" dirty="0" smtClean="0"/>
              <a:t>p</a:t>
            </a:r>
            <a:r>
              <a:rPr lang="cs-CZ" dirty="0" smtClean="0"/>
              <a:t>rase (</a:t>
            </a:r>
            <a:r>
              <a:rPr lang="cs-CZ" dirty="0" smtClean="0"/>
              <a:t>mezihostitel) sežere krmivo s vajíčky</a:t>
            </a:r>
          </a:p>
          <a:p>
            <a:r>
              <a:rPr lang="cs-CZ" dirty="0"/>
              <a:t>v</a:t>
            </a:r>
            <a:r>
              <a:rPr lang="cs-CZ" dirty="0" smtClean="0"/>
              <a:t> žaludku prasete larvy – přes stěnu žaludku do krve </a:t>
            </a:r>
          </a:p>
          <a:p>
            <a:r>
              <a:rPr lang="cs-CZ" dirty="0"/>
              <a:t>j</a:t>
            </a:r>
            <a:r>
              <a:rPr lang="cs-CZ" dirty="0" smtClean="0"/>
              <a:t>sou rozneseny do svalů</a:t>
            </a:r>
          </a:p>
          <a:p>
            <a:r>
              <a:rPr lang="cs-CZ" dirty="0"/>
              <a:t>v</a:t>
            </a:r>
            <a:r>
              <a:rPr lang="cs-CZ" dirty="0" smtClean="0"/>
              <a:t>e svalech </a:t>
            </a:r>
            <a:r>
              <a:rPr lang="cs-CZ" dirty="0" smtClean="0"/>
              <a:t>BOUBEL (velikost </a:t>
            </a:r>
            <a:r>
              <a:rPr lang="cs-CZ" dirty="0" smtClean="0"/>
              <a:t>jako hrách)</a:t>
            </a:r>
          </a:p>
          <a:p>
            <a:r>
              <a:rPr lang="cs-CZ" dirty="0"/>
              <a:t>č</a:t>
            </a:r>
            <a:r>
              <a:rPr lang="cs-CZ" dirty="0" smtClean="0"/>
              <a:t>lověk sní boubel v syrovém mase</a:t>
            </a:r>
          </a:p>
          <a:p>
            <a:r>
              <a:rPr lang="cs-CZ" dirty="0"/>
              <a:t>v</a:t>
            </a:r>
            <a:r>
              <a:rPr lang="cs-CZ" dirty="0" smtClean="0"/>
              <a:t>e střevu člověka se boubel rozvine a hlavička se přichytí na stěnu střeva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500" b="1" dirty="0"/>
              <a:t>v</a:t>
            </a:r>
            <a:r>
              <a:rPr lang="cs-CZ" sz="3500" b="1" dirty="0" smtClean="0"/>
              <a:t>ývin nepřímý: </a:t>
            </a:r>
            <a:r>
              <a:rPr lang="cs-CZ" dirty="0" smtClean="0"/>
              <a:t>vajíčko – larva - dospělec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3931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TASEMNICE BEZBRANNÁ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élka těla 3 – 10m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emá na hlavičce háčky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ožnost nákazy z hovězího masa (tatarský biftek)</a:t>
            </a:r>
          </a:p>
          <a:p>
            <a:pPr marL="0" indent="0">
              <a:buNone/>
            </a:pPr>
            <a:r>
              <a:rPr lang="cs-CZ" sz="4400" b="1" dirty="0" smtClean="0"/>
              <a:t>TASEMNICE PSÍ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arazituje ve střevech psů a koček</a:t>
            </a:r>
          </a:p>
          <a:p>
            <a:pPr marL="0" indent="0">
              <a:buNone/>
            </a:pPr>
            <a:r>
              <a:rPr lang="cs-CZ" sz="4400" b="1" dirty="0" smtClean="0"/>
              <a:t>MOTOLICE JATERNÍ</a:t>
            </a:r>
          </a:p>
          <a:p>
            <a:r>
              <a:rPr lang="cs-CZ" sz="3600" dirty="0" smtClean="0"/>
              <a:t>délka těla 3cm</a:t>
            </a:r>
          </a:p>
          <a:p>
            <a:r>
              <a:rPr lang="cs-CZ" sz="3600" dirty="0"/>
              <a:t>c</a:t>
            </a:r>
            <a:r>
              <a:rPr lang="cs-CZ" sz="3600" dirty="0" smtClean="0"/>
              <a:t>izopasí v játrech ovcí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72214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Odpověz na otázky do cvičného sešitu</a:t>
            </a:r>
            <a:br>
              <a:rPr lang="cs-CZ" sz="3600" b="1" dirty="0" smtClean="0"/>
            </a:br>
            <a:r>
              <a:rPr lang="cs-CZ" sz="3600" b="1" dirty="0" smtClean="0"/>
              <a:t>(na tabuli mohou žáci použít program </a:t>
            </a:r>
            <a:r>
              <a:rPr lang="cs-CZ" sz="3600" b="1" dirty="0" err="1" smtClean="0"/>
              <a:t>ActivInspire</a:t>
            </a:r>
            <a:r>
              <a:rPr lang="cs-CZ" sz="3600" b="1" dirty="0" smtClean="0"/>
              <a:t>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3600" dirty="0" smtClean="0"/>
              <a:t>1. Z čeho se skládá </a:t>
            </a:r>
            <a:r>
              <a:rPr lang="cs-CZ" altLang="cs-CZ" sz="3600" dirty="0"/>
              <a:t>tělo </a:t>
            </a:r>
            <a:r>
              <a:rPr lang="cs-CZ" altLang="cs-CZ" sz="3600" dirty="0" smtClean="0"/>
              <a:t>tasemnice </a:t>
            </a:r>
            <a:r>
              <a:rPr lang="cs-CZ" altLang="cs-CZ" sz="3600" dirty="0" err="1" smtClean="0"/>
              <a:t>dlouhočlenné</a:t>
            </a:r>
            <a:r>
              <a:rPr lang="cs-CZ" altLang="cs-CZ" sz="3600" dirty="0" smtClean="0"/>
              <a:t>?</a:t>
            </a:r>
            <a:endParaRPr lang="cs-CZ" altLang="cs-CZ" sz="3600" dirty="0"/>
          </a:p>
          <a:p>
            <a:pPr marL="0" indent="0">
              <a:buNone/>
            </a:pPr>
            <a:r>
              <a:rPr lang="cs-CZ" altLang="cs-CZ" sz="3600" dirty="0" smtClean="0"/>
              <a:t>2. Kde žije dospělá tasemnice </a:t>
            </a:r>
            <a:r>
              <a:rPr lang="cs-CZ" altLang="cs-CZ" sz="3600" dirty="0" err="1" smtClean="0"/>
              <a:t>dlouhočlenná</a:t>
            </a:r>
            <a:r>
              <a:rPr lang="cs-CZ" altLang="cs-CZ" sz="3600" dirty="0" smtClean="0"/>
              <a:t>?</a:t>
            </a:r>
          </a:p>
          <a:p>
            <a:pPr marL="0" indent="0">
              <a:buNone/>
            </a:pPr>
            <a:r>
              <a:rPr lang="cs-CZ" altLang="cs-CZ" sz="3600" dirty="0" smtClean="0"/>
              <a:t>3. </a:t>
            </a:r>
            <a:r>
              <a:rPr lang="cs-CZ" altLang="cs-CZ" sz="3600" dirty="0"/>
              <a:t>J</a:t>
            </a:r>
            <a:r>
              <a:rPr lang="cs-CZ" altLang="cs-CZ" sz="3600" dirty="0" smtClean="0"/>
              <a:t>ak přijímá potravu?</a:t>
            </a:r>
            <a:endParaRPr lang="cs-CZ" altLang="cs-CZ" sz="3600" dirty="0"/>
          </a:p>
          <a:p>
            <a:pPr marL="0" indent="0">
              <a:buNone/>
            </a:pPr>
            <a:r>
              <a:rPr lang="cs-CZ" altLang="cs-CZ" sz="3600" dirty="0" smtClean="0"/>
              <a:t>4. Jak </a:t>
            </a:r>
            <a:r>
              <a:rPr lang="cs-CZ" altLang="cs-CZ" sz="3600" dirty="0"/>
              <a:t>se lze tasemnicí nakazit? </a:t>
            </a:r>
            <a:endParaRPr lang="cs-CZ" altLang="cs-CZ" sz="3600" dirty="0" smtClean="0"/>
          </a:p>
          <a:p>
            <a:pPr marL="0" indent="0">
              <a:buNone/>
            </a:pPr>
            <a:r>
              <a:rPr lang="cs-CZ" altLang="cs-CZ" sz="3600" dirty="0" smtClean="0"/>
              <a:t>5. Je možné </a:t>
            </a:r>
            <a:r>
              <a:rPr lang="cs-CZ" altLang="cs-CZ" sz="3600" dirty="0"/>
              <a:t>nákaze </a:t>
            </a:r>
            <a:r>
              <a:rPr lang="cs-CZ" altLang="cs-CZ" sz="3600" dirty="0" smtClean="0"/>
              <a:t>předejít, jakým způsobem?</a:t>
            </a:r>
          </a:p>
          <a:p>
            <a:pPr marL="0" indent="0">
              <a:buNone/>
            </a:pPr>
            <a:r>
              <a:rPr lang="cs-CZ" altLang="cs-CZ" sz="3600" dirty="0" smtClean="0"/>
              <a:t>6. Z čeho se lze nakazit tasemnicí bezbrannou?</a:t>
            </a:r>
          </a:p>
          <a:p>
            <a:pPr marL="609600" indent="-609600">
              <a:buFontTx/>
              <a:buAutoNum type="arabicParenR"/>
            </a:pPr>
            <a:endParaRPr lang="cs-CZ" altLang="cs-CZ" sz="3600" dirty="0" smtClean="0"/>
          </a:p>
          <a:p>
            <a:pPr marL="0" indent="0">
              <a:buNone/>
            </a:pPr>
            <a:endParaRPr lang="cs-CZ" altLang="cs-CZ" dirty="0" smtClean="0"/>
          </a:p>
          <a:p>
            <a:pPr marL="0" indent="0">
              <a:buNone/>
            </a:pPr>
            <a:endParaRPr lang="cs-CZ" altLang="cs-CZ" dirty="0"/>
          </a:p>
          <a:p>
            <a:pPr marL="0" indent="0">
              <a:buNone/>
            </a:pPr>
            <a:endParaRPr lang="cs-CZ" alt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9272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altLang="cs-CZ" sz="2800" dirty="0" smtClean="0"/>
              <a:t>Z </a:t>
            </a:r>
            <a:r>
              <a:rPr lang="cs-CZ" altLang="cs-CZ" sz="2800" dirty="0"/>
              <a:t>čeho se skládá tělo tasemnice </a:t>
            </a:r>
            <a:r>
              <a:rPr lang="cs-CZ" altLang="cs-CZ" sz="2800" dirty="0" err="1"/>
              <a:t>dlouhočlenné</a:t>
            </a:r>
            <a:r>
              <a:rPr lang="cs-CZ" altLang="cs-CZ" sz="2800" dirty="0" smtClean="0"/>
              <a:t>?</a:t>
            </a:r>
          </a:p>
          <a:p>
            <a:pPr marL="0" indent="0">
              <a:buNone/>
            </a:pPr>
            <a:r>
              <a:rPr lang="cs-CZ" altLang="cs-CZ" sz="2800" dirty="0" smtClean="0"/>
              <a:t>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HLAVIČKA S PŘÍSAVKAMI, KRČEK, ČLÁNKY</a:t>
            </a:r>
          </a:p>
          <a:p>
            <a:pPr marL="0" indent="0">
              <a:buNone/>
            </a:pPr>
            <a:r>
              <a:rPr lang="cs-CZ" altLang="cs-CZ" sz="2800" dirty="0" smtClean="0"/>
              <a:t>2</a:t>
            </a:r>
            <a:r>
              <a:rPr lang="cs-CZ" altLang="cs-CZ" sz="2800" dirty="0"/>
              <a:t>. Kde žije dospělá tasemnice </a:t>
            </a:r>
            <a:r>
              <a:rPr lang="cs-CZ" altLang="cs-CZ" sz="2800" dirty="0" err="1" smtClean="0"/>
              <a:t>dlouhočlenná</a:t>
            </a:r>
            <a:r>
              <a:rPr lang="cs-CZ" altLang="cs-CZ" sz="2800" dirty="0" smtClean="0"/>
              <a:t>?</a:t>
            </a:r>
          </a:p>
          <a:p>
            <a:pPr marL="0" indent="0">
              <a:buNone/>
            </a:pPr>
            <a:r>
              <a:rPr lang="cs-CZ" altLang="cs-CZ" sz="2800" b="1" dirty="0" smtClean="0">
                <a:solidFill>
                  <a:srgbClr val="FF0000"/>
                </a:solidFill>
              </a:rPr>
              <a:t>V TENKÉM STŘEVĚ ČLOVĚKA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3. Jak přijímá potravu</a:t>
            </a:r>
            <a:r>
              <a:rPr lang="cs-CZ" altLang="cs-CZ" sz="2800" dirty="0" smtClean="0"/>
              <a:t>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CELÝM POVRCHEM ČLÁNKŮ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4. Jak se lze tasemnicí nakazit?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KONZUMACÍ SYROVÉHO NEBO NEDOSTATEČNĚ UVAŘENÉHO  MASA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5. Je možné nákaze předejít, jakým způsobem</a:t>
            </a:r>
            <a:r>
              <a:rPr lang="cs-CZ" altLang="cs-CZ" sz="2800" dirty="0" smtClean="0"/>
              <a:t>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ANO, VŽDY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DOBŘE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MASO TEPELNĚ UPRAVIT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6. Z čeho se lze nakazit tasemnicí bezbrannou</a:t>
            </a:r>
            <a:r>
              <a:rPr lang="cs-CZ" altLang="cs-CZ" sz="2800" dirty="0" smtClean="0"/>
              <a:t>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ZE SYROVÉHO HOVĚZÍHO MASA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609600" indent="-609600">
              <a:buFontTx/>
              <a:buAutoNum type="arabicParenR"/>
            </a:pPr>
            <a:endParaRPr lang="cs-CZ" alt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01038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8023083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60</TotalTime>
  <Words>322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dum</vt:lpstr>
      <vt:lpstr>Dokument</vt:lpstr>
      <vt:lpstr>Snímek 1</vt:lpstr>
      <vt:lpstr>CIZOPASNÍ PLOŠTĚNCI (po výkladu si zapiš do sešitu)</vt:lpstr>
      <vt:lpstr>TASEMNICE DLOUHOČLENNÁ</vt:lpstr>
      <vt:lpstr>Snímek 4</vt:lpstr>
      <vt:lpstr>Snímek 5</vt:lpstr>
      <vt:lpstr>Odpověz na otázky do cvičného sešitu (na tabuli mohou žáci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9</cp:revision>
  <dcterms:created xsi:type="dcterms:W3CDTF">2013-12-26T15:17:32Z</dcterms:created>
  <dcterms:modified xsi:type="dcterms:W3CDTF">2014-01-15T16:04:50Z</dcterms:modified>
</cp:coreProperties>
</file>