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7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27930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60917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01704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9750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195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931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3626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40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3384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28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5958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B3E57E-8027-4F26-A1C9-75E262E7DA8E}" type="datetimeFigureOut">
              <a:rPr lang="cs-CZ" smtClean="0"/>
              <a:t>13. 1. 2014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21FA1F-EA35-4F27-B67C-4348AF38CD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1705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51148781"/>
              </p:ext>
            </p:extLst>
          </p:nvPr>
        </p:nvGraphicFramePr>
        <p:xfrm>
          <a:off x="1173163" y="136525"/>
          <a:ext cx="6700837" cy="6523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0" name="Dokument" r:id="rId4" imgW="6787548" imgH="6619421" progId="Word.Document.12">
                  <p:embed/>
                </p:oleObj>
              </mc:Choice>
              <mc:Fallback>
                <p:oleObj name="Dokument" r:id="rId4" imgW="6787548" imgH="661942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173163" y="136525"/>
                        <a:ext cx="6700837" cy="65230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511377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2492896"/>
          </a:xfrm>
        </p:spPr>
        <p:txBody>
          <a:bodyPr>
            <a:normAutofit/>
          </a:bodyPr>
          <a:lstStyle/>
          <a:p>
            <a:r>
              <a:rPr lang="cs-CZ" sz="6700" b="1" dirty="0" smtClean="0"/>
              <a:t>CIZOPASNÍ PLOŠTĚNCI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(po výkladu si zapiš do sešitu)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636912"/>
            <a:ext cx="9144000" cy="422108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400" b="1" dirty="0" smtClean="0"/>
              <a:t>VNITŘNÍ CIZOPASNÍCI/PARAZITI/ </a:t>
            </a:r>
          </a:p>
          <a:p>
            <a:pPr marL="0" indent="0" algn="ctr">
              <a:buNone/>
            </a:pPr>
            <a:r>
              <a:rPr lang="cs-CZ" sz="4800" b="1" dirty="0" smtClean="0"/>
              <a:t>žijí uvnitř těla svého hostitele a živí se na jeho úkor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98297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43000"/>
          </a:xfrm>
        </p:spPr>
        <p:txBody>
          <a:bodyPr/>
          <a:lstStyle/>
          <a:p>
            <a:pPr algn="l"/>
            <a:r>
              <a:rPr lang="cs-CZ" b="1" dirty="0" smtClean="0"/>
              <a:t>TASEMNICE DLOUHOČLENNÁ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53732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žije v tenkém střevě člověka</a:t>
            </a:r>
          </a:p>
          <a:p>
            <a:pPr marL="0" indent="0">
              <a:buNone/>
            </a:pPr>
            <a:r>
              <a:rPr lang="cs-CZ" sz="3600" dirty="0"/>
              <a:t>d</a:t>
            </a:r>
            <a:r>
              <a:rPr lang="cs-CZ" sz="3600" dirty="0" smtClean="0"/>
              <a:t>élka těla až 3m</a:t>
            </a:r>
          </a:p>
          <a:p>
            <a:pPr marL="0" indent="0">
              <a:buNone/>
            </a:pPr>
            <a:r>
              <a:rPr lang="cs-CZ" sz="3600" b="1" dirty="0"/>
              <a:t>t</a:t>
            </a:r>
            <a:r>
              <a:rPr lang="cs-CZ" sz="3600" b="1" dirty="0" smtClean="0"/>
              <a:t>ělo:</a:t>
            </a:r>
          </a:p>
          <a:p>
            <a:r>
              <a:rPr lang="cs-CZ" sz="3600" dirty="0"/>
              <a:t>h</a:t>
            </a:r>
            <a:r>
              <a:rPr lang="cs-CZ" sz="3600" dirty="0" smtClean="0"/>
              <a:t>lavička s přísavkami</a:t>
            </a:r>
          </a:p>
          <a:p>
            <a:r>
              <a:rPr lang="cs-CZ" sz="3600" dirty="0"/>
              <a:t>k</a:t>
            </a:r>
            <a:r>
              <a:rPr lang="cs-CZ" sz="3600" dirty="0" smtClean="0"/>
              <a:t>rček</a:t>
            </a:r>
          </a:p>
          <a:p>
            <a:r>
              <a:rPr lang="cs-CZ" sz="3600" dirty="0"/>
              <a:t>p</a:t>
            </a:r>
            <a:r>
              <a:rPr lang="cs-CZ" sz="3600" dirty="0" smtClean="0"/>
              <a:t>loché články  </a:t>
            </a:r>
          </a:p>
          <a:p>
            <a:pPr marL="0" indent="0">
              <a:buNone/>
            </a:pPr>
            <a:r>
              <a:rPr lang="cs-CZ" sz="3600" dirty="0"/>
              <a:t>p</a:t>
            </a:r>
            <a:r>
              <a:rPr lang="cs-CZ" sz="3600" dirty="0" smtClean="0"/>
              <a:t>říjem potravy celým povrchem článků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5341521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sz="3600" b="1" dirty="0"/>
              <a:t>r</a:t>
            </a:r>
            <a:r>
              <a:rPr lang="cs-CZ" sz="3600" b="1" dirty="0" smtClean="0"/>
              <a:t>ozmnožování:</a:t>
            </a:r>
          </a:p>
          <a:p>
            <a:r>
              <a:rPr lang="cs-CZ" dirty="0"/>
              <a:t>o</a:t>
            </a:r>
            <a:r>
              <a:rPr lang="cs-CZ" dirty="0" smtClean="0"/>
              <a:t>bojetník</a:t>
            </a:r>
          </a:p>
          <a:p>
            <a:r>
              <a:rPr lang="cs-CZ" dirty="0"/>
              <a:t>č</a:t>
            </a:r>
            <a:r>
              <a:rPr lang="cs-CZ" dirty="0" smtClean="0"/>
              <a:t>lánky s vajíčky ve výkalech lidí na trávě</a:t>
            </a:r>
          </a:p>
          <a:p>
            <a:r>
              <a:rPr lang="cs-CZ" dirty="0"/>
              <a:t>p</a:t>
            </a:r>
            <a:r>
              <a:rPr lang="cs-CZ" dirty="0" smtClean="0"/>
              <a:t>rase(mezihostitel) sežere krmivo s vajíčky</a:t>
            </a:r>
          </a:p>
          <a:p>
            <a:r>
              <a:rPr lang="cs-CZ" dirty="0"/>
              <a:t>v</a:t>
            </a:r>
            <a:r>
              <a:rPr lang="cs-CZ" dirty="0" smtClean="0"/>
              <a:t> žaludku prasete larvy – přes stěnu žaludku do krve </a:t>
            </a:r>
          </a:p>
          <a:p>
            <a:r>
              <a:rPr lang="cs-CZ" dirty="0"/>
              <a:t>j</a:t>
            </a:r>
            <a:r>
              <a:rPr lang="cs-CZ" dirty="0" smtClean="0"/>
              <a:t>sou rozneseny do svalů</a:t>
            </a:r>
          </a:p>
          <a:p>
            <a:r>
              <a:rPr lang="cs-CZ" dirty="0"/>
              <a:t>v</a:t>
            </a:r>
            <a:r>
              <a:rPr lang="cs-CZ" dirty="0" smtClean="0"/>
              <a:t>e svalech BOUBEL</a:t>
            </a:r>
            <a:r>
              <a:rPr lang="cs-CZ" dirty="0" smtClean="0"/>
              <a:t>( velikost jako </a:t>
            </a:r>
            <a:r>
              <a:rPr lang="cs-CZ" dirty="0" smtClean="0"/>
              <a:t>hrách)</a:t>
            </a:r>
          </a:p>
          <a:p>
            <a:r>
              <a:rPr lang="cs-CZ" dirty="0"/>
              <a:t>č</a:t>
            </a:r>
            <a:r>
              <a:rPr lang="cs-CZ" dirty="0" smtClean="0"/>
              <a:t>lověk sní boubel v syrovém mase</a:t>
            </a:r>
          </a:p>
          <a:p>
            <a:r>
              <a:rPr lang="cs-CZ" dirty="0"/>
              <a:t>v</a:t>
            </a:r>
            <a:r>
              <a:rPr lang="cs-CZ" dirty="0" smtClean="0"/>
              <a:t>e střevu člověka se boubel rozvine a hlavička se přichytí na stěnu střeva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sz="3500" b="1" dirty="0"/>
              <a:t>v</a:t>
            </a:r>
            <a:r>
              <a:rPr lang="cs-CZ" sz="3500" b="1" dirty="0" smtClean="0"/>
              <a:t>ývin nepřímý: </a:t>
            </a:r>
            <a:r>
              <a:rPr lang="cs-CZ" dirty="0" smtClean="0"/>
              <a:t>vajíčko – larva - dospělec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39313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400" b="1" dirty="0" smtClean="0"/>
              <a:t>TASEMNICE BEZBRANNÁ</a:t>
            </a:r>
          </a:p>
          <a:p>
            <a:r>
              <a:rPr lang="cs-CZ" sz="3600" dirty="0"/>
              <a:t>d</a:t>
            </a:r>
            <a:r>
              <a:rPr lang="cs-CZ" sz="3600" dirty="0" smtClean="0"/>
              <a:t>élka těla 3 – 10m</a:t>
            </a:r>
          </a:p>
          <a:p>
            <a:r>
              <a:rPr lang="cs-CZ" sz="3600" dirty="0"/>
              <a:t>n</a:t>
            </a:r>
            <a:r>
              <a:rPr lang="cs-CZ" sz="3600" dirty="0" smtClean="0"/>
              <a:t>emá na hlavičce háčky</a:t>
            </a:r>
          </a:p>
          <a:p>
            <a:r>
              <a:rPr lang="cs-CZ" sz="3600" dirty="0"/>
              <a:t>m</a:t>
            </a:r>
            <a:r>
              <a:rPr lang="cs-CZ" sz="3600" dirty="0" smtClean="0"/>
              <a:t>ožnost nákazy z hovězího masa (tatarský biftek)</a:t>
            </a:r>
          </a:p>
          <a:p>
            <a:pPr marL="0" indent="0">
              <a:buNone/>
            </a:pPr>
            <a:r>
              <a:rPr lang="cs-CZ" sz="4400" b="1" dirty="0" smtClean="0"/>
              <a:t>TASEMNICE PSÍ</a:t>
            </a:r>
          </a:p>
          <a:p>
            <a:r>
              <a:rPr lang="cs-CZ" sz="3600" dirty="0"/>
              <a:t>p</a:t>
            </a:r>
            <a:r>
              <a:rPr lang="cs-CZ" sz="3600" dirty="0" smtClean="0"/>
              <a:t>arazituje ve střevech psů a koček</a:t>
            </a:r>
          </a:p>
          <a:p>
            <a:pPr marL="0" indent="0">
              <a:buNone/>
            </a:pPr>
            <a:r>
              <a:rPr lang="cs-CZ" sz="4400" b="1" dirty="0" smtClean="0"/>
              <a:t>MOTOLICE JATERNÍ</a:t>
            </a:r>
          </a:p>
          <a:p>
            <a:r>
              <a:rPr lang="cs-CZ" sz="3600" dirty="0" smtClean="0"/>
              <a:t>délka těla 3cm</a:t>
            </a:r>
          </a:p>
          <a:p>
            <a:r>
              <a:rPr lang="cs-CZ" sz="3600" dirty="0"/>
              <a:t>c</a:t>
            </a:r>
            <a:r>
              <a:rPr lang="cs-CZ" sz="3600" dirty="0" smtClean="0"/>
              <a:t>izopasí v játrech ovcí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9722142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>Odpověz na otázky do cvičného sešitu</a:t>
            </a:r>
            <a:br>
              <a:rPr lang="cs-CZ" sz="3600" b="1" dirty="0" smtClean="0"/>
            </a:br>
            <a:r>
              <a:rPr lang="cs-CZ" sz="3600" b="1" dirty="0" smtClean="0"/>
              <a:t>(na tabuli mohou žáci použít program </a:t>
            </a:r>
            <a:r>
              <a:rPr lang="cs-CZ" sz="3600" b="1" dirty="0" err="1" smtClean="0"/>
              <a:t>ActivInspire</a:t>
            </a:r>
            <a:r>
              <a:rPr lang="cs-CZ" sz="3600" b="1" dirty="0" smtClean="0"/>
              <a:t>)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144000" cy="54452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altLang="cs-CZ" sz="3600" dirty="0" smtClean="0"/>
              <a:t>1. Z čeho se skládá </a:t>
            </a:r>
            <a:r>
              <a:rPr lang="cs-CZ" altLang="cs-CZ" sz="3600" dirty="0"/>
              <a:t>tělo </a:t>
            </a:r>
            <a:r>
              <a:rPr lang="cs-CZ" altLang="cs-CZ" sz="3600" dirty="0" smtClean="0"/>
              <a:t>tasemnice </a:t>
            </a:r>
            <a:r>
              <a:rPr lang="cs-CZ" altLang="cs-CZ" sz="3600" dirty="0" err="1" smtClean="0"/>
              <a:t>dlouhočlenné</a:t>
            </a:r>
            <a:r>
              <a:rPr lang="cs-CZ" altLang="cs-CZ" sz="3600" dirty="0" smtClean="0"/>
              <a:t>?</a:t>
            </a:r>
            <a:endParaRPr lang="cs-CZ" altLang="cs-CZ" sz="3600" dirty="0"/>
          </a:p>
          <a:p>
            <a:pPr marL="0" indent="0">
              <a:buNone/>
            </a:pPr>
            <a:r>
              <a:rPr lang="cs-CZ" altLang="cs-CZ" sz="3600" dirty="0" smtClean="0"/>
              <a:t>2. Kde žije dospělá tasemnice </a:t>
            </a:r>
            <a:r>
              <a:rPr lang="cs-CZ" altLang="cs-CZ" sz="3600" dirty="0" err="1" smtClean="0"/>
              <a:t>dlouhočlenná</a:t>
            </a:r>
            <a:r>
              <a:rPr lang="cs-CZ" altLang="cs-CZ" sz="3600" dirty="0" smtClean="0"/>
              <a:t>?</a:t>
            </a:r>
          </a:p>
          <a:p>
            <a:pPr marL="0" indent="0">
              <a:buNone/>
            </a:pPr>
            <a:r>
              <a:rPr lang="cs-CZ" altLang="cs-CZ" sz="3600" dirty="0" smtClean="0"/>
              <a:t>3. </a:t>
            </a:r>
            <a:r>
              <a:rPr lang="cs-CZ" altLang="cs-CZ" sz="3600" dirty="0"/>
              <a:t>J</a:t>
            </a:r>
            <a:r>
              <a:rPr lang="cs-CZ" altLang="cs-CZ" sz="3600" dirty="0" smtClean="0"/>
              <a:t>ak přijímá potravu?</a:t>
            </a:r>
            <a:endParaRPr lang="cs-CZ" altLang="cs-CZ" sz="3600" dirty="0"/>
          </a:p>
          <a:p>
            <a:pPr marL="0" indent="0">
              <a:buNone/>
            </a:pPr>
            <a:r>
              <a:rPr lang="cs-CZ" altLang="cs-CZ" sz="3600" dirty="0" smtClean="0"/>
              <a:t>4. Jak </a:t>
            </a:r>
            <a:r>
              <a:rPr lang="cs-CZ" altLang="cs-CZ" sz="3600" dirty="0"/>
              <a:t>se lze tasemnicí nakazit? </a:t>
            </a:r>
            <a:endParaRPr lang="cs-CZ" altLang="cs-CZ" sz="3600" dirty="0" smtClean="0"/>
          </a:p>
          <a:p>
            <a:pPr marL="0" indent="0">
              <a:buNone/>
            </a:pPr>
            <a:r>
              <a:rPr lang="cs-CZ" altLang="cs-CZ" sz="3600" dirty="0" smtClean="0"/>
              <a:t>5. Je možné </a:t>
            </a:r>
            <a:r>
              <a:rPr lang="cs-CZ" altLang="cs-CZ" sz="3600" dirty="0"/>
              <a:t>nákaze </a:t>
            </a:r>
            <a:r>
              <a:rPr lang="cs-CZ" altLang="cs-CZ" sz="3600" dirty="0" smtClean="0"/>
              <a:t>předejít, jakým způsobem?</a:t>
            </a:r>
          </a:p>
          <a:p>
            <a:pPr marL="0" indent="0">
              <a:buNone/>
            </a:pPr>
            <a:r>
              <a:rPr lang="cs-CZ" altLang="cs-CZ" sz="3600" dirty="0" smtClean="0"/>
              <a:t>6. Z čeho se lze nakazit tasemnicí bezbrannou?</a:t>
            </a:r>
          </a:p>
          <a:p>
            <a:pPr marL="609600" indent="-609600">
              <a:buFontTx/>
              <a:buAutoNum type="arabicParenR"/>
            </a:pPr>
            <a:endParaRPr lang="cs-CZ" altLang="cs-CZ" sz="3600" dirty="0" smtClean="0"/>
          </a:p>
          <a:p>
            <a:pPr marL="0" indent="0">
              <a:buNone/>
            </a:pPr>
            <a:endParaRPr lang="cs-CZ" altLang="cs-CZ" dirty="0" smtClean="0"/>
          </a:p>
          <a:p>
            <a:pPr marL="0" indent="0">
              <a:buNone/>
            </a:pPr>
            <a:endParaRPr lang="cs-CZ" altLang="cs-CZ" dirty="0"/>
          </a:p>
          <a:p>
            <a:pPr marL="0" indent="0">
              <a:buNone/>
            </a:pPr>
            <a:endParaRPr lang="cs-CZ" alt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92723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5949280"/>
          </a:xfrm>
        </p:spPr>
        <p:txBody>
          <a:bodyPr>
            <a:noAutofit/>
          </a:bodyPr>
          <a:lstStyle/>
          <a:p>
            <a:pPr marL="514350" indent="-514350">
              <a:buAutoNum type="arabicPeriod"/>
            </a:pPr>
            <a:r>
              <a:rPr lang="cs-CZ" altLang="cs-CZ" sz="2800" dirty="0" smtClean="0"/>
              <a:t>Z </a:t>
            </a:r>
            <a:r>
              <a:rPr lang="cs-CZ" altLang="cs-CZ" sz="2800" dirty="0"/>
              <a:t>čeho se skládá tělo tasemnice </a:t>
            </a:r>
            <a:r>
              <a:rPr lang="cs-CZ" altLang="cs-CZ" sz="2800" dirty="0" err="1"/>
              <a:t>dlouhočlenné</a:t>
            </a:r>
            <a:r>
              <a:rPr lang="cs-CZ" altLang="cs-CZ" sz="2800" dirty="0" smtClean="0"/>
              <a:t>?</a:t>
            </a:r>
          </a:p>
          <a:p>
            <a:pPr marL="0" indent="0">
              <a:buNone/>
            </a:pPr>
            <a:r>
              <a:rPr lang="cs-CZ" altLang="cs-CZ" sz="2800" dirty="0" smtClean="0"/>
              <a:t> </a:t>
            </a:r>
            <a:r>
              <a:rPr lang="cs-CZ" altLang="cs-CZ" sz="2800" b="1" dirty="0" smtClean="0">
                <a:solidFill>
                  <a:srgbClr val="FF0000"/>
                </a:solidFill>
              </a:rPr>
              <a:t>HLAVIČKA S PŘÍSAVKAMI, KRČEK, ČLÁNKY</a:t>
            </a:r>
          </a:p>
          <a:p>
            <a:pPr marL="0" indent="0">
              <a:buNone/>
            </a:pPr>
            <a:r>
              <a:rPr lang="cs-CZ" altLang="cs-CZ" sz="2800" dirty="0" smtClean="0"/>
              <a:t>2</a:t>
            </a:r>
            <a:r>
              <a:rPr lang="cs-CZ" altLang="cs-CZ" sz="2800" dirty="0"/>
              <a:t>. Kde žije dospělá tasemnice </a:t>
            </a:r>
            <a:r>
              <a:rPr lang="cs-CZ" altLang="cs-CZ" sz="2800" dirty="0" err="1" smtClean="0"/>
              <a:t>dlouhočlenná</a:t>
            </a:r>
            <a:r>
              <a:rPr lang="cs-CZ" altLang="cs-CZ" sz="2800" dirty="0" smtClean="0"/>
              <a:t>?</a:t>
            </a:r>
          </a:p>
          <a:p>
            <a:pPr marL="0" indent="0">
              <a:buNone/>
            </a:pPr>
            <a:r>
              <a:rPr lang="cs-CZ" altLang="cs-CZ" sz="2800" b="1" dirty="0" smtClean="0">
                <a:solidFill>
                  <a:srgbClr val="FF0000"/>
                </a:solidFill>
              </a:rPr>
              <a:t>V TENKÉM STŘEVĚ ČLOVĚKA</a:t>
            </a:r>
            <a:endParaRPr lang="cs-CZ" altLang="cs-CZ" sz="28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altLang="cs-CZ" sz="2800" dirty="0"/>
              <a:t>3. Jak přijímá potravu</a:t>
            </a:r>
            <a:r>
              <a:rPr lang="cs-CZ" altLang="cs-CZ" sz="2800" dirty="0" smtClean="0"/>
              <a:t>? </a:t>
            </a:r>
            <a:r>
              <a:rPr lang="cs-CZ" altLang="cs-CZ" sz="2800" b="1" dirty="0" smtClean="0">
                <a:solidFill>
                  <a:srgbClr val="FF0000"/>
                </a:solidFill>
              </a:rPr>
              <a:t>CELÝM POVRCHEM ČLÁNKŮ</a:t>
            </a:r>
            <a:endParaRPr lang="cs-CZ" altLang="cs-CZ" sz="28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altLang="cs-CZ" sz="2800" dirty="0"/>
              <a:t>4. Jak se lze tasemnicí nakazit? </a:t>
            </a:r>
            <a:r>
              <a:rPr lang="cs-CZ" altLang="cs-CZ" sz="2800" b="1" dirty="0" smtClean="0">
                <a:solidFill>
                  <a:srgbClr val="FF0000"/>
                </a:solidFill>
              </a:rPr>
              <a:t>KONZUMACÍ SYROVÉHO NEBO NEDOSTATEČNĚ UVAŘENÉHO  MASA</a:t>
            </a:r>
            <a:endParaRPr lang="cs-CZ" altLang="cs-CZ" sz="28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altLang="cs-CZ" sz="2800" dirty="0"/>
              <a:t>5. Je možné nákaze předejít, jakým způsobem</a:t>
            </a:r>
            <a:r>
              <a:rPr lang="cs-CZ" altLang="cs-CZ" sz="2800" dirty="0" smtClean="0"/>
              <a:t>? </a:t>
            </a:r>
            <a:r>
              <a:rPr lang="cs-CZ" altLang="cs-CZ" sz="2800" b="1" dirty="0" smtClean="0">
                <a:solidFill>
                  <a:srgbClr val="FF0000"/>
                </a:solidFill>
              </a:rPr>
              <a:t>ANO, VŽDY DOBŘĚ MASO TEPELNĚ UPRAVIT</a:t>
            </a:r>
            <a:endParaRPr lang="cs-CZ" altLang="cs-CZ" sz="28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altLang="cs-CZ" sz="2800" dirty="0"/>
              <a:t>6. Z čeho se lze nakazit tasemnicí bezbrannou</a:t>
            </a:r>
            <a:r>
              <a:rPr lang="cs-CZ" altLang="cs-CZ" sz="2800" dirty="0" smtClean="0"/>
              <a:t>? </a:t>
            </a:r>
            <a:r>
              <a:rPr lang="cs-CZ" altLang="cs-CZ" sz="2800" b="1" dirty="0" smtClean="0">
                <a:solidFill>
                  <a:srgbClr val="FF0000"/>
                </a:solidFill>
              </a:rPr>
              <a:t>ZE SYROVÉHO HOVĚZÍHO MASA</a:t>
            </a:r>
            <a:endParaRPr lang="cs-CZ" altLang="cs-CZ" sz="2800" b="1" dirty="0">
              <a:solidFill>
                <a:srgbClr val="FF0000"/>
              </a:solidFill>
            </a:endParaRPr>
          </a:p>
          <a:p>
            <a:pPr marL="609600" indent="-609600">
              <a:buFontTx/>
              <a:buAutoNum type="arabicParenR"/>
            </a:pPr>
            <a:endParaRPr lang="cs-CZ" alt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010382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učebnice: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ČABRADOVÁ, Věra. </a:t>
            </a:r>
            <a:r>
              <a:rPr lang="cs-CZ" i="1" dirty="0"/>
              <a:t>Přírodopis pro 6. ročník základní školy a primu víceletého gymnázia</a:t>
            </a:r>
            <a:r>
              <a:rPr lang="cs-CZ" dirty="0"/>
              <a:t>. 1. vyd. Plzeň: Fraus, 2003, 120 s. ISBN 80-723-8211-X.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8023083"/>
      </p:ext>
    </p:extLst>
  </p:cSld>
  <p:clrMapOvr>
    <a:masterClrMapping/>
  </p:clrMapOvr>
</p:sld>
</file>

<file path=ppt/theme/theme1.xml><?xml version="1.0" encoding="utf-8"?>
<a:theme xmlns:a="http://schemas.openxmlformats.org/drawingml/2006/main" name="dum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</Template>
  <TotalTime>59</TotalTime>
  <Words>320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dum</vt:lpstr>
      <vt:lpstr>Dokument</vt:lpstr>
      <vt:lpstr>Prezentace aplikace PowerPoint</vt:lpstr>
      <vt:lpstr>CIZOPASNÍ PLOŠTĚNCI (po výkladu si zapiš do sešitu)</vt:lpstr>
      <vt:lpstr>TASEMNICE DLOUHOČLENNÁ</vt:lpstr>
      <vt:lpstr>Prezentace aplikace PowerPoint</vt:lpstr>
      <vt:lpstr>Prezentace aplikace PowerPoint</vt:lpstr>
      <vt:lpstr>Odpověz na otázky do cvičného sešitu (na tabuli mohou žáci použít program ActivInspire)</vt:lpstr>
      <vt:lpstr>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Kopalová</dc:creator>
  <cp:lastModifiedBy>Jitka Kopalová</cp:lastModifiedBy>
  <cp:revision>8</cp:revision>
  <dcterms:created xsi:type="dcterms:W3CDTF">2013-12-26T15:17:32Z</dcterms:created>
  <dcterms:modified xsi:type="dcterms:W3CDTF">2014-01-13T10:23:49Z</dcterms:modified>
</cp:coreProperties>
</file>