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122166276"/>
              </p:ext>
            </p:extLst>
          </p:nvPr>
        </p:nvGraphicFramePr>
        <p:xfrm>
          <a:off x="1173163" y="122238"/>
          <a:ext cx="6605587" cy="6442075"/>
        </p:xfrm>
        <a:graphic>
          <a:graphicData uri="http://schemas.openxmlformats.org/presentationml/2006/ole">
            <p:oleObj spid="_x0000_s3080" name="Dokument" r:id="rId3" imgW="6787548" imgH="6630598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HLÍSTI – CIZOPASNÍCI ROSTLIN A ŽIVOČICHŮ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(po výkladu si zapiš do sešitu)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nitřní cizopasníci</a:t>
            </a:r>
          </a:p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ělo:</a:t>
            </a:r>
          </a:p>
          <a:p>
            <a:r>
              <a:rPr lang="cs-CZ" dirty="0" smtClean="0"/>
              <a:t>nečlánkované</a:t>
            </a:r>
          </a:p>
          <a:p>
            <a:r>
              <a:rPr lang="cs-CZ" dirty="0" smtClean="0"/>
              <a:t>na průřezu kulaté</a:t>
            </a:r>
          </a:p>
          <a:p>
            <a:pPr marL="0" indent="0">
              <a:buNone/>
            </a:pPr>
            <a:r>
              <a:rPr lang="cs-CZ" b="1" dirty="0"/>
              <a:t>r</a:t>
            </a:r>
            <a:r>
              <a:rPr lang="cs-CZ" b="1" dirty="0" smtClean="0"/>
              <a:t>ozmnožování: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dděleného pohlaví</a:t>
            </a:r>
          </a:p>
          <a:p>
            <a:pPr marL="0" indent="0">
              <a:buNone/>
            </a:pPr>
            <a:r>
              <a:rPr lang="cs-CZ" dirty="0" smtClean="0"/>
              <a:t>Projevuje se u nich </a:t>
            </a:r>
            <a:r>
              <a:rPr lang="cs-CZ" sz="3600" b="1" dirty="0" smtClean="0"/>
              <a:t>POHLAVNÍ DVOUTVÁRNOST </a:t>
            </a:r>
          </a:p>
          <a:p>
            <a:pPr marL="0" indent="0">
              <a:buNone/>
            </a:pPr>
            <a:r>
              <a:rPr lang="cs-CZ" sz="3600" b="1" dirty="0" smtClean="0"/>
              <a:t>– SAMEC SE NÁPADNĚ LIŠÍ OD SAMICE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803566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764704"/>
          </a:xfrm>
        </p:spPr>
        <p:txBody>
          <a:bodyPr/>
          <a:lstStyle/>
          <a:p>
            <a:r>
              <a:rPr lang="cs-CZ" b="1" dirty="0" smtClean="0"/>
              <a:t>ŠKRKAVKA DĚTSKÁ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 tenkém střevě dětí</a:t>
            </a:r>
          </a:p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ělo:</a:t>
            </a:r>
          </a:p>
          <a:p>
            <a:r>
              <a:rPr lang="cs-CZ" dirty="0"/>
              <a:t>t</a:t>
            </a:r>
            <a:r>
              <a:rPr lang="cs-CZ" dirty="0" smtClean="0"/>
              <a:t>enké, válcovité s ústním i řitním otvorem</a:t>
            </a:r>
          </a:p>
          <a:p>
            <a:r>
              <a:rPr lang="cs-CZ" dirty="0"/>
              <a:t>d</a:t>
            </a:r>
            <a:r>
              <a:rPr lang="cs-CZ" dirty="0" smtClean="0"/>
              <a:t>élka 15 – 20cm</a:t>
            </a:r>
          </a:p>
          <a:p>
            <a:pPr marL="0" indent="0">
              <a:buNone/>
            </a:pPr>
            <a:r>
              <a:rPr lang="cs-CZ" b="1" dirty="0"/>
              <a:t>r</a:t>
            </a:r>
            <a:r>
              <a:rPr lang="cs-CZ" b="1" dirty="0" smtClean="0"/>
              <a:t>ozmnožování:</a:t>
            </a:r>
          </a:p>
          <a:p>
            <a:r>
              <a:rPr lang="cs-CZ" dirty="0"/>
              <a:t>s</a:t>
            </a:r>
            <a:r>
              <a:rPr lang="cs-CZ" dirty="0" smtClean="0"/>
              <a:t>amička vytvoří denně až 200 000 vajíček</a:t>
            </a:r>
          </a:p>
          <a:p>
            <a:r>
              <a:rPr lang="cs-CZ" dirty="0"/>
              <a:t>s</a:t>
            </a:r>
            <a:r>
              <a:rPr lang="cs-CZ" dirty="0" smtClean="0"/>
              <a:t> výkaly se dostanou do odpadních vod</a:t>
            </a:r>
          </a:p>
          <a:p>
            <a:r>
              <a:rPr lang="cs-CZ" dirty="0"/>
              <a:t>k</a:t>
            </a:r>
            <a:r>
              <a:rPr lang="cs-CZ" dirty="0" smtClean="0"/>
              <a:t>onzumací špatně omyté pohnojené zeleniny nebo jahod se dostanou do dítěte</a:t>
            </a:r>
          </a:p>
          <a:p>
            <a:pPr marL="0" indent="0">
              <a:buNone/>
            </a:pPr>
            <a:r>
              <a:rPr lang="cs-CZ" b="1" dirty="0"/>
              <a:t>vývin škrkavky:</a:t>
            </a:r>
          </a:p>
          <a:p>
            <a:r>
              <a:rPr lang="cs-CZ" dirty="0"/>
              <a:t>z vajíček ve </a:t>
            </a:r>
            <a:r>
              <a:rPr lang="cs-CZ" dirty="0" smtClean="0"/>
              <a:t>střevě se vyvinou </a:t>
            </a:r>
            <a:r>
              <a:rPr lang="cs-CZ" dirty="0"/>
              <a:t>larvy</a:t>
            </a:r>
          </a:p>
          <a:p>
            <a:r>
              <a:rPr lang="cs-CZ" dirty="0"/>
              <a:t>složitou cestou přes orgány se </a:t>
            </a:r>
            <a:r>
              <a:rPr lang="cs-CZ" dirty="0" smtClean="0"/>
              <a:t>larvy dostanou </a:t>
            </a:r>
            <a:r>
              <a:rPr lang="cs-CZ" dirty="0"/>
              <a:t>do tenkého střeva, kde </a:t>
            </a:r>
            <a:r>
              <a:rPr lang="cs-CZ" dirty="0" smtClean="0"/>
              <a:t>dospívají </a:t>
            </a:r>
            <a:r>
              <a:rPr lang="cs-CZ" dirty="0"/>
              <a:t>v dospělce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051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b="1" dirty="0" smtClean="0"/>
              <a:t>ROUP DĚTSKÝ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žije v tlustém střevě dětí</a:t>
            </a:r>
          </a:p>
          <a:p>
            <a:pPr marL="0" indent="0">
              <a:buNone/>
            </a:pPr>
            <a:r>
              <a:rPr lang="cs-CZ" b="1" dirty="0"/>
              <a:t>t</a:t>
            </a:r>
            <a:r>
              <a:rPr lang="cs-CZ" b="1" dirty="0" smtClean="0"/>
              <a:t>ělo:</a:t>
            </a:r>
          </a:p>
          <a:p>
            <a:pPr marL="0" indent="0">
              <a:buNone/>
            </a:pPr>
            <a:r>
              <a:rPr lang="cs-CZ" dirty="0" smtClean="0"/>
              <a:t>délka asi 1cm</a:t>
            </a:r>
          </a:p>
          <a:p>
            <a:pPr marL="0" indent="0">
              <a:buNone/>
            </a:pPr>
            <a:r>
              <a:rPr lang="cs-CZ" b="1" dirty="0"/>
              <a:t>r</a:t>
            </a:r>
            <a:r>
              <a:rPr lang="cs-CZ" b="1" dirty="0" smtClean="0"/>
              <a:t>ozmnožování:</a:t>
            </a:r>
          </a:p>
          <a:p>
            <a:pPr marL="0" indent="0">
              <a:buNone/>
            </a:pPr>
            <a:r>
              <a:rPr lang="cs-CZ" dirty="0" smtClean="0"/>
              <a:t>samička v noci klade tisíce vajíček kolem konečníku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ajíčka se šíří vzduchem a nedostatečnou hygienou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5281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SVALOVEC STOČENÝ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4006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ve svalstvu člověka – způsobuje horečnatá onemocnění, často končící smrtí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řenášejí ho potkani a divoká prasata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400" b="1" dirty="0" smtClean="0"/>
              <a:t>VLASOVEC MÍZNÍ</a:t>
            </a:r>
          </a:p>
          <a:p>
            <a:pPr marL="0" indent="0">
              <a:buNone/>
            </a:pPr>
            <a:r>
              <a:rPr lang="cs-CZ" dirty="0" smtClean="0"/>
              <a:t>žije v tropických oblastech v tělech lidí, způsobuje zvětšení končetin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0141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HÁĎÁTKO ŘEPNÉ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558924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izopasí na kořenech řepy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ůsobí velké škody zemědělství</a:t>
            </a:r>
          </a:p>
          <a:p>
            <a:endParaRPr lang="cs-CZ" sz="4400" dirty="0" smtClean="0"/>
          </a:p>
          <a:p>
            <a:pPr marL="0" indent="0" algn="ctr">
              <a:buNone/>
            </a:pPr>
            <a:r>
              <a:rPr lang="cs-CZ" sz="4400" b="1" dirty="0" smtClean="0"/>
              <a:t>VOLNĚ ŽIJÍCÍ PŮDNÍ HLÍSTI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ůležitá biologická součást orné </a:t>
            </a:r>
            <a:r>
              <a:rPr lang="cs-CZ" dirty="0" smtClean="0"/>
              <a:t>půdy (</a:t>
            </a:r>
            <a:r>
              <a:rPr lang="cs-CZ" dirty="0" smtClean="0"/>
              <a:t>podílejí se na její úrodnosti).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091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000" b="1" dirty="0" smtClean="0"/>
              <a:t>Doplň slova do vět(pracuj do cvičného sešitu).</a:t>
            </a:r>
          </a:p>
          <a:p>
            <a:pPr marL="0" indent="0" algn="ctr">
              <a:buNone/>
            </a:pPr>
            <a:r>
              <a:rPr lang="cs-CZ" sz="3600" b="1" dirty="0" smtClean="0"/>
              <a:t> </a:t>
            </a:r>
            <a:r>
              <a:rPr lang="cs-CZ" sz="3600" b="1" i="1" dirty="0" smtClean="0"/>
              <a:t>/Na tabuli žáci mohou použít program </a:t>
            </a:r>
            <a:r>
              <a:rPr lang="cs-CZ" sz="3600" b="1" i="1" dirty="0" err="1"/>
              <a:t>A</a:t>
            </a:r>
            <a:r>
              <a:rPr lang="cs-CZ" sz="3600" b="1" i="1" dirty="0" err="1" smtClean="0"/>
              <a:t>ctivInspire</a:t>
            </a:r>
            <a:r>
              <a:rPr lang="cs-CZ" sz="3600" b="1" i="1" dirty="0" smtClean="0"/>
              <a:t>./</a:t>
            </a:r>
          </a:p>
          <a:p>
            <a:pPr marL="0" indent="0">
              <a:buNone/>
            </a:pPr>
            <a:r>
              <a:rPr lang="cs-CZ" dirty="0" smtClean="0"/>
              <a:t>Mezi hlísty patří………………………………….Jejich tělo není článkované, podobá se ………………Jsou odděleného pohlaví a samec se nápadně liší od samice. Říkáme tomu……………………………Škrkavka dětská žije v…………………………..Chráníme se před ní tím, že …………………………</a:t>
            </a:r>
          </a:p>
          <a:p>
            <a:pPr marL="0" indent="0">
              <a:buNone/>
            </a:pPr>
            <a:r>
              <a:rPr lang="cs-CZ" dirty="0" smtClean="0"/>
              <a:t>Roup dětský se liší od škrkavky ………………………Pro rozmnožování hlístů je typické…………………………………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Hlíst -  ………………………….cizopasí na řepě.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068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Mezi hlísty </a:t>
            </a:r>
            <a:r>
              <a:rPr lang="cs-CZ" dirty="0" smtClean="0"/>
              <a:t>patří </a:t>
            </a:r>
            <a:r>
              <a:rPr lang="cs-CZ" b="1" dirty="0" smtClean="0">
                <a:solidFill>
                  <a:srgbClr val="FF0000"/>
                </a:solidFill>
              </a:rPr>
              <a:t>škrkavka dětská, roup dětský, svalovec stočený, háďátko řepné a další. </a:t>
            </a:r>
            <a:r>
              <a:rPr lang="cs-CZ" dirty="0" smtClean="0"/>
              <a:t>Jejich </a:t>
            </a:r>
            <a:r>
              <a:rPr lang="cs-CZ" dirty="0"/>
              <a:t>tělo není článkované, podobá </a:t>
            </a:r>
            <a:r>
              <a:rPr lang="cs-CZ" dirty="0" smtClean="0"/>
              <a:t>se </a:t>
            </a:r>
            <a:r>
              <a:rPr lang="cs-CZ" b="1" dirty="0" smtClean="0">
                <a:solidFill>
                  <a:srgbClr val="FF0000"/>
                </a:solidFill>
              </a:rPr>
              <a:t>trubici</a:t>
            </a:r>
            <a:r>
              <a:rPr lang="cs-CZ" dirty="0" smtClean="0"/>
              <a:t>. Jsou </a:t>
            </a:r>
            <a:r>
              <a:rPr lang="cs-CZ" dirty="0"/>
              <a:t>odděleného pohlaví a samec se nápadně liší od samice. Říkáme </a:t>
            </a:r>
            <a:r>
              <a:rPr lang="cs-CZ" dirty="0" smtClean="0"/>
              <a:t>tomu </a:t>
            </a:r>
            <a:r>
              <a:rPr lang="cs-CZ" b="1" dirty="0" smtClean="0">
                <a:solidFill>
                  <a:srgbClr val="FF0000"/>
                </a:solidFill>
              </a:rPr>
              <a:t>pohlavní dvoutvárnost. </a:t>
            </a:r>
            <a:r>
              <a:rPr lang="cs-CZ" dirty="0" smtClean="0"/>
              <a:t>Škrkavka </a:t>
            </a:r>
            <a:r>
              <a:rPr lang="cs-CZ" dirty="0"/>
              <a:t>dětská žije </a:t>
            </a:r>
            <a:r>
              <a:rPr lang="cs-CZ" dirty="0" smtClean="0"/>
              <a:t>v </a:t>
            </a:r>
            <a:r>
              <a:rPr lang="cs-CZ" b="1" dirty="0" smtClean="0">
                <a:solidFill>
                  <a:srgbClr val="FF0000"/>
                </a:solidFill>
              </a:rPr>
              <a:t>tenkém střevě dětí</a:t>
            </a:r>
            <a:r>
              <a:rPr lang="cs-CZ" dirty="0" smtClean="0"/>
              <a:t>. Chráníme </a:t>
            </a:r>
            <a:r>
              <a:rPr lang="cs-CZ" dirty="0"/>
              <a:t>se před ní tím, </a:t>
            </a:r>
            <a:r>
              <a:rPr lang="cs-CZ" dirty="0" smtClean="0"/>
              <a:t>že </a:t>
            </a:r>
            <a:r>
              <a:rPr lang="cs-CZ" b="1" dirty="0" smtClean="0">
                <a:solidFill>
                  <a:srgbClr val="FF0000"/>
                </a:solidFill>
              </a:rPr>
              <a:t>důkladně omýváme zeleninu a jahody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Roup dětský se liší od škrkavky </a:t>
            </a:r>
            <a:r>
              <a:rPr lang="cs-CZ" b="1" dirty="0" smtClean="0">
                <a:solidFill>
                  <a:srgbClr val="FF0000"/>
                </a:solidFill>
              </a:rPr>
              <a:t>velikostí a umístěním v těle</a:t>
            </a:r>
            <a:r>
              <a:rPr lang="cs-CZ" dirty="0" smtClean="0"/>
              <a:t>. Pro </a:t>
            </a:r>
            <a:r>
              <a:rPr lang="cs-CZ" dirty="0"/>
              <a:t>rozmnožování hlístů je </a:t>
            </a:r>
            <a:r>
              <a:rPr lang="cs-CZ" dirty="0" smtClean="0"/>
              <a:t>typické </a:t>
            </a:r>
            <a:r>
              <a:rPr lang="cs-CZ" b="1" dirty="0" smtClean="0">
                <a:solidFill>
                  <a:srgbClr val="FF0000"/>
                </a:solidFill>
              </a:rPr>
              <a:t>obrovské množství vytvořených vajíček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Hlíst  </a:t>
            </a:r>
            <a:r>
              <a:rPr lang="cs-CZ" b="1" dirty="0" smtClean="0">
                <a:solidFill>
                  <a:srgbClr val="FF0000"/>
                </a:solidFill>
              </a:rPr>
              <a:t>háďátko řepné </a:t>
            </a:r>
            <a:r>
              <a:rPr lang="cs-CZ" dirty="0" smtClean="0"/>
              <a:t>cizopasí </a:t>
            </a:r>
            <a:r>
              <a:rPr lang="cs-CZ" dirty="0"/>
              <a:t>na řepě.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144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5694397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101</TotalTime>
  <Words>397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dum</vt:lpstr>
      <vt:lpstr>Dokument</vt:lpstr>
      <vt:lpstr>Snímek 1</vt:lpstr>
      <vt:lpstr>HLÍSTI – CIZOPASNÍCI ROSTLIN A ŽIVOČICHŮ (po výkladu si zapiš do sešitu)</vt:lpstr>
      <vt:lpstr>ŠKRKAVKA DĚTSKÁ</vt:lpstr>
      <vt:lpstr>Snímek 4</vt:lpstr>
      <vt:lpstr>SVALOVEC STOČENÝ</vt:lpstr>
      <vt:lpstr>HÁĎÁTKO ŘEPNÉ</vt:lpstr>
      <vt:lpstr>Snímek 7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11</cp:revision>
  <dcterms:created xsi:type="dcterms:W3CDTF">2013-12-26T16:14:48Z</dcterms:created>
  <dcterms:modified xsi:type="dcterms:W3CDTF">2014-01-15T16:06:50Z</dcterms:modified>
</cp:coreProperties>
</file>