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793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609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0170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750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195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93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3626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440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384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528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5958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3E57E-8027-4F26-A1C9-75E262E7DA8E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1FA1F-EA35-4F27-B67C-4348AF38CD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170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319906"/>
              </p:ext>
            </p:extLst>
          </p:nvPr>
        </p:nvGraphicFramePr>
        <p:xfrm>
          <a:off x="1169988" y="138113"/>
          <a:ext cx="6591300" cy="6475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Dokument" r:id="rId3" imgW="6787548" imgH="6684684" progId="Word.Document.12">
                  <p:embed/>
                </p:oleObj>
              </mc:Choice>
              <mc:Fallback>
                <p:oleObj name="Dokument" r:id="rId3" imgW="6787548" imgH="668468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69988" y="138113"/>
                        <a:ext cx="6591300" cy="64754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1137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4482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MĚKKÝŠI – ŽIVOČICHOVÉ S MĚKKÝM TĚLEM</a:t>
            </a:r>
            <a:br>
              <a:rPr lang="cs-CZ" b="1" dirty="0" smtClean="0"/>
            </a:br>
            <a:r>
              <a:rPr lang="cs-CZ" dirty="0" smtClean="0"/>
              <a:t>(po výkladu si zapiš do sešitu)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276872"/>
            <a:ext cx="8352928" cy="4581128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ají měkké nečlánkované tělo bez vnitřní kostry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ětšina má pevnou vápenatou schránku, často</a:t>
            </a:r>
          </a:p>
          <a:p>
            <a:pPr marL="0" indent="0">
              <a:buNone/>
            </a:pPr>
            <a:r>
              <a:rPr lang="cs-CZ" dirty="0" smtClean="0"/>
              <a:t>s vnitřní perleťovou vrstvou</a:t>
            </a:r>
          </a:p>
          <a:p>
            <a:pPr marL="0" indent="0">
              <a:buNone/>
            </a:pPr>
            <a:r>
              <a:rPr lang="cs-CZ" b="1" dirty="0" smtClean="0"/>
              <a:t>Měkkýši:</a:t>
            </a:r>
          </a:p>
          <a:p>
            <a:r>
              <a:rPr lang="cs-CZ" b="1" dirty="0"/>
              <a:t>p</a:t>
            </a:r>
            <a:r>
              <a:rPr lang="cs-CZ" b="1" dirty="0" smtClean="0"/>
              <a:t>lži </a:t>
            </a:r>
          </a:p>
          <a:p>
            <a:r>
              <a:rPr lang="cs-CZ" b="1" dirty="0"/>
              <a:t>m</a:t>
            </a:r>
            <a:r>
              <a:rPr lang="cs-CZ" b="1" dirty="0" smtClean="0"/>
              <a:t>lži</a:t>
            </a:r>
          </a:p>
          <a:p>
            <a:r>
              <a:rPr lang="cs-CZ" b="1" dirty="0" smtClean="0"/>
              <a:t>hlavonožci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657785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b="1" dirty="0" smtClean="0"/>
              <a:t>PLŽI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žijí</a:t>
            </a:r>
            <a:r>
              <a:rPr lang="cs-CZ" dirty="0" smtClean="0">
                <a:latin typeface="Calibri" panose="020F0502020204030204" pitchFamily="34" charset="0"/>
              </a:rPr>
              <a:t> ve sladkých, slaných </a:t>
            </a:r>
            <a:r>
              <a:rPr lang="cs-CZ" dirty="0">
                <a:latin typeface="Calibri" panose="020F0502020204030204" pitchFamily="34" charset="0"/>
              </a:rPr>
              <a:t>vodách </a:t>
            </a:r>
            <a:r>
              <a:rPr lang="cs-CZ" dirty="0" smtClean="0">
                <a:latin typeface="Calibri" panose="020F0502020204030204" pitchFamily="34" charset="0"/>
              </a:rPr>
              <a:t>i na souši</a:t>
            </a:r>
          </a:p>
          <a:p>
            <a:pPr marL="0" indent="0">
              <a:buNone/>
            </a:pPr>
            <a:r>
              <a:rPr lang="cs-CZ" dirty="0" smtClean="0">
                <a:latin typeface="Calibri" panose="020F0502020204030204" pitchFamily="34" charset="0"/>
              </a:rPr>
              <a:t>mohou mít schránku – </a:t>
            </a:r>
            <a:r>
              <a:rPr lang="cs-CZ" b="1" dirty="0" smtClean="0">
                <a:latin typeface="Calibri" panose="020F0502020204030204" pitchFamily="34" charset="0"/>
              </a:rPr>
              <a:t>ulitu (složena z 1 části)</a:t>
            </a:r>
            <a:endParaRPr lang="cs-CZ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cs-CZ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b="1" dirty="0" smtClean="0">
                <a:latin typeface="Calibri" panose="020F0502020204030204" pitchFamily="34" charset="0"/>
              </a:rPr>
              <a:t>HLEMÝŽĎ ZAHRADNÍ</a:t>
            </a:r>
            <a:endParaRPr lang="cs-CZ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dirty="0" smtClean="0"/>
              <a:t>žije na vlhkých místech</a:t>
            </a:r>
          </a:p>
          <a:p>
            <a:pPr marL="0" indent="0">
              <a:buNone/>
            </a:pPr>
            <a:r>
              <a:rPr lang="cs-CZ" b="1" dirty="0" smtClean="0"/>
              <a:t>Potrava: </a:t>
            </a:r>
            <a:r>
              <a:rPr lang="cs-CZ" dirty="0" smtClean="0"/>
              <a:t>listy, které strouhá jazýčkem(</a:t>
            </a:r>
            <a:r>
              <a:rPr lang="cs-CZ" b="1" dirty="0" smtClean="0"/>
              <a:t>radula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b="1" dirty="0" smtClean="0"/>
              <a:t>Tělo:</a:t>
            </a:r>
          </a:p>
          <a:p>
            <a:r>
              <a:rPr lang="cs-CZ" dirty="0" smtClean="0"/>
              <a:t>hlava – kratší tykadla(hmat a čich)</a:t>
            </a:r>
          </a:p>
          <a:p>
            <a:pPr marL="0" indent="0">
              <a:buNone/>
            </a:pPr>
            <a:r>
              <a:rPr lang="cs-CZ" dirty="0" smtClean="0"/>
              <a:t>              </a:t>
            </a:r>
            <a:r>
              <a:rPr lang="cs-CZ" dirty="0"/>
              <a:t>–</a:t>
            </a:r>
            <a:r>
              <a:rPr lang="cs-CZ" dirty="0" smtClean="0"/>
              <a:t> delší tykadla(oči)</a:t>
            </a:r>
          </a:p>
          <a:p>
            <a:r>
              <a:rPr lang="cs-CZ" dirty="0"/>
              <a:t>s</a:t>
            </a:r>
            <a:r>
              <a:rPr lang="cs-CZ" dirty="0" smtClean="0"/>
              <a:t>valnatá noha</a:t>
            </a:r>
          </a:p>
          <a:p>
            <a:r>
              <a:rPr lang="cs-CZ" dirty="0"/>
              <a:t>ú</a:t>
            </a:r>
            <a:r>
              <a:rPr lang="cs-CZ" dirty="0" smtClean="0"/>
              <a:t>trobní vak v ulitě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8317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0"/>
            <a:ext cx="8676456" cy="6858000"/>
          </a:xfrm>
        </p:spPr>
        <p:txBody>
          <a:bodyPr/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Dýchání:  </a:t>
            </a:r>
            <a:r>
              <a:rPr lang="cs-CZ" dirty="0" smtClean="0"/>
              <a:t>pomocí stěny plášťové dutiny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Cévní soustava: </a:t>
            </a:r>
            <a:r>
              <a:rPr lang="cs-CZ" dirty="0" smtClean="0"/>
              <a:t>otevřená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Nervová soustava: </a:t>
            </a:r>
            <a:r>
              <a:rPr lang="cs-CZ" dirty="0" smtClean="0"/>
              <a:t>několik uzlin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Rozmnožování: </a:t>
            </a:r>
            <a:r>
              <a:rPr lang="cs-CZ" dirty="0" smtClean="0"/>
              <a:t>obojetník(hermafrodit), ale páří se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Vývin přímý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55592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Zástupci plžů: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(sleduj obrázky v učebnici na str. 59)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869160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Páskovka keřová</a:t>
            </a:r>
          </a:p>
          <a:p>
            <a:r>
              <a:rPr lang="cs-CZ" sz="3600" b="1" dirty="0" smtClean="0"/>
              <a:t>Plzák lesní</a:t>
            </a:r>
          </a:p>
          <a:p>
            <a:r>
              <a:rPr lang="cs-CZ" sz="3600" b="1" dirty="0" smtClean="0"/>
              <a:t>Slimáček polní</a:t>
            </a:r>
          </a:p>
          <a:p>
            <a:r>
              <a:rPr lang="cs-CZ" sz="3600" b="1" dirty="0" smtClean="0"/>
              <a:t>Plovatka bahenní</a:t>
            </a:r>
          </a:p>
          <a:p>
            <a:r>
              <a:rPr lang="cs-CZ" sz="3600" b="1" dirty="0" smtClean="0"/>
              <a:t>Okružák ploský</a:t>
            </a:r>
          </a:p>
          <a:p>
            <a:r>
              <a:rPr lang="cs-CZ" sz="3600" b="1" dirty="0" smtClean="0"/>
              <a:t>Ostranka jaderská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719087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036496" cy="1417638"/>
          </a:xfrm>
        </p:spPr>
        <p:txBody>
          <a:bodyPr>
            <a:normAutofit fontScale="90000"/>
          </a:bodyPr>
          <a:lstStyle/>
          <a:p>
            <a:r>
              <a:rPr lang="cs-CZ" sz="3600" b="1" dirty="0"/>
              <a:t>Do pracovního listu doplň </a:t>
            </a:r>
            <a:r>
              <a:rPr lang="cs-CZ" sz="3600" b="1" dirty="0" smtClean="0"/>
              <a:t>doplňovačku.</a:t>
            </a:r>
            <a:br>
              <a:rPr lang="cs-CZ" sz="3600" b="1" dirty="0" smtClean="0"/>
            </a:br>
            <a:r>
              <a:rPr lang="cs-CZ" sz="3600" i="1" dirty="0" smtClean="0"/>
              <a:t>/na </a:t>
            </a:r>
            <a:r>
              <a:rPr lang="cs-CZ" sz="3600" i="1" dirty="0"/>
              <a:t>tabuli žáci mohou použít program </a:t>
            </a:r>
            <a:r>
              <a:rPr lang="cs-CZ" sz="3600" i="1" dirty="0" err="1"/>
              <a:t>ActivInspire</a:t>
            </a:r>
            <a:r>
              <a:rPr lang="cs-CZ" sz="3600" i="1" dirty="0"/>
              <a:t>/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7064317"/>
              </p:ext>
            </p:extLst>
          </p:nvPr>
        </p:nvGraphicFramePr>
        <p:xfrm>
          <a:off x="1" y="1700806"/>
          <a:ext cx="9143998" cy="3384380"/>
        </p:xfrm>
        <a:graphic>
          <a:graphicData uri="http://schemas.openxmlformats.org/drawingml/2006/table">
            <a:tbl>
              <a:tblPr firstRow="1" firstCol="1" bandRow="1"/>
              <a:tblGrid>
                <a:gridCol w="3697768"/>
                <a:gridCol w="477481"/>
                <a:gridCol w="491263"/>
                <a:gridCol w="552303"/>
                <a:gridCol w="531628"/>
                <a:gridCol w="541472"/>
                <a:gridCol w="650751"/>
                <a:gridCol w="650751"/>
                <a:gridCol w="543442"/>
                <a:gridCol w="479449"/>
                <a:gridCol w="527690"/>
              </a:tblGrid>
              <a:tr h="67687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jazýček hlemýždě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6876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suchozemský plž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6876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škodí na zelenině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6876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mořský plž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68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žije v rybnících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27584" y="5805264"/>
            <a:ext cx="583467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TAJENKA</a:t>
            </a:r>
            <a:r>
              <a:rPr lang="cs-CZ" sz="3200" dirty="0"/>
              <a:t>: </a:t>
            </a:r>
            <a:r>
              <a:rPr lang="cs-CZ" sz="3200" b="1" dirty="0"/>
              <a:t>Schránka </a:t>
            </a:r>
            <a:r>
              <a:rPr lang="cs-CZ" sz="3200" b="1" dirty="0" smtClean="0"/>
              <a:t>plžů je…………</a:t>
            </a:r>
            <a:endParaRPr lang="cs-CZ" sz="32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042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3251930"/>
              </p:ext>
            </p:extLst>
          </p:nvPr>
        </p:nvGraphicFramePr>
        <p:xfrm>
          <a:off x="-1" y="1412775"/>
          <a:ext cx="9144002" cy="3600400"/>
        </p:xfrm>
        <a:graphic>
          <a:graphicData uri="http://schemas.openxmlformats.org/drawingml/2006/table">
            <a:tbl>
              <a:tblPr firstRow="1" firstCol="1" bandRow="1"/>
              <a:tblGrid>
                <a:gridCol w="3697767"/>
                <a:gridCol w="477481"/>
                <a:gridCol w="491264"/>
                <a:gridCol w="552302"/>
                <a:gridCol w="531628"/>
                <a:gridCol w="541472"/>
                <a:gridCol w="650753"/>
                <a:gridCol w="650753"/>
                <a:gridCol w="543442"/>
                <a:gridCol w="479450"/>
                <a:gridCol w="527690"/>
              </a:tblGrid>
              <a:tr h="72008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jazýček hlemýždě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suchozemský plž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Ď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škodí na zelenině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mořský plž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žije v rybnících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36478" y="5805263"/>
            <a:ext cx="58070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TAJENKA</a:t>
            </a:r>
            <a:r>
              <a:rPr lang="cs-CZ" sz="3200" dirty="0" smtClean="0"/>
              <a:t>: </a:t>
            </a:r>
            <a:r>
              <a:rPr lang="cs-CZ" sz="3200" b="1" dirty="0"/>
              <a:t>Schránka plžů je </a:t>
            </a:r>
            <a:r>
              <a:rPr lang="cs-CZ" sz="3200" b="1" dirty="0" smtClean="0">
                <a:solidFill>
                  <a:srgbClr val="FF0000"/>
                </a:solidFill>
              </a:rPr>
              <a:t>ULITA.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305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učebnice: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ČABRADOVÁ, Věra. </a:t>
            </a:r>
            <a:r>
              <a:rPr lang="cs-CZ" i="1" dirty="0"/>
              <a:t>Přírodopis pro 6. ročník základní školy a primu víceletého gymnázia</a:t>
            </a:r>
            <a:r>
              <a:rPr lang="cs-CZ" dirty="0"/>
              <a:t>. 1. vyd. Plzeň: Fraus, 2003, 120 s. ISBN 80-723-8211-X.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6462606"/>
      </p:ext>
    </p:extLst>
  </p:cSld>
  <p:clrMapOvr>
    <a:masterClrMapping/>
  </p:clrMapOvr>
</p:sld>
</file>

<file path=ppt/theme/theme1.xml><?xml version="1.0" encoding="utf-8"?>
<a:theme xmlns:a="http://schemas.openxmlformats.org/drawingml/2006/main" name="dum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</Template>
  <TotalTime>136</TotalTime>
  <Words>239</Words>
  <Application>Microsoft Office PowerPoint</Application>
  <PresentationFormat>Předvádění na obrazovce (4:3)</PresentationFormat>
  <Paragraphs>101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dum</vt:lpstr>
      <vt:lpstr>Microsoft Word Document</vt:lpstr>
      <vt:lpstr>Prezentace aplikace PowerPoint</vt:lpstr>
      <vt:lpstr>MĚKKÝŠI – ŽIVOČICHOVÉ S MĚKKÝM TĚLEM (po výkladu si zapiš do sešitu)</vt:lpstr>
      <vt:lpstr>PLŽI</vt:lpstr>
      <vt:lpstr>Prezentace aplikace PowerPoint</vt:lpstr>
      <vt:lpstr>Zástupci plžů: (sleduj obrázky v učebnici na str. 59)</vt:lpstr>
      <vt:lpstr>Do pracovního listu doplň doplňovačku. /na tabuli žáci mohou použít program ActivInspire/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Kopalová</dc:creator>
  <cp:lastModifiedBy>Jitka Kopalová</cp:lastModifiedBy>
  <cp:revision>10</cp:revision>
  <dcterms:created xsi:type="dcterms:W3CDTF">2013-12-27T17:44:39Z</dcterms:created>
  <dcterms:modified xsi:type="dcterms:W3CDTF">2014-01-13T10:30:38Z</dcterms:modified>
</cp:coreProperties>
</file>