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66" r:id="rId5"/>
    <p:sldId id="267" r:id="rId6"/>
    <p:sldId id="269" r:id="rId7"/>
    <p:sldId id="268" r:id="rId8"/>
    <p:sldId id="270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5CC0E"/>
    <a:srgbClr val="A65C0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718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DE14B3-2CAF-49C9-8166-D6C98F6BC1C6}" type="doc">
      <dgm:prSet loTypeId="urn:microsoft.com/office/officeart/2005/8/layout/pyramid1" loCatId="pyramid" qsTypeId="urn:microsoft.com/office/officeart/2005/8/quickstyle/3d3" qsCatId="3D" csTypeId="urn:microsoft.com/office/officeart/2005/8/colors/accent1_2" csCatId="accent1" phldr="1"/>
      <dgm:spPr/>
    </dgm:pt>
    <dgm:pt modelId="{9E3CEE8D-2A73-441C-9A07-29BC9C47A571}">
      <dgm:prSet phldrT="[Text]" custT="1"/>
      <dgm:spPr>
        <a:solidFill>
          <a:srgbClr val="25CC0E"/>
        </a:solidFill>
      </dgm:spPr>
      <dgm:t>
        <a:bodyPr/>
        <a:lstStyle/>
        <a:p>
          <a:r>
            <a:rPr lang="cs-CZ" sz="5400" dirty="0" smtClean="0"/>
            <a:t>Sněžka</a:t>
          </a:r>
          <a:endParaRPr lang="cs-CZ" sz="5400" dirty="0"/>
        </a:p>
      </dgm:t>
    </dgm:pt>
    <dgm:pt modelId="{9ED19022-7839-4466-AD6F-CDB16B829FA3}" type="parTrans" cxnId="{7A2D6AC9-DCE4-4908-9223-73233527AD1A}">
      <dgm:prSet/>
      <dgm:spPr/>
      <dgm:t>
        <a:bodyPr/>
        <a:lstStyle/>
        <a:p>
          <a:endParaRPr lang="cs-CZ"/>
        </a:p>
      </dgm:t>
    </dgm:pt>
    <dgm:pt modelId="{17E3CE1E-B6BB-4982-A082-992E49C98506}" type="sibTrans" cxnId="{7A2D6AC9-DCE4-4908-9223-73233527AD1A}">
      <dgm:prSet/>
      <dgm:spPr/>
      <dgm:t>
        <a:bodyPr/>
        <a:lstStyle/>
        <a:p>
          <a:endParaRPr lang="cs-CZ"/>
        </a:p>
      </dgm:t>
    </dgm:pt>
    <dgm:pt modelId="{2CCBAB62-E4E6-4BA5-B87B-660E4A172F1D}">
      <dgm:prSet phldrT="[Text]" custT="1"/>
      <dgm:spPr>
        <a:solidFill>
          <a:srgbClr val="FFC000"/>
        </a:solidFill>
      </dgm:spPr>
      <dgm:t>
        <a:bodyPr/>
        <a:lstStyle/>
        <a:p>
          <a:r>
            <a:rPr lang="cs-CZ" sz="5400" dirty="0" err="1" smtClean="0"/>
            <a:t>Plechý</a:t>
          </a:r>
          <a:endParaRPr lang="cs-CZ" sz="5400" dirty="0"/>
        </a:p>
      </dgm:t>
    </dgm:pt>
    <dgm:pt modelId="{123789AA-E72B-4FBC-9E9A-92A358504A2C}" type="parTrans" cxnId="{4DFDD973-E9B9-491C-B83D-F37361948D44}">
      <dgm:prSet/>
      <dgm:spPr/>
      <dgm:t>
        <a:bodyPr/>
        <a:lstStyle/>
        <a:p>
          <a:endParaRPr lang="cs-CZ"/>
        </a:p>
      </dgm:t>
    </dgm:pt>
    <dgm:pt modelId="{59EDE073-D864-4369-94E2-88CF46E35A23}" type="sibTrans" cxnId="{4DFDD973-E9B9-491C-B83D-F37361948D44}">
      <dgm:prSet/>
      <dgm:spPr/>
      <dgm:t>
        <a:bodyPr/>
        <a:lstStyle/>
        <a:p>
          <a:endParaRPr lang="cs-CZ"/>
        </a:p>
      </dgm:t>
    </dgm:pt>
    <dgm:pt modelId="{492DDF05-6A18-48FA-B23B-674EFDE4414C}">
      <dgm:prSet phldrT="[Text]" custT="1"/>
      <dgm:spPr>
        <a:solidFill>
          <a:srgbClr val="7030A0"/>
        </a:solidFill>
      </dgm:spPr>
      <dgm:t>
        <a:bodyPr/>
        <a:lstStyle/>
        <a:p>
          <a:r>
            <a:rPr lang="cs-CZ" sz="5400" dirty="0" err="1" smtClean="0"/>
            <a:t>Luž</a:t>
          </a:r>
          <a:endParaRPr lang="cs-CZ" sz="5400" dirty="0"/>
        </a:p>
      </dgm:t>
    </dgm:pt>
    <dgm:pt modelId="{7347BE1B-AFCB-4918-B483-ADF27E4B6E71}" type="parTrans" cxnId="{4629D9EE-32A0-4B50-88A1-029A4F68DA1F}">
      <dgm:prSet/>
      <dgm:spPr/>
      <dgm:t>
        <a:bodyPr/>
        <a:lstStyle/>
        <a:p>
          <a:endParaRPr lang="cs-CZ"/>
        </a:p>
      </dgm:t>
    </dgm:pt>
    <dgm:pt modelId="{326979EE-E430-4BD6-A490-7E4C4A6EF310}" type="sibTrans" cxnId="{4629D9EE-32A0-4B50-88A1-029A4F68DA1F}">
      <dgm:prSet/>
      <dgm:spPr/>
      <dgm:t>
        <a:bodyPr/>
        <a:lstStyle/>
        <a:p>
          <a:endParaRPr lang="cs-CZ"/>
        </a:p>
      </dgm:t>
    </dgm:pt>
    <dgm:pt modelId="{481CE8D4-E909-492D-BEAB-775089605A78}" type="pres">
      <dgm:prSet presAssocID="{19DE14B3-2CAF-49C9-8166-D6C98F6BC1C6}" presName="Name0" presStyleCnt="0">
        <dgm:presLayoutVars>
          <dgm:dir/>
          <dgm:animLvl val="lvl"/>
          <dgm:resizeHandles val="exact"/>
        </dgm:presLayoutVars>
      </dgm:prSet>
      <dgm:spPr/>
    </dgm:pt>
    <dgm:pt modelId="{1B217928-288B-482F-AEBE-BD5BBC98875B}" type="pres">
      <dgm:prSet presAssocID="{9E3CEE8D-2A73-441C-9A07-29BC9C47A571}" presName="Name8" presStyleCnt="0"/>
      <dgm:spPr/>
    </dgm:pt>
    <dgm:pt modelId="{CC282049-7EBE-4871-9006-E3B8D2615232}" type="pres">
      <dgm:prSet presAssocID="{9E3CEE8D-2A73-441C-9A07-29BC9C47A571}" presName="level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B5A293-D4E5-4F1C-8738-8AB44527DF2E}" type="pres">
      <dgm:prSet presAssocID="{9E3CEE8D-2A73-441C-9A07-29BC9C47A571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1769A2-D691-467C-A1B0-34B97C715318}" type="pres">
      <dgm:prSet presAssocID="{2CCBAB62-E4E6-4BA5-B87B-660E4A172F1D}" presName="Name8" presStyleCnt="0"/>
      <dgm:spPr/>
    </dgm:pt>
    <dgm:pt modelId="{00E7C15D-F38F-4B61-BD92-AAB8AAE41667}" type="pres">
      <dgm:prSet presAssocID="{2CCBAB62-E4E6-4BA5-B87B-660E4A172F1D}" presName="level" presStyleLbl="node1" presStyleIdx="1" presStyleCnt="3" custLinFactNeighborX="234" custLinFactNeighborY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170AC76-8087-44F4-A3C0-20BFEE7FF0BB}" type="pres">
      <dgm:prSet presAssocID="{2CCBAB62-E4E6-4BA5-B87B-660E4A172F1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7A5951-D2BD-4208-95DF-4F5D75DAB0D1}" type="pres">
      <dgm:prSet presAssocID="{492DDF05-6A18-48FA-B23B-674EFDE4414C}" presName="Name8" presStyleCnt="0"/>
      <dgm:spPr/>
    </dgm:pt>
    <dgm:pt modelId="{E30F7595-8C0F-4CBB-9A36-528BBAA67A42}" type="pres">
      <dgm:prSet presAssocID="{492DDF05-6A18-48FA-B23B-674EFDE4414C}" presName="level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9F2AE0-A028-4F27-A02A-DA49DDC6044E}" type="pres">
      <dgm:prSet presAssocID="{492DDF05-6A18-48FA-B23B-674EFDE4414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7C2DBE-46ED-4DDA-8D96-F1A62D7799B9}" type="presOf" srcId="{2CCBAB62-E4E6-4BA5-B87B-660E4A172F1D}" destId="{00E7C15D-F38F-4B61-BD92-AAB8AAE41667}" srcOrd="0" destOrd="0" presId="urn:microsoft.com/office/officeart/2005/8/layout/pyramid1"/>
    <dgm:cxn modelId="{DA3AF213-0275-4334-BA75-D8063BA28121}" type="presOf" srcId="{492DDF05-6A18-48FA-B23B-674EFDE4414C}" destId="{E30F7595-8C0F-4CBB-9A36-528BBAA67A42}" srcOrd="0" destOrd="0" presId="urn:microsoft.com/office/officeart/2005/8/layout/pyramid1"/>
    <dgm:cxn modelId="{72DB0A34-8DA3-46EF-BB14-709371833E18}" type="presOf" srcId="{492DDF05-6A18-48FA-B23B-674EFDE4414C}" destId="{5F9F2AE0-A028-4F27-A02A-DA49DDC6044E}" srcOrd="1" destOrd="0" presId="urn:microsoft.com/office/officeart/2005/8/layout/pyramid1"/>
    <dgm:cxn modelId="{7A2D6AC9-DCE4-4908-9223-73233527AD1A}" srcId="{19DE14B3-2CAF-49C9-8166-D6C98F6BC1C6}" destId="{9E3CEE8D-2A73-441C-9A07-29BC9C47A571}" srcOrd="0" destOrd="0" parTransId="{9ED19022-7839-4466-AD6F-CDB16B829FA3}" sibTransId="{17E3CE1E-B6BB-4982-A082-992E49C98506}"/>
    <dgm:cxn modelId="{806A2C32-52B2-4127-A40C-5D2CE0372FDD}" type="presOf" srcId="{2CCBAB62-E4E6-4BA5-B87B-660E4A172F1D}" destId="{6170AC76-8087-44F4-A3C0-20BFEE7FF0BB}" srcOrd="1" destOrd="0" presId="urn:microsoft.com/office/officeart/2005/8/layout/pyramid1"/>
    <dgm:cxn modelId="{6852DA46-4339-41E0-8A7C-514FE1B8164D}" type="presOf" srcId="{19DE14B3-2CAF-49C9-8166-D6C98F6BC1C6}" destId="{481CE8D4-E909-492D-BEAB-775089605A78}" srcOrd="0" destOrd="0" presId="urn:microsoft.com/office/officeart/2005/8/layout/pyramid1"/>
    <dgm:cxn modelId="{313071B0-3842-4CA7-9D92-FF613E3E8605}" type="presOf" srcId="{9E3CEE8D-2A73-441C-9A07-29BC9C47A571}" destId="{D6B5A293-D4E5-4F1C-8738-8AB44527DF2E}" srcOrd="1" destOrd="0" presId="urn:microsoft.com/office/officeart/2005/8/layout/pyramid1"/>
    <dgm:cxn modelId="{4DFDD973-E9B9-491C-B83D-F37361948D44}" srcId="{19DE14B3-2CAF-49C9-8166-D6C98F6BC1C6}" destId="{2CCBAB62-E4E6-4BA5-B87B-660E4A172F1D}" srcOrd="1" destOrd="0" parTransId="{123789AA-E72B-4FBC-9E9A-92A358504A2C}" sibTransId="{59EDE073-D864-4369-94E2-88CF46E35A23}"/>
    <dgm:cxn modelId="{4629D9EE-32A0-4B50-88A1-029A4F68DA1F}" srcId="{19DE14B3-2CAF-49C9-8166-D6C98F6BC1C6}" destId="{492DDF05-6A18-48FA-B23B-674EFDE4414C}" srcOrd="2" destOrd="0" parTransId="{7347BE1B-AFCB-4918-B483-ADF27E4B6E71}" sibTransId="{326979EE-E430-4BD6-A490-7E4C4A6EF310}"/>
    <dgm:cxn modelId="{8E713D01-23A2-4900-A359-554ADA3717B8}" type="presOf" srcId="{9E3CEE8D-2A73-441C-9A07-29BC9C47A571}" destId="{CC282049-7EBE-4871-9006-E3B8D2615232}" srcOrd="0" destOrd="0" presId="urn:microsoft.com/office/officeart/2005/8/layout/pyramid1"/>
    <dgm:cxn modelId="{81AA1AB3-6255-4E32-8974-049A386A2CCB}" type="presParOf" srcId="{481CE8D4-E909-492D-BEAB-775089605A78}" destId="{1B217928-288B-482F-AEBE-BD5BBC98875B}" srcOrd="0" destOrd="0" presId="urn:microsoft.com/office/officeart/2005/8/layout/pyramid1"/>
    <dgm:cxn modelId="{5F0BCF20-7C09-4D84-BDBF-07EA7AAB53CF}" type="presParOf" srcId="{1B217928-288B-482F-AEBE-BD5BBC98875B}" destId="{CC282049-7EBE-4871-9006-E3B8D2615232}" srcOrd="0" destOrd="0" presId="urn:microsoft.com/office/officeart/2005/8/layout/pyramid1"/>
    <dgm:cxn modelId="{F2C24E3F-0AB7-43D8-9A21-7AA0EC54BCA6}" type="presParOf" srcId="{1B217928-288B-482F-AEBE-BD5BBC98875B}" destId="{D6B5A293-D4E5-4F1C-8738-8AB44527DF2E}" srcOrd="1" destOrd="0" presId="urn:microsoft.com/office/officeart/2005/8/layout/pyramid1"/>
    <dgm:cxn modelId="{918FE13A-23EF-4803-8A85-FD36A6588D90}" type="presParOf" srcId="{481CE8D4-E909-492D-BEAB-775089605A78}" destId="{531769A2-D691-467C-A1B0-34B97C715318}" srcOrd="1" destOrd="0" presId="urn:microsoft.com/office/officeart/2005/8/layout/pyramid1"/>
    <dgm:cxn modelId="{A17549C3-3769-4D6E-B1E2-2981A141DEC7}" type="presParOf" srcId="{531769A2-D691-467C-A1B0-34B97C715318}" destId="{00E7C15D-F38F-4B61-BD92-AAB8AAE41667}" srcOrd="0" destOrd="0" presId="urn:microsoft.com/office/officeart/2005/8/layout/pyramid1"/>
    <dgm:cxn modelId="{CC38CFE2-9E3E-4CFF-867F-B0E5AFFFE0ED}" type="presParOf" srcId="{531769A2-D691-467C-A1B0-34B97C715318}" destId="{6170AC76-8087-44F4-A3C0-20BFEE7FF0BB}" srcOrd="1" destOrd="0" presId="urn:microsoft.com/office/officeart/2005/8/layout/pyramid1"/>
    <dgm:cxn modelId="{0E270CE9-3B50-4D61-960A-6A4990BA8580}" type="presParOf" srcId="{481CE8D4-E909-492D-BEAB-775089605A78}" destId="{067A5951-D2BD-4208-95DF-4F5D75DAB0D1}" srcOrd="2" destOrd="0" presId="urn:microsoft.com/office/officeart/2005/8/layout/pyramid1"/>
    <dgm:cxn modelId="{A1E4EBBE-77DE-4699-AF25-34CF725741C8}" type="presParOf" srcId="{067A5951-D2BD-4208-95DF-4F5D75DAB0D1}" destId="{E30F7595-8C0F-4CBB-9A36-528BBAA67A42}" srcOrd="0" destOrd="0" presId="urn:microsoft.com/office/officeart/2005/8/layout/pyramid1"/>
    <dgm:cxn modelId="{0DED97EC-8BBE-48AA-BA81-72EBF558A0AC}" type="presParOf" srcId="{067A5951-D2BD-4208-95DF-4F5D75DAB0D1}" destId="{5F9F2AE0-A028-4F27-A02A-DA49DDC6044E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C282049-7EBE-4871-9006-E3B8D2615232}">
      <dsp:nvSpPr>
        <dsp:cNvPr id="0" name=""/>
        <dsp:cNvSpPr/>
      </dsp:nvSpPr>
      <dsp:spPr>
        <a:xfrm>
          <a:off x="2568285" y="0"/>
          <a:ext cx="2568285" cy="1296144"/>
        </a:xfrm>
        <a:prstGeom prst="trapezoid">
          <a:avLst>
            <a:gd name="adj" fmla="val 99074"/>
          </a:avLst>
        </a:prstGeom>
        <a:solidFill>
          <a:srgbClr val="25CC0E"/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smtClean="0"/>
            <a:t>Sněžka</a:t>
          </a:r>
          <a:endParaRPr lang="cs-CZ" sz="5400" kern="1200" dirty="0"/>
        </a:p>
      </dsp:txBody>
      <dsp:txXfrm>
        <a:off x="2568285" y="0"/>
        <a:ext cx="2568285" cy="1296144"/>
      </dsp:txXfrm>
    </dsp:sp>
    <dsp:sp modelId="{00E7C15D-F38F-4B61-BD92-AAB8AAE41667}">
      <dsp:nvSpPr>
        <dsp:cNvPr id="0" name=""/>
        <dsp:cNvSpPr/>
      </dsp:nvSpPr>
      <dsp:spPr>
        <a:xfrm>
          <a:off x="1296162" y="1296144"/>
          <a:ext cx="5136570" cy="1296144"/>
        </a:xfrm>
        <a:prstGeom prst="trapezoid">
          <a:avLst>
            <a:gd name="adj" fmla="val 99074"/>
          </a:avLst>
        </a:prstGeom>
        <a:solidFill>
          <a:srgbClr val="FFC000"/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err="1" smtClean="0"/>
            <a:t>Plechý</a:t>
          </a:r>
          <a:endParaRPr lang="cs-CZ" sz="5400" kern="1200" dirty="0"/>
        </a:p>
      </dsp:txBody>
      <dsp:txXfrm>
        <a:off x="2195062" y="1296144"/>
        <a:ext cx="3338770" cy="1296144"/>
      </dsp:txXfrm>
    </dsp:sp>
    <dsp:sp modelId="{E30F7595-8C0F-4CBB-9A36-528BBAA67A42}">
      <dsp:nvSpPr>
        <dsp:cNvPr id="0" name=""/>
        <dsp:cNvSpPr/>
      </dsp:nvSpPr>
      <dsp:spPr>
        <a:xfrm>
          <a:off x="0" y="2592288"/>
          <a:ext cx="7704856" cy="1296144"/>
        </a:xfrm>
        <a:prstGeom prst="trapezoid">
          <a:avLst>
            <a:gd name="adj" fmla="val 99074"/>
          </a:avLst>
        </a:prstGeom>
        <a:solidFill>
          <a:srgbClr val="7030A0"/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kern="1200" dirty="0" err="1" smtClean="0"/>
            <a:t>Luž</a:t>
          </a:r>
          <a:endParaRPr lang="cs-CZ" sz="5400" kern="1200" dirty="0"/>
        </a:p>
      </dsp:txBody>
      <dsp:txXfrm>
        <a:off x="1348349" y="2592288"/>
        <a:ext cx="5008156" cy="12961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75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AB852-6B73-400B-8E44-7D9327CC9DD6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988E9E-ED9B-4FA5-9A19-DD60BA8407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51520" y="764704"/>
            <a:ext cx="8640960" cy="45243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Název školy: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SPECIÁLNÍ ZÁKLADNÍ ŠKOLA A MATEŘSKÁ ŠKOLA VARNSDORF</a:t>
            </a: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Lucie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Beranová, 26. 10. 2011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VY_32_INOVACE_05_ČESKÁ REPUBLIKA 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Povrch ČR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CZ.1.07/1.4.00/21.0640</a:t>
            </a:r>
          </a:p>
          <a:p>
            <a:pPr>
              <a:lnSpc>
                <a:spcPct val="150000"/>
              </a:lnSpc>
            </a:pPr>
            <a:endParaRPr lang="cs-CZ" sz="2000" b="1" dirty="0" smtClean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Anotace: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Materiál je určen pro 5. třídu, slouží k procvičení a upevnění místopisu pohoří a nížin v České republice.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94125" y="2708920"/>
            <a:ext cx="695575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+mj-lt"/>
                <a:cs typeface="Times New Roman" pitchFamily="18" charset="0"/>
              </a:rPr>
              <a:t>POVRCH ČR</a:t>
            </a:r>
            <a:endParaRPr lang="cs-CZ" sz="88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POVRCH ČR- POHOŘÍ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2204864"/>
            <a:ext cx="7344816" cy="295232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hlavně při hranicích ČR</a:t>
            </a:r>
            <a:endParaRPr lang="cs-CZ" b="1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dirty="0" smtClean="0"/>
              <a:t>nejvyšší pohoří </a:t>
            </a:r>
            <a:r>
              <a:rPr lang="cs-CZ" dirty="0" smtClean="0">
                <a:solidFill>
                  <a:srgbClr val="C00000"/>
                </a:solidFill>
              </a:rPr>
              <a:t>Krkonoše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C00000"/>
                </a:solidFill>
              </a:rPr>
              <a:t> Jeseníky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dirty="0" smtClean="0"/>
              <a:t>nejvyšší hora v ČR </a:t>
            </a:r>
            <a:r>
              <a:rPr lang="cs-CZ" dirty="0" smtClean="0">
                <a:solidFill>
                  <a:srgbClr val="C00000"/>
                </a:solidFill>
              </a:rPr>
              <a:t>Sněžka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dirty="0" smtClean="0"/>
              <a:t>na mapě jsou označena hnědě</a:t>
            </a:r>
            <a:endParaRPr lang="cs-CZ" b="1" dirty="0" smtClean="0"/>
          </a:p>
        </p:txBody>
      </p:sp>
      <p:pic>
        <p:nvPicPr>
          <p:cNvPr id="6" name="Obrázek 5" descr="Image (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9572" y="1556792"/>
            <a:ext cx="7704856" cy="4808389"/>
          </a:xfrm>
          <a:prstGeom prst="rect">
            <a:avLst/>
          </a:prstGeom>
          <a:ln w="38100">
            <a:solidFill>
              <a:srgbClr val="C0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POVRCH ČR- NÍŽINY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844824"/>
            <a:ext cx="7344816" cy="40324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hlavně podél řek</a:t>
            </a:r>
            <a:endParaRPr lang="cs-CZ" b="1" dirty="0" smtClean="0">
              <a:solidFill>
                <a:srgbClr val="C00000"/>
              </a:solidFill>
            </a:endParaRP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dirty="0" smtClean="0"/>
              <a:t>podél řeky Labe- </a:t>
            </a:r>
            <a:r>
              <a:rPr lang="cs-CZ" dirty="0" smtClean="0">
                <a:solidFill>
                  <a:srgbClr val="C00000"/>
                </a:solidFill>
              </a:rPr>
              <a:t>Polabí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dirty="0" smtClean="0"/>
              <a:t>podél řeky Moravy- </a:t>
            </a:r>
            <a:r>
              <a:rPr lang="cs-CZ" dirty="0" smtClean="0">
                <a:solidFill>
                  <a:srgbClr val="C00000"/>
                </a:solidFill>
              </a:rPr>
              <a:t>Hornomoravský  a Dolnomoravský úval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b="1" dirty="0" smtClean="0"/>
              <a:t> </a:t>
            </a:r>
            <a:r>
              <a:rPr lang="cs-CZ" dirty="0" smtClean="0"/>
              <a:t>na mapě jsou označeny zeleně</a:t>
            </a:r>
          </a:p>
        </p:txBody>
      </p:sp>
      <p:pic>
        <p:nvPicPr>
          <p:cNvPr id="6" name="Obrázek 5" descr="Image (4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9572" y="1628800"/>
            <a:ext cx="7704856" cy="4808389"/>
          </a:xfrm>
          <a:prstGeom prst="rect">
            <a:avLst/>
          </a:prstGeom>
          <a:ln w="38100">
            <a:solidFill>
              <a:srgbClr val="C00000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2708920"/>
            <a:ext cx="8568952" cy="7386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Rostou tam vzácné rostliny a žijí vzácní živočichové.</a:t>
            </a:r>
            <a:endParaRPr lang="cs-CZ" sz="2800" dirty="0"/>
          </a:p>
        </p:txBody>
      </p:sp>
      <p:pic>
        <p:nvPicPr>
          <p:cNvPr id="1026" name="Picture 2" descr="C:\Users\Lucinka\AppData\Local\Microsoft\Windows\Temporary Internet Files\Content.IE5\6YUBE8IW\MC90034942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645024"/>
            <a:ext cx="4309121" cy="282970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Odpověz s pomocí učebnice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44824"/>
            <a:ext cx="7560840" cy="32403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Proč jsou některá pohoří chráněná?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 Proč lidé jezdí na hory?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dirty="0" smtClean="0"/>
              <a:t>Jak bychom se měli v horách chovat?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581128"/>
            <a:ext cx="8568952" cy="138499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Chodit po vyznačených cestách. Netrhat rostliny. Nebýt hluční. Neodhazovat odpadky.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789040"/>
            <a:ext cx="8568952" cy="738664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V zimě- lyžování, snowboard. V létě- turistika, kola.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2" animBg="1"/>
      <p:bldP spid="7" grpId="0" animBg="1"/>
      <p:bldP spid="7" grpId="1" animBg="1"/>
      <p:bldP spid="6" grpId="0" animBg="1"/>
      <p:bldP spid="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Přiřaď k názvu správné číslo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8" name="Zástupný symbol pro obsah 7" descr="Imag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5536" y="1556792"/>
            <a:ext cx="8294471" cy="5018155"/>
          </a:xfrm>
          <a:ln w="38100">
            <a:solidFill>
              <a:srgbClr val="C000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1187624" y="278092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1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19872" y="278092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3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249289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2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350100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9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83968" y="450912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6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051720" y="4941168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5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227687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4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80312" y="4509120"/>
            <a:ext cx="495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8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52120" y="537321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11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308304" y="378904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10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450912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7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96136" y="1556792"/>
            <a:ext cx="2880320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Krušné hory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796136" y="1556792"/>
            <a:ext cx="2880320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Polabí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96136" y="1556792"/>
            <a:ext cx="2880320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Jeseníky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96136" y="1556792"/>
            <a:ext cx="2880320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Krkonoše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796136" y="1556792"/>
            <a:ext cx="2880320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Šumava</a:t>
            </a:r>
            <a:endParaRPr lang="cs-CZ" sz="3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796136" y="1556792"/>
            <a:ext cx="2880320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Beskydy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796136" y="1556792"/>
            <a:ext cx="2880320" cy="107721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Mostecká pánev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796136" y="1556792"/>
            <a:ext cx="2880320" cy="107721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Moravské úvaly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796136" y="1556792"/>
            <a:ext cx="2880320" cy="107721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Ostravská pánev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80112" y="1556792"/>
            <a:ext cx="3096344" cy="107721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Českomoravská vrchovina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156176" y="436510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11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580112" y="1556792"/>
            <a:ext cx="3096344" cy="107721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Moravský </a:t>
            </a:r>
          </a:p>
          <a:p>
            <a:pPr algn="ctr"/>
            <a:r>
              <a:rPr lang="cs-CZ" sz="3200" dirty="0" smtClean="0"/>
              <a:t>kras</a:t>
            </a:r>
            <a:endParaRPr lang="cs-CZ" sz="3200" dirty="0"/>
          </a:p>
        </p:txBody>
      </p:sp>
      <p:sp>
        <p:nvSpPr>
          <p:cNvPr id="34" name="Šipka dolů 33"/>
          <p:cNvSpPr/>
          <p:nvPr/>
        </p:nvSpPr>
        <p:spPr>
          <a:xfrm rot="4764268">
            <a:off x="3588253" y="494804"/>
            <a:ext cx="360040" cy="3799736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lů 34"/>
          <p:cNvSpPr/>
          <p:nvPr/>
        </p:nvSpPr>
        <p:spPr>
          <a:xfrm rot="4051605">
            <a:off x="4633539" y="1582244"/>
            <a:ext cx="360040" cy="2352037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lů 35"/>
          <p:cNvSpPr/>
          <p:nvPr/>
        </p:nvSpPr>
        <p:spPr>
          <a:xfrm>
            <a:off x="6372200" y="2636912"/>
            <a:ext cx="360040" cy="927806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Šipka dolů 37"/>
          <p:cNvSpPr/>
          <p:nvPr/>
        </p:nvSpPr>
        <p:spPr>
          <a:xfrm rot="2758692">
            <a:off x="4038410" y="1560244"/>
            <a:ext cx="360040" cy="4602645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Šipka dolů 38"/>
          <p:cNvSpPr/>
          <p:nvPr/>
        </p:nvSpPr>
        <p:spPr>
          <a:xfrm rot="4663365">
            <a:off x="5133110" y="1930465"/>
            <a:ext cx="360040" cy="1143830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Šipka dolů 39"/>
          <p:cNvSpPr/>
          <p:nvPr/>
        </p:nvSpPr>
        <p:spPr>
          <a:xfrm rot="19518311">
            <a:off x="6523662" y="2214091"/>
            <a:ext cx="360040" cy="2668759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lů 40"/>
          <p:cNvSpPr/>
          <p:nvPr/>
        </p:nvSpPr>
        <p:spPr>
          <a:xfrm rot="4679306">
            <a:off x="3951670" y="969662"/>
            <a:ext cx="360040" cy="3200600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lů 41"/>
          <p:cNvSpPr/>
          <p:nvPr/>
        </p:nvSpPr>
        <p:spPr>
          <a:xfrm rot="21365467">
            <a:off x="5771691" y="2639399"/>
            <a:ext cx="360040" cy="2811597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lů 42"/>
          <p:cNvSpPr/>
          <p:nvPr/>
        </p:nvSpPr>
        <p:spPr>
          <a:xfrm rot="19444211">
            <a:off x="6972873" y="2462706"/>
            <a:ext cx="360040" cy="1427762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ipka dolů 43"/>
          <p:cNvSpPr/>
          <p:nvPr/>
        </p:nvSpPr>
        <p:spPr>
          <a:xfrm rot="1894903">
            <a:off x="5097676" y="2436918"/>
            <a:ext cx="360040" cy="2384297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Šipka dolů 44"/>
          <p:cNvSpPr/>
          <p:nvPr/>
        </p:nvSpPr>
        <p:spPr>
          <a:xfrm rot="287728">
            <a:off x="5784495" y="2702180"/>
            <a:ext cx="360040" cy="1877610"/>
          </a:xfrm>
          <a:prstGeom prst="downArrow">
            <a:avLst>
              <a:gd name="adj1" fmla="val 50000"/>
              <a:gd name="adj2" fmla="val 8682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6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3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6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4" grpId="1" animBg="1"/>
      <p:bldP spid="35" grpId="0" animBg="1"/>
      <p:bldP spid="35" grpId="1" animBg="1"/>
      <p:bldP spid="36" grpId="0" animBg="1"/>
      <p:bldP spid="36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  <p:bldP spid="45" grpId="0" animBg="1"/>
      <p:bldP spid="45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Vyhledej v atlasu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6840760" cy="3672408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Nadmořskou výšku Sněžky.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Nejvyšší horu Šumavy.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Jak se říká nížinám na Moravě?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Název pohoří poblíž Varnsdorfu.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588224" y="1916832"/>
            <a:ext cx="2232248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1602 </a:t>
            </a:r>
            <a:r>
              <a:rPr lang="cs-CZ" sz="2400" dirty="0" smtClean="0"/>
              <a:t>m n. m.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2780928"/>
            <a:ext cx="2232248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/>
              <a:t>Plechý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88224" y="3645024"/>
            <a:ext cx="2232248" cy="584775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úvaly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04248" y="4509120"/>
            <a:ext cx="2016224" cy="107721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Lužické hory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noFill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l"/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 pomocí atlasu seřaď tyto hory od nejnižší po nejvyšší.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graphicFrame>
        <p:nvGraphicFramePr>
          <p:cNvPr id="14" name="Zástupný symbol pro obsah 13"/>
          <p:cNvGraphicFramePr>
            <a:graphicFrameLocks noGrp="1"/>
          </p:cNvGraphicFramePr>
          <p:nvPr>
            <p:ph idx="1"/>
          </p:nvPr>
        </p:nvGraphicFramePr>
        <p:xfrm>
          <a:off x="611560" y="2492896"/>
          <a:ext cx="7704856" cy="3888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683568" y="1628800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a) </a:t>
            </a:r>
            <a:r>
              <a:rPr lang="cs-CZ" sz="2800" dirty="0" err="1" smtClean="0"/>
              <a:t>Luž</a:t>
            </a:r>
            <a:r>
              <a:rPr lang="cs-CZ" sz="2800" dirty="0" smtClean="0"/>
              <a:t>	b) Sněžka	c) </a:t>
            </a:r>
            <a:r>
              <a:rPr lang="cs-CZ" sz="2800" dirty="0" err="1" smtClean="0"/>
              <a:t>Plechý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E30F7595-8C0F-4CBB-9A36-528BBAA67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>
                                            <p:graphicEl>
                                              <a:dgm id="{E30F7595-8C0F-4CBB-9A36-528BBAA67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>
                                            <p:graphicEl>
                                              <a:dgm id="{E30F7595-8C0F-4CBB-9A36-528BBAA67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00E7C15D-F38F-4B61-BD92-AAB8AAE416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>
                                            <p:graphicEl>
                                              <a:dgm id="{00E7C15D-F38F-4B61-BD92-AAB8AAE416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>
                                            <p:graphicEl>
                                              <a:dgm id="{00E7C15D-F38F-4B61-BD92-AAB8AAE416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CC282049-7EBE-4871-9006-E3B8D26152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graphicEl>
                                              <a:dgm id="{CC282049-7EBE-4871-9006-E3B8D26152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>
                                            <p:graphicEl>
                                              <a:dgm id="{CC282049-7EBE-4871-9006-E3B8D26152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4" grpId="0">
        <p:bldSub>
          <a:bldDgm bld="lvlOne" rev="1"/>
        </p:bldSub>
      </p:bldGraphic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507288" cy="634082"/>
          </a:xfrm>
        </p:spPr>
        <p:txBody>
          <a:bodyPr>
            <a:normAutofit/>
          </a:bodyPr>
          <a:lstStyle/>
          <a:p>
            <a:r>
              <a:rPr lang="cs-CZ" sz="2000" b="1" u="sng" dirty="0" smtClean="0">
                <a:solidFill>
                  <a:srgbClr val="FFC000"/>
                </a:solidFill>
              </a:rPr>
              <a:t>POUŽITÉ ZDROJE:</a:t>
            </a:r>
            <a:endParaRPr lang="cs-CZ" sz="2000" b="1" u="sng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2664296"/>
          </a:xfrm>
        </p:spPr>
        <p:txBody>
          <a:bodyPr/>
          <a:lstStyle/>
          <a:p>
            <a:r>
              <a:rPr lang="cs-CZ" sz="1200" dirty="0" smtClean="0">
                <a:solidFill>
                  <a:prstClr val="black"/>
                </a:solidFill>
                <a:latin typeface="Calibri" pitchFamily="34" charset="0"/>
              </a:rPr>
              <a:t>MATUŠKOVÁ, A. a kol. </a:t>
            </a:r>
            <a:r>
              <a:rPr lang="cs-CZ" sz="1200" i="1" dirty="0" smtClean="0">
                <a:solidFill>
                  <a:prstClr val="black"/>
                </a:solidFill>
                <a:latin typeface="Calibri" pitchFamily="34" charset="0"/>
              </a:rPr>
              <a:t>Vlastivěda pro 5. ročník zvláštní školy. </a:t>
            </a:r>
            <a:r>
              <a:rPr lang="cs-CZ" sz="1200" dirty="0" smtClean="0">
                <a:solidFill>
                  <a:prstClr val="black"/>
                </a:solidFill>
                <a:latin typeface="Calibri" pitchFamily="34" charset="0"/>
              </a:rPr>
              <a:t> Praha: Septima, 1995.  ISBN 80-85801-51-5.</a:t>
            </a: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3.: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cit.2011-10-26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Galerie autora.</a:t>
            </a: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4.: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cit.2011-10-26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Galerie autora.</a:t>
            </a: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5.: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cit.2011-10-26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Calibri" pitchFamily="34" charset="0"/>
              </a:rPr>
              <a:t>Obrázek České republiky byl použit z galerie Office.</a:t>
            </a:r>
          </a:p>
          <a:p>
            <a:pPr lvl="0"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Snímek 6.:</a:t>
            </a:r>
          </a:p>
          <a:p>
            <a:pPr lvl="0">
              <a:buNone/>
            </a:pPr>
            <a:r>
              <a:rPr lang="en-US" sz="1200" dirty="0" smtClean="0">
                <a:latin typeface="Calibri" pitchFamily="34" charset="0"/>
              </a:rPr>
              <a:t>[ </a:t>
            </a:r>
            <a:r>
              <a:rPr lang="cs-CZ" sz="1200" dirty="0" smtClean="0">
                <a:latin typeface="Calibri" pitchFamily="34" charset="0"/>
              </a:rPr>
              <a:t>cit.2011-10-26</a:t>
            </a:r>
            <a:r>
              <a:rPr lang="en-US" sz="1200" dirty="0" smtClean="0">
                <a:latin typeface="Calibri" pitchFamily="34" charset="0"/>
              </a:rPr>
              <a:t>]</a:t>
            </a:r>
            <a:r>
              <a:rPr lang="cs-CZ" sz="1200" dirty="0" smtClean="0">
                <a:latin typeface="Calibri" pitchFamily="34" charset="0"/>
              </a:rPr>
              <a:t> Galerie autora.</a:t>
            </a:r>
          </a:p>
          <a:p>
            <a:pPr lvl="0">
              <a:buNone/>
            </a:pPr>
            <a:endParaRPr lang="cs-CZ" sz="1200" dirty="0" smtClean="0">
              <a:latin typeface="Calibri" pitchFamily="34" charset="0"/>
            </a:endParaRPr>
          </a:p>
          <a:p>
            <a:pPr lvl="0">
              <a:buNone/>
            </a:pPr>
            <a:endParaRPr lang="cs-CZ" sz="1200" dirty="0" smtClean="0">
              <a:latin typeface="Calibri" pitchFamily="34" charset="0"/>
            </a:endParaRPr>
          </a:p>
          <a:p>
            <a:pPr lvl="0">
              <a:buNone/>
            </a:pPr>
            <a:endParaRPr lang="cs-CZ" sz="1200" dirty="0" smtClean="0">
              <a:latin typeface="Calibri" pitchFamily="34" charset="0"/>
            </a:endParaRPr>
          </a:p>
          <a:p>
            <a:pPr lvl="0"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200" dirty="0" smtClean="0">
              <a:latin typeface="Calibri" pitchFamily="34" charset="0"/>
            </a:endParaRPr>
          </a:p>
          <a:p>
            <a:pPr>
              <a:buNone/>
            </a:pPr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>
              <a:latin typeface="Calibri" pitchFamily="34" charset="0"/>
            </a:endParaRP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689</TotalTime>
  <Words>278</Words>
  <Application>Microsoft Office PowerPoint</Application>
  <PresentationFormat>Předvádění na obrazovce (4:3)</PresentationFormat>
  <Paragraphs>90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POVRCH ČR- POHOŘÍ</vt:lpstr>
      <vt:lpstr>POVRCH ČR- NÍŽINY</vt:lpstr>
      <vt:lpstr>Odpověz s pomocí učebnice</vt:lpstr>
      <vt:lpstr>Přiřaď k názvu správné číslo</vt:lpstr>
      <vt:lpstr>Vyhledej v atlasu</vt:lpstr>
      <vt:lpstr>S pomocí atlasu seřaď tyto hory od nejnižší po nejvyšší.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POZNATKY  O ČESKÉ REPUBLICE</dc:title>
  <dc:creator>Lucinka</dc:creator>
  <cp:lastModifiedBy>Lucinka</cp:lastModifiedBy>
  <cp:revision>73</cp:revision>
  <dcterms:created xsi:type="dcterms:W3CDTF">2010-10-12T18:57:07Z</dcterms:created>
  <dcterms:modified xsi:type="dcterms:W3CDTF">2011-11-05T08:28:18Z</dcterms:modified>
</cp:coreProperties>
</file>