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9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</a:t>
          </a:r>
          <a:r>
            <a:rPr lang="cs-CZ" sz="1800" baseline="0" dirty="0" smtClean="0"/>
            <a:t>VY_32_INOVACE_773_KLASICISMUS_V_HUDBĚ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 ZÁKLADNÍ ŠKOLA PODBOŘANY, HUSOVA 276, OKRES LOUNY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MYŠKOVÁ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Klasicismus a hudba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23DE21E6-671D-41EF-A4B8-4CB61DD21CB9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CZ.1.07/1.4.00/21.2975</a:t>
          </a:r>
          <a:endParaRPr lang="cs-CZ" sz="1800" dirty="0"/>
        </a:p>
      </dgm:t>
    </dgm:pt>
    <dgm:pt modelId="{978F6357-B37A-46B6-AA24-A334613905BB}" type="parTrans" cxnId="{292EC974-04BE-4AD4-BFBB-CFAD7F4D5F3C}">
      <dgm:prSet/>
      <dgm:spPr/>
      <dgm:t>
        <a:bodyPr/>
        <a:lstStyle/>
        <a:p>
          <a:endParaRPr lang="cs-CZ"/>
        </a:p>
      </dgm:t>
    </dgm:pt>
    <dgm:pt modelId="{D754BA55-3FC7-41D4-B674-BED4087A3C3A}" type="sibTrans" cxnId="{292EC974-04BE-4AD4-BFBB-CFAD7F4D5F3C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B802C839-24C6-47E7-BAF8-A79343132CBC}" type="pres">
      <dgm:prSet presAssocID="{23DE21E6-671D-41EF-A4B8-4CB61DD21CB9}" presName="vertSpace5" presStyleLbl="node1" presStyleIdx="3" presStyleCnt="5"/>
      <dgm:spPr/>
    </dgm:pt>
    <dgm:pt modelId="{10B0AAF3-16BE-4B9A-A567-5D5A0E0FD953}" type="pres">
      <dgm:prSet presAssocID="{23DE21E6-671D-41EF-A4B8-4CB61DD21CB9}" presName="circle5" presStyleLbl="node1" presStyleIdx="4" presStyleCnt="5"/>
      <dgm:spPr/>
    </dgm:pt>
    <dgm:pt modelId="{20EFD393-BD0F-4866-BD5F-B29A45D964CD}" type="pres">
      <dgm:prSet presAssocID="{23DE21E6-671D-41EF-A4B8-4CB61DD21CB9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65D62F-75B8-4F0E-BC22-04FC3BAECA31}" type="pres">
      <dgm:prSet presAssocID="{23DE21E6-671D-41EF-A4B8-4CB61DD21CB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92EC974-04BE-4AD4-BFBB-CFAD7F4D5F3C}" srcId="{757F3AB3-0718-4624-B441-E567A8F0AB56}" destId="{23DE21E6-671D-41EF-A4B8-4CB61DD21CB9}" srcOrd="4" destOrd="0" parTransId="{978F6357-B37A-46B6-AA24-A334613905BB}" sibTransId="{D754BA55-3FC7-41D4-B674-BED4087A3C3A}"/>
    <dgm:cxn modelId="{5DBB1475-CB74-4335-9A7B-56CF5AEC1973}" type="presOf" srcId="{757F3AB3-0718-4624-B441-E567A8F0AB56}" destId="{333A1088-737F-45CB-B68E-254E46348037}" srcOrd="0" destOrd="0" presId="urn:microsoft.com/office/officeart/2005/8/layout/target3"/>
    <dgm:cxn modelId="{E8D2D871-AE28-4E85-8D47-4E635C458FD7}" type="presOf" srcId="{23DE21E6-671D-41EF-A4B8-4CB61DD21CB9}" destId="{D765D62F-75B8-4F0E-BC22-04FC3BAECA31}" srcOrd="1" destOrd="0" presId="urn:microsoft.com/office/officeart/2005/8/layout/target3"/>
    <dgm:cxn modelId="{456A259D-4107-44F8-AF5F-B61DD4668134}" type="presOf" srcId="{D8197B8C-B260-4A16-BDF4-0947B075E274}" destId="{25B08C86-7E15-44DC-BE7F-FFB55DD49D12}" srcOrd="0" destOrd="0" presId="urn:microsoft.com/office/officeart/2005/8/layout/target3"/>
    <dgm:cxn modelId="{A307F8D5-7042-4FC5-BAA0-A046A0630116}" type="presOf" srcId="{B651F6E3-6281-48DB-9319-2AEAFDAE7572}" destId="{619D679B-A015-4ECF-8348-D1034C574F40}" srcOrd="0" destOrd="0" presId="urn:microsoft.com/office/officeart/2005/8/layout/target3"/>
    <dgm:cxn modelId="{5B73D1B4-CBC5-4DB3-8BA3-7D497B5D4368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4783262-5902-40D8-8039-F66B6B2DA9EA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001A639-9019-4F2B-A988-D48ADAC71333}" type="presOf" srcId="{D1B46980-6531-4606-95E6-44980827E919}" destId="{6140AFEC-043D-4C43-A2F9-D0F5331DF3A3}" srcOrd="0" destOrd="0" presId="urn:microsoft.com/office/officeart/2005/8/layout/target3"/>
    <dgm:cxn modelId="{87029CAB-AE8F-4D3D-A193-B86CE621D51E}" type="presOf" srcId="{D8197B8C-B260-4A16-BDF4-0947B075E274}" destId="{5A5FFA88-C948-4069-8E93-59FA12366E83}" srcOrd="1" destOrd="0" presId="urn:microsoft.com/office/officeart/2005/8/layout/target3"/>
    <dgm:cxn modelId="{A2C98BDE-AE3A-48C6-A40C-2F74A4667601}" type="presOf" srcId="{23DE21E6-671D-41EF-A4B8-4CB61DD21CB9}" destId="{20EFD393-BD0F-4866-BD5F-B29A45D964CD}" srcOrd="0" destOrd="0" presId="urn:microsoft.com/office/officeart/2005/8/layout/target3"/>
    <dgm:cxn modelId="{572C4B5C-D4E5-4459-86D0-142C20F65AED}" type="presOf" srcId="{D1B46980-6531-4606-95E6-44980827E919}" destId="{2BE915AB-18AA-4053-B92C-3BFC9ED204BB}" srcOrd="1" destOrd="0" presId="urn:microsoft.com/office/officeart/2005/8/layout/target3"/>
    <dgm:cxn modelId="{32863DEB-1F4F-4970-80CF-DDDFA2DE938D}" type="presOf" srcId="{D1D4F407-5343-4D3F-B5B9-D407B03CAEB4}" destId="{D005CE8C-CC26-4C3E-AC11-E15060ECD759}" srcOrd="0" destOrd="0" presId="urn:microsoft.com/office/officeart/2005/8/layout/target3"/>
    <dgm:cxn modelId="{B5535932-ED09-452D-BF8C-7CAED443F8D4}" type="presParOf" srcId="{333A1088-737F-45CB-B68E-254E46348037}" destId="{F5ABB229-8D3B-4694-996A-96F23CF14429}" srcOrd="0" destOrd="0" presId="urn:microsoft.com/office/officeart/2005/8/layout/target3"/>
    <dgm:cxn modelId="{A20BAEAE-B603-439B-9504-152ACE0B38DE}" type="presParOf" srcId="{333A1088-737F-45CB-B68E-254E46348037}" destId="{F41139FD-01EE-4571-8B17-4FB00FC51163}" srcOrd="1" destOrd="0" presId="urn:microsoft.com/office/officeart/2005/8/layout/target3"/>
    <dgm:cxn modelId="{32CE21F0-D662-45BE-A48F-EF237207999B}" type="presParOf" srcId="{333A1088-737F-45CB-B68E-254E46348037}" destId="{D005CE8C-CC26-4C3E-AC11-E15060ECD759}" srcOrd="2" destOrd="0" presId="urn:microsoft.com/office/officeart/2005/8/layout/target3"/>
    <dgm:cxn modelId="{954B6555-0E67-49A3-B175-B13765AADA45}" type="presParOf" srcId="{333A1088-737F-45CB-B68E-254E46348037}" destId="{2C702D82-9B77-49B7-9568-BB8EB47C3372}" srcOrd="3" destOrd="0" presId="urn:microsoft.com/office/officeart/2005/8/layout/target3"/>
    <dgm:cxn modelId="{B4DB9802-A3B6-4226-A834-A6EF8F69C754}" type="presParOf" srcId="{333A1088-737F-45CB-B68E-254E46348037}" destId="{A52A0455-90FF-4808-ABD0-F02540D31D5A}" srcOrd="4" destOrd="0" presId="urn:microsoft.com/office/officeart/2005/8/layout/target3"/>
    <dgm:cxn modelId="{1716BC18-2FA5-4798-B640-EFE80F484479}" type="presParOf" srcId="{333A1088-737F-45CB-B68E-254E46348037}" destId="{6140AFEC-043D-4C43-A2F9-D0F5331DF3A3}" srcOrd="5" destOrd="0" presId="urn:microsoft.com/office/officeart/2005/8/layout/target3"/>
    <dgm:cxn modelId="{CCB79118-618B-4433-B311-C413A95A0688}" type="presParOf" srcId="{333A1088-737F-45CB-B68E-254E46348037}" destId="{9358AC05-5D7D-4327-9F80-1AD486AEA664}" srcOrd="6" destOrd="0" presId="urn:microsoft.com/office/officeart/2005/8/layout/target3"/>
    <dgm:cxn modelId="{F4BB8163-FA8F-416C-BD61-B87C00B8A94E}" type="presParOf" srcId="{333A1088-737F-45CB-B68E-254E46348037}" destId="{313FC574-E1CD-4FB4-B054-0B805CE0447D}" srcOrd="7" destOrd="0" presId="urn:microsoft.com/office/officeart/2005/8/layout/target3"/>
    <dgm:cxn modelId="{45F11BD8-BB8F-4041-87C5-320CE0AA55E9}" type="presParOf" srcId="{333A1088-737F-45CB-B68E-254E46348037}" destId="{619D679B-A015-4ECF-8348-D1034C574F40}" srcOrd="8" destOrd="0" presId="urn:microsoft.com/office/officeart/2005/8/layout/target3"/>
    <dgm:cxn modelId="{A88256EF-D203-43D6-A8BD-7A7331350332}" type="presParOf" srcId="{333A1088-737F-45CB-B68E-254E46348037}" destId="{322283A8-4A27-4CDA-BAE3-F381106A9174}" srcOrd="9" destOrd="0" presId="urn:microsoft.com/office/officeart/2005/8/layout/target3"/>
    <dgm:cxn modelId="{3D463DFF-0981-4F86-ABF0-8B3A4DDC6D67}" type="presParOf" srcId="{333A1088-737F-45CB-B68E-254E46348037}" destId="{FFC9F71D-1B4F-4AD9-A4A6-86ADEFC8AF5C}" srcOrd="10" destOrd="0" presId="urn:microsoft.com/office/officeart/2005/8/layout/target3"/>
    <dgm:cxn modelId="{40D73999-1840-4132-8752-A065D7BE5927}" type="presParOf" srcId="{333A1088-737F-45CB-B68E-254E46348037}" destId="{25B08C86-7E15-44DC-BE7F-FFB55DD49D12}" srcOrd="11" destOrd="0" presId="urn:microsoft.com/office/officeart/2005/8/layout/target3"/>
    <dgm:cxn modelId="{43FEFD97-3DF8-42DC-8FD2-E7D5F87D5ACB}" type="presParOf" srcId="{333A1088-737F-45CB-B68E-254E46348037}" destId="{B802C839-24C6-47E7-BAF8-A79343132CBC}" srcOrd="12" destOrd="0" presId="urn:microsoft.com/office/officeart/2005/8/layout/target3"/>
    <dgm:cxn modelId="{C700FF06-EC3D-4A41-A5CE-394D80366E7D}" type="presParOf" srcId="{333A1088-737F-45CB-B68E-254E46348037}" destId="{10B0AAF3-16BE-4B9A-A567-5D5A0E0FD953}" srcOrd="13" destOrd="0" presId="urn:microsoft.com/office/officeart/2005/8/layout/target3"/>
    <dgm:cxn modelId="{DC16E592-AA98-4B3D-8E70-713FEF5D6FEB}" type="presParOf" srcId="{333A1088-737F-45CB-B68E-254E46348037}" destId="{20EFD393-BD0F-4866-BD5F-B29A45D964CD}" srcOrd="14" destOrd="0" presId="urn:microsoft.com/office/officeart/2005/8/layout/target3"/>
    <dgm:cxn modelId="{30A63555-375F-40A8-B13F-A2DAA62A9BEF}" type="presParOf" srcId="{333A1088-737F-45CB-B68E-254E46348037}" destId="{AED2198E-93D5-4001-81B4-73124B309672}" srcOrd="15" destOrd="0" presId="urn:microsoft.com/office/officeart/2005/8/layout/target3"/>
    <dgm:cxn modelId="{653A7D21-5A43-4342-95D9-3629711AF4DF}" type="presParOf" srcId="{333A1088-737F-45CB-B68E-254E46348037}" destId="{2BE915AB-18AA-4053-B92C-3BFC9ED204BB}" srcOrd="16" destOrd="0" presId="urn:microsoft.com/office/officeart/2005/8/layout/target3"/>
    <dgm:cxn modelId="{BF2B46B3-4895-4628-AE51-7E838F5CA824}" type="presParOf" srcId="{333A1088-737F-45CB-B68E-254E46348037}" destId="{6BB5E863-4638-4E1D-BFDE-399D028AC4ED}" srcOrd="17" destOrd="0" presId="urn:microsoft.com/office/officeart/2005/8/layout/target3"/>
    <dgm:cxn modelId="{DC52324B-42F7-4579-95A2-C33F3F208103}" type="presParOf" srcId="{333A1088-737F-45CB-B68E-254E46348037}" destId="{5A5FFA88-C948-4069-8E93-59FA12366E83}" srcOrd="18" destOrd="0" presId="urn:microsoft.com/office/officeart/2005/8/layout/target3"/>
    <dgm:cxn modelId="{BD9B9588-0856-46A6-A67F-ED9C297C76FE}" type="presParOf" srcId="{333A1088-737F-45CB-B68E-254E46348037}" destId="{D765D62F-75B8-4F0E-BC22-04FC3BAECA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4035" y="0"/>
          <a:ext cx="6624736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PODBOŘANY, HUSOVA 276, OKRES LOUNY</a:t>
          </a:r>
          <a:endParaRPr lang="cs-CZ" sz="1800" kern="1200" dirty="0"/>
        </a:p>
      </dsp:txBody>
      <dsp:txXfrm>
        <a:off x="1784035" y="0"/>
        <a:ext cx="6624736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4"/>
          <a:ext cx="2844316" cy="28443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4"/>
          <a:ext cx="6624736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MYŠKOVÁ</a:t>
          </a:r>
          <a:endParaRPr lang="cs-CZ" sz="1800" kern="1200" dirty="0"/>
        </a:p>
      </dsp:txBody>
      <dsp:txXfrm>
        <a:off x="1800200" y="576064"/>
        <a:ext cx="6624736" cy="576063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624736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</a:t>
          </a:r>
          <a:r>
            <a:rPr lang="cs-CZ" sz="1800" kern="1200" baseline="0" dirty="0" smtClean="0"/>
            <a:t>VY_32_INOVACE_773_KLASICISMUS_V_HUDBĚ</a:t>
          </a:r>
          <a:endParaRPr lang="cs-CZ" sz="1800" kern="1200" dirty="0"/>
        </a:p>
      </dsp:txBody>
      <dsp:txXfrm>
        <a:off x="1800200" y="1152128"/>
        <a:ext cx="6624736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800200" y="1728192"/>
          <a:ext cx="6624736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Klasicismus a hudba</a:t>
          </a:r>
          <a:endParaRPr lang="cs-CZ" sz="1800" kern="1200" dirty="0"/>
        </a:p>
      </dsp:txBody>
      <dsp:txXfrm>
        <a:off x="1800200" y="1728192"/>
        <a:ext cx="6624736" cy="576064"/>
      </dsp:txXfrm>
    </dsp:sp>
    <dsp:sp modelId="{10B0AAF3-16BE-4B9A-A567-5D5A0E0FD953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FD393-BD0F-4866-BD5F-B29A45D964CD}">
      <dsp:nvSpPr>
        <dsp:cNvPr id="0" name=""/>
        <dsp:cNvSpPr/>
      </dsp:nvSpPr>
      <dsp:spPr>
        <a:xfrm>
          <a:off x="1800200" y="2304256"/>
          <a:ext cx="6624736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CZ.1.07/1.4.00/21.2975</a:t>
          </a:r>
          <a:endParaRPr lang="cs-CZ" sz="1800" kern="1200" dirty="0"/>
        </a:p>
      </dsp:txBody>
      <dsp:txXfrm>
        <a:off x="1800200" y="2304256"/>
        <a:ext cx="6624736" cy="576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165CBE6-1417-4ACA-BC0D-4F5345369A3B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9E4279E-9FDC-413F-8B18-EA8E237788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0/05/Joseph_Haydn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a/aa/Martini_bologna_mozart_1777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-hJf4Zffko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6/6f/Beethoven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f/fe/Myslivecek_josef1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7/7b/Reicha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156022571"/>
              </p:ext>
            </p:extLst>
          </p:nvPr>
        </p:nvGraphicFramePr>
        <p:xfrm>
          <a:off x="251520" y="404664"/>
          <a:ext cx="8424936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526655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ABB229-8D3B-4694-996A-96F23CF14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05CE8C-CC26-4C3E-AC11-E15060ECD7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A0455-90FF-4808-ABD0-F02540D31D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40AFEC-043D-4C43-A2F9-D0F5331DF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3FC574-E1CD-4FB4-B054-0B805CE04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9D679B-A015-4ECF-8348-D1034C574F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C9F71D-1B4F-4AD9-A4A6-86ADEFC8AF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08C86-7E15-44DC-BE7F-FFB55DD49D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B0AAF3-16BE-4B9A-A567-5D5A0E0FD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EFD393-BD0F-4866-BD5F-B29A45D964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8303808"/>
              </p:ext>
            </p:extLst>
          </p:nvPr>
        </p:nvGraphicFramePr>
        <p:xfrm>
          <a:off x="1115616" y="548680"/>
          <a:ext cx="7718019" cy="53629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58048"/>
                <a:gridCol w="5559971"/>
              </a:tblGrid>
              <a:tr h="32403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Anotace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Metodický postup: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Klíčová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slova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Datum </a:t>
                      </a:r>
                      <a:r>
                        <a:rPr lang="en-US" sz="1800" dirty="0" err="1">
                          <a:effectLst/>
                        </a:rPr>
                        <a:t>vytvoření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 slouží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 výkladu učiva v předmětu Hudební výchova v 9. ročníku</a:t>
                      </a: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 se seznámí s pojmem klasicismus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 hudbě</a:t>
                      </a: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 se seznámí 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nejvýznamnějšími  světovými představiteli klasicismu a poslechne si danou ukázku</a:t>
                      </a:r>
                    </a:p>
                    <a:p>
                      <a:pPr marL="34290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 seznámí s nejvýznamnějšími představiteli českého klasicismu v hudbě</a:t>
                      </a:r>
                    </a:p>
                    <a:p>
                      <a:pPr marL="34290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Klasicismus v hudbě,  J. Haydn,  W.  A. Mozart,  L. van Beethoven,  J. Mysliveček,  J. J. Ryba,  A. J. </a:t>
                      </a:r>
                      <a:r>
                        <a:rPr lang="cs-CZ" sz="1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Rejcha</a:t>
                      </a: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dubna  2013</a:t>
                      </a:r>
                    </a:p>
                    <a:p>
                      <a:pPr marL="34290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7867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KLASICISMUS V HUDBĚ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18. století (1750 – 1820)</a:t>
            </a:r>
          </a:p>
          <a:p>
            <a:r>
              <a:rPr lang="cs-CZ" dirty="0" smtClean="0"/>
              <a:t> návrat k antice</a:t>
            </a:r>
          </a:p>
          <a:p>
            <a:r>
              <a:rPr lang="cs-CZ" dirty="0" smtClean="0"/>
              <a:t> melodicky a harmonicky ucelené</a:t>
            </a:r>
          </a:p>
          <a:p>
            <a:r>
              <a:rPr lang="cs-CZ" dirty="0" smtClean="0"/>
              <a:t> orchestr obohacen o lesní roh, trubky, tympány a klarinet</a:t>
            </a:r>
          </a:p>
          <a:p>
            <a:r>
              <a:rPr lang="cs-CZ" dirty="0" smtClean="0"/>
              <a:t> hudební formy : sonáta, symfonie, smyčcový kvartet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Nejvýznamnější představitelé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Joseph</a:t>
            </a:r>
            <a:r>
              <a:rPr lang="cs-CZ" dirty="0" smtClean="0"/>
              <a:t> Haydn</a:t>
            </a:r>
            <a:endParaRPr lang="cs-CZ" dirty="0"/>
          </a:p>
        </p:txBody>
      </p:sp>
      <p:pic>
        <p:nvPicPr>
          <p:cNvPr id="1026" name="Picture 2" descr="Soubor:Joseph Hayd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412776"/>
            <a:ext cx="4032448" cy="5095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Martini bologna mozart 177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844824"/>
            <a:ext cx="4032448" cy="4645071"/>
          </a:xfrm>
          <a:prstGeom prst="rect">
            <a:avLst/>
          </a:prstGeom>
          <a:noFill/>
        </p:spPr>
      </p:pic>
      <p:sp>
        <p:nvSpPr>
          <p:cNvPr id="7" name="Nadpis 6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Wolfgang  Amadeus Mozart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idx="4294967295"/>
          </p:nvPr>
        </p:nvSpPr>
        <p:spPr>
          <a:xfrm>
            <a:off x="1644650" y="1447800"/>
            <a:ext cx="7499350" cy="4800600"/>
          </a:xfrm>
        </p:spPr>
        <p:txBody>
          <a:bodyPr/>
          <a:lstStyle/>
          <a:p>
            <a:pPr>
              <a:buNone/>
            </a:pPr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youtube.com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watch</a:t>
            </a:r>
            <a:r>
              <a:rPr lang="cs-CZ" sz="1800" dirty="0" smtClean="0">
                <a:hlinkClick r:id="rId4"/>
              </a:rPr>
              <a:t>?v=-hJf4ZffkoI</a:t>
            </a:r>
            <a:endParaRPr lang="cs-CZ" sz="18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oubor:Beethov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268760"/>
            <a:ext cx="4464496" cy="5368131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r>
              <a:rPr lang="cs-CZ" dirty="0" err="1" smtClean="0"/>
              <a:t>Ludwig</a:t>
            </a:r>
            <a:r>
              <a:rPr lang="cs-CZ" dirty="0" smtClean="0"/>
              <a:t> van Beethoven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Čeští skladatelé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Mysliveček</a:t>
            </a:r>
            <a:endParaRPr lang="cs-CZ" dirty="0"/>
          </a:p>
        </p:txBody>
      </p:sp>
      <p:pic>
        <p:nvPicPr>
          <p:cNvPr id="20482" name="Picture 2" descr="Soubor:Myslivecek josef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556792"/>
            <a:ext cx="2562225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r>
              <a:rPr lang="cs-CZ" dirty="0" smtClean="0"/>
              <a:t>Jakub Jan Ryba</a:t>
            </a:r>
            <a:endParaRPr lang="cs-CZ" dirty="0"/>
          </a:p>
        </p:txBody>
      </p:sp>
      <p:pic>
        <p:nvPicPr>
          <p:cNvPr id="21506" name="Picture 2" descr="http://upload.wikimedia.org/wikipedia/commons/6/6e/JJry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7537" y="1628801"/>
            <a:ext cx="3794743" cy="42180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oubor:Reich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556792"/>
            <a:ext cx="5040560" cy="5015442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r>
              <a:rPr lang="cs-CZ" dirty="0" smtClean="0"/>
              <a:t>Antonín Josef </a:t>
            </a:r>
            <a:r>
              <a:rPr lang="cs-CZ" dirty="0" err="1" smtClean="0"/>
              <a:t>Rejcha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http://cs.wikipedia.org/wiki/Soubor:Joseph_Haydn.jpg</a:t>
            </a: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1835696" y="1772816"/>
            <a:ext cx="6678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http://cs.wikipedia.org/wiki/Soubor:Martini_bologna_mozart_1777.jpg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835696" y="2132856"/>
            <a:ext cx="5310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http://cs.wikipedia.org/wiki/Soubor:Beethoven.jpg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835696" y="2420888"/>
            <a:ext cx="6102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http://cs.wikipedia.org/wiki/Soubor:Myslivecek_josef1.jpg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835696" y="2708920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http://upload.wikimedia.org/wikipedia/commons/6/6e/JJryba.jpg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835696" y="3068960"/>
            <a:ext cx="47971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http://cs.wikipedia.org/wiki/Soubor:Reicha.jpg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835696" y="3356992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youtube.com</a:t>
            </a:r>
            <a:r>
              <a:rPr lang="cs-CZ" dirty="0" smtClean="0"/>
              <a:t>/</a:t>
            </a:r>
            <a:r>
              <a:rPr lang="cs-CZ" dirty="0" err="1" smtClean="0"/>
              <a:t>watch</a:t>
            </a:r>
            <a:r>
              <a:rPr lang="cs-CZ" dirty="0" smtClean="0"/>
              <a:t>?feature=</a:t>
            </a:r>
            <a:r>
              <a:rPr lang="cs-CZ" dirty="0" err="1" smtClean="0"/>
              <a:t>player</a:t>
            </a:r>
            <a:r>
              <a:rPr lang="cs-CZ" dirty="0" smtClean="0"/>
              <a:t>_</a:t>
            </a:r>
            <a:r>
              <a:rPr lang="cs-CZ" dirty="0" err="1" smtClean="0"/>
              <a:t>detailpage</a:t>
            </a:r>
            <a:r>
              <a:rPr lang="cs-CZ" dirty="0" smtClean="0"/>
              <a:t>&amp;v=-hJf4ZffkoI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215</TotalTime>
  <Words>210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Snímek 1</vt:lpstr>
      <vt:lpstr>Snímek 2</vt:lpstr>
      <vt:lpstr>KLASICISMUS V HUDBĚ</vt:lpstr>
      <vt:lpstr>Nejvýznamnější představitelé</vt:lpstr>
      <vt:lpstr>Wolfgang  Amadeus Mozart</vt:lpstr>
      <vt:lpstr>Ludwig van Beethoven</vt:lpstr>
      <vt:lpstr>Čeští skladatelé</vt:lpstr>
      <vt:lpstr>Jakub Jan Ryba</vt:lpstr>
      <vt:lpstr>Antonín Josef Rejcha</vt:lpstr>
      <vt:lpstr>Použité zdroje:</vt:lpstr>
    </vt:vector>
  </TitlesOfParts>
  <Company>Hole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Mouse</dc:creator>
  <cp:lastModifiedBy>Mouse</cp:lastModifiedBy>
  <cp:revision>43</cp:revision>
  <dcterms:created xsi:type="dcterms:W3CDTF">2013-06-20T16:54:57Z</dcterms:created>
  <dcterms:modified xsi:type="dcterms:W3CDTF">2013-07-31T09:28:39Z</dcterms:modified>
</cp:coreProperties>
</file>