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4"/>
  </p:notesMasterIdLst>
  <p:sldIdLst>
    <p:sldId id="256" r:id="rId2"/>
    <p:sldId id="262" r:id="rId3"/>
    <p:sldId id="264" r:id="rId4"/>
    <p:sldId id="294" r:id="rId5"/>
    <p:sldId id="303" r:id="rId6"/>
    <p:sldId id="304" r:id="rId7"/>
    <p:sldId id="305" r:id="rId8"/>
    <p:sldId id="306" r:id="rId9"/>
    <p:sldId id="307" r:id="rId10"/>
    <p:sldId id="278" r:id="rId11"/>
    <p:sldId id="293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9" r:id="rId21"/>
    <p:sldId id="300" r:id="rId22"/>
    <p:sldId id="26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1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24" autoAdjust="0"/>
  </p:normalViewPr>
  <p:slideViewPr>
    <p:cSldViewPr>
      <p:cViewPr>
        <p:scale>
          <a:sx n="80" d="100"/>
          <a:sy n="80" d="100"/>
        </p:scale>
        <p:origin x="-87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VY_32_INOVACE_Násobení a dělení desetinných čísel deseti, stem a tisícem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</a:t>
          </a:r>
          <a:r>
            <a:rPr lang="cs-CZ" sz="2000" b="1" smtClean="0"/>
            <a:t>: Mgr. </a:t>
          </a:r>
          <a:r>
            <a:rPr lang="cs-CZ" sz="2000" b="1" dirty="0" smtClean="0"/>
            <a:t>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</a:t>
          </a:r>
          <a:r>
            <a:rPr lang="cs-CZ" sz="2000" b="1" smtClean="0"/>
            <a:t>: </a:t>
          </a:r>
          <a:r>
            <a:rPr lang="cs-CZ" sz="200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 custScaleY="163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smtClean="0"/>
            <a:t>: Mgr. </a:t>
          </a:r>
          <a:r>
            <a:rPr lang="cs-CZ" sz="2000" b="1" kern="1200" dirty="0" smtClean="0"/>
            <a:t>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</a:t>
          </a:r>
          <a:r>
            <a:rPr lang="cs-CZ" sz="2000" b="1" kern="1200" smtClean="0"/>
            <a:t>: </a:t>
          </a:r>
          <a:r>
            <a:rPr lang="cs-CZ" sz="2000" kern="120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448270"/>
          <a:ext cx="8283372" cy="648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VY_32_INOVACE_Násobení a dělení desetinných čísel deseti, stem a tisícem</a:t>
          </a:r>
          <a:endParaRPr lang="cs-CZ" sz="2000" kern="1200" dirty="0" smtClean="0"/>
        </a:p>
      </dsp:txBody>
      <dsp:txXfrm>
        <a:off x="207974" y="2448270"/>
        <a:ext cx="8283372" cy="648075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</a:t>
            </a:r>
            <a:r>
              <a:rPr lang="cs-CZ" smtClean="0"/>
              <a:t>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20356708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</a:t>
            </a:r>
            <a:r>
              <a:rPr lang="cs-CZ" sz="2400">
                <a:solidFill>
                  <a:schemeClr val="bg1"/>
                </a:solidFill>
              </a:rPr>
              <a:t>pro </a:t>
            </a:r>
            <a:r>
              <a:rPr lang="cs-CZ" sz="2400" smtClean="0">
                <a:solidFill>
                  <a:schemeClr val="bg1"/>
                </a:solidFill>
              </a:rPr>
              <a:t>21. </a:t>
            </a:r>
            <a:r>
              <a:rPr lang="cs-CZ" sz="2400" dirty="0">
                <a:solidFill>
                  <a:schemeClr val="bg1"/>
                </a:solidFill>
              </a:rPr>
              <a:t>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výkladu postupů při násobení </a:t>
            </a:r>
            <a:r>
              <a:rPr lang="cs-CZ" dirty="0"/>
              <a:t>a dělení desetinných čísel deseti, stem a tisícem </a:t>
            </a:r>
            <a:r>
              <a:rPr lang="cs-CZ" dirty="0" smtClean="0"/>
              <a:t>pro žáky 6.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10) a na závěrečný interaktivní test (snímky 11 – 21) ve kterém žáci procvičují na příkladech probrané učivo. Snímky 4, 5, 7 a 8 obsahují animace, která pomáhají pochopit postup </a:t>
            </a:r>
            <a:r>
              <a:rPr lang="cs-CZ" dirty="0"/>
              <a:t>při násobení a dělení </a:t>
            </a:r>
            <a:r>
              <a:rPr lang="cs-CZ" dirty="0" smtClean="0"/>
              <a:t>přirozených a desetinných </a:t>
            </a:r>
            <a:r>
              <a:rPr lang="cs-CZ" dirty="0"/>
              <a:t>čísel deseti, stem a tisícem. </a:t>
            </a:r>
            <a:r>
              <a:rPr lang="cs-CZ" dirty="0" smtClean="0"/>
              <a:t>Snímky 6 a 9 obsahují příklady na procvičení (odpovědi se objeví po stisknutí tlačítka Zobraz výsledky). V 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odpověděli 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30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Násobení a dělení desetinných čísel deseti, stem a tisícem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smtClean="0"/>
              <a:t>24 . </a:t>
            </a:r>
            <a:r>
              <a:rPr lang="cs-CZ" sz="5400" dirty="0" smtClean="0"/>
              <a:t>10 =</a:t>
            </a:r>
          </a:p>
          <a:p>
            <a:pPr marL="0" indent="0">
              <a:buNone/>
            </a:pPr>
            <a:r>
              <a:rPr lang="cs-CZ" sz="5400" smtClean="0"/>
              <a:t>24 . </a:t>
            </a:r>
            <a:r>
              <a:rPr lang="cs-CZ" sz="5400" dirty="0" smtClean="0"/>
              <a:t>100 = </a:t>
            </a:r>
          </a:p>
          <a:p>
            <a:pPr marL="0" indent="0">
              <a:buNone/>
            </a:pPr>
            <a:r>
              <a:rPr lang="cs-CZ" sz="5400" smtClean="0"/>
              <a:t>24 . </a:t>
            </a:r>
            <a:r>
              <a:rPr lang="cs-CZ" sz="5400" dirty="0" smtClean="0"/>
              <a:t>1 000 = 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 – násobení přirozených čísel deseti, stem a tisícem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2420888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240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3356992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2 400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4377878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24 000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6012160" y="2636912"/>
            <a:ext cx="2880320" cy="1944216"/>
          </a:xfrm>
          <a:prstGeom prst="wedgeRoundRectCallout">
            <a:avLst>
              <a:gd name="adj1" fmla="val -85563"/>
              <a:gd name="adj2" fmla="val 11803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Jak určíme výsledky?</a:t>
            </a:r>
            <a:endParaRPr lang="cs-CZ" sz="4000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6012160" y="2636912"/>
            <a:ext cx="2880320" cy="2880320"/>
          </a:xfrm>
          <a:prstGeom prst="wedgeRoundRectCallout">
            <a:avLst>
              <a:gd name="adj1" fmla="val -118134"/>
              <a:gd name="adj2" fmla="val -39352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Při násobení 10 </a:t>
            </a:r>
            <a:br>
              <a:rPr lang="cs-CZ" sz="4000" dirty="0" smtClean="0"/>
            </a:br>
            <a:r>
              <a:rPr lang="cs-CZ" sz="4000" dirty="0" smtClean="0"/>
              <a:t>přidáme jednu nulu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71414" y="2420888"/>
            <a:ext cx="1200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0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55497" y="2420888"/>
            <a:ext cx="1200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0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6012160" y="2636912"/>
            <a:ext cx="2880320" cy="2880320"/>
          </a:xfrm>
          <a:prstGeom prst="wedgeRoundRectCallout">
            <a:avLst>
              <a:gd name="adj1" fmla="val -91335"/>
              <a:gd name="adj2" fmla="val -7193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Při násobení 100 </a:t>
            </a:r>
            <a:br>
              <a:rPr lang="cs-CZ" sz="4000" dirty="0" smtClean="0"/>
            </a:br>
            <a:r>
              <a:rPr lang="cs-CZ" sz="4000" dirty="0" smtClean="0"/>
              <a:t>přidáme dvě nuly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2172" y="3405250"/>
            <a:ext cx="1200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00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86901" y="3359084"/>
            <a:ext cx="132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00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6012160" y="2636912"/>
            <a:ext cx="2880320" cy="2880320"/>
          </a:xfrm>
          <a:prstGeom prst="wedgeRoundRectCallout">
            <a:avLst>
              <a:gd name="adj1" fmla="val -62887"/>
              <a:gd name="adj2" fmla="val 27027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Při násobení </a:t>
            </a:r>
            <a:br>
              <a:rPr lang="cs-CZ" sz="4000" dirty="0" smtClean="0"/>
            </a:br>
            <a:r>
              <a:rPr lang="cs-CZ" sz="4000" dirty="0" smtClean="0"/>
              <a:t>1 000 </a:t>
            </a:r>
            <a:br>
              <a:rPr lang="cs-CZ" sz="4000" dirty="0" smtClean="0"/>
            </a:br>
            <a:r>
              <a:rPr lang="cs-CZ" sz="4000" dirty="0" smtClean="0"/>
              <a:t>přidáme</a:t>
            </a:r>
            <a:br>
              <a:rPr lang="cs-CZ" sz="4000" dirty="0" smtClean="0"/>
            </a:br>
            <a:r>
              <a:rPr lang="cs-CZ" sz="4000" dirty="0" smtClean="0"/>
              <a:t>tři nuly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24572" y="4399395"/>
            <a:ext cx="13352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000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91828" y="4377878"/>
            <a:ext cx="132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000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0419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  <p:bldP spid="6" grpId="0"/>
      <p:bldP spid="7" grpId="0"/>
      <p:bldP spid="8" grpId="0" animBg="1"/>
      <p:bldP spid="8" grpId="1" animBg="1"/>
      <p:bldP spid="9" grpId="0" animBg="1"/>
      <p:bldP spid="9" grpId="1" animBg="1"/>
      <p:bldP spid="11" grpId="0"/>
      <p:bldP spid="12" grpId="0"/>
      <p:bldP spid="13" grpId="0" animBg="1"/>
      <p:bldP spid="13" grpId="1" animBg="1"/>
      <p:bldP spid="14" grpId="0"/>
      <p:bldP spid="15" grpId="0"/>
      <p:bldP spid="16" grpId="0" animBg="1"/>
      <p:bldP spid="16" grpId="1" animBg="1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smtClean="0"/>
              <a:t>2,415 . </a:t>
            </a:r>
            <a:r>
              <a:rPr lang="cs-CZ" sz="5400" dirty="0" smtClean="0"/>
              <a:t>10 =</a:t>
            </a:r>
          </a:p>
          <a:p>
            <a:pPr marL="0" indent="0">
              <a:buNone/>
            </a:pPr>
            <a:r>
              <a:rPr lang="cs-CZ" sz="5400" smtClean="0"/>
              <a:t>2,415 . </a:t>
            </a:r>
            <a:r>
              <a:rPr lang="cs-CZ" sz="5400" dirty="0" smtClean="0"/>
              <a:t>100 = </a:t>
            </a:r>
          </a:p>
          <a:p>
            <a:pPr marL="0" indent="0">
              <a:buNone/>
            </a:pPr>
            <a:r>
              <a:rPr lang="cs-CZ" sz="5400" smtClean="0"/>
              <a:t>2,415 . </a:t>
            </a:r>
            <a:r>
              <a:rPr lang="cs-CZ" sz="5400" dirty="0" smtClean="0"/>
              <a:t>1 000 = </a:t>
            </a:r>
          </a:p>
          <a:p>
            <a:pPr marL="0" indent="0">
              <a:buNone/>
            </a:pPr>
            <a:r>
              <a:rPr lang="cs-CZ" sz="5400" smtClean="0"/>
              <a:t>2,4 . </a:t>
            </a:r>
            <a:r>
              <a:rPr lang="cs-CZ" sz="5400" dirty="0"/>
              <a:t>1 000 = </a:t>
            </a:r>
          </a:p>
          <a:p>
            <a:pPr marL="0" indent="0">
              <a:buNone/>
            </a:pP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desetinných čísel deseti, stem a tisícem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2420888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2415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3356992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>
                <a:solidFill>
                  <a:srgbClr val="073E87"/>
                </a:solidFill>
              </a:rPr>
              <a:t>2415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355976" y="4377878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>
                <a:solidFill>
                  <a:srgbClr val="073E87"/>
                </a:solidFill>
              </a:rPr>
              <a:t>2415</a:t>
            </a:r>
          </a:p>
        </p:txBody>
      </p:sp>
      <p:sp>
        <p:nvSpPr>
          <p:cNvPr id="9" name="Zaoblený obdélníkový popisek 8"/>
          <p:cNvSpPr/>
          <p:nvPr/>
        </p:nvSpPr>
        <p:spPr>
          <a:xfrm>
            <a:off x="5920652" y="2543920"/>
            <a:ext cx="2880320" cy="3960440"/>
          </a:xfrm>
          <a:prstGeom prst="wedgeRoundRectCallout">
            <a:avLst>
              <a:gd name="adj1" fmla="val -83914"/>
              <a:gd name="adj2" fmla="val -39952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Při násobení 10 posuneme desetinnou čárku o jedno místo doprava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2420888"/>
            <a:ext cx="1200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,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5950138" y="2543920"/>
            <a:ext cx="2880320" cy="3960440"/>
          </a:xfrm>
          <a:prstGeom prst="wedgeRoundRectCallout">
            <a:avLst>
              <a:gd name="adj1" fmla="val -73606"/>
              <a:gd name="adj2" fmla="val -17688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Při násobení </a:t>
            </a:r>
            <a:r>
              <a:rPr lang="cs-CZ" sz="3600" dirty="0" smtClean="0"/>
              <a:t>100 </a:t>
            </a:r>
            <a:r>
              <a:rPr lang="cs-CZ" sz="3600" dirty="0"/>
              <a:t>posuneme desetinnou čárku o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dvě místa </a:t>
            </a:r>
            <a:r>
              <a:rPr lang="cs-CZ" sz="3600" dirty="0"/>
              <a:t>doprava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3359084"/>
            <a:ext cx="132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,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5950138" y="2543920"/>
            <a:ext cx="2880320" cy="3960440"/>
          </a:xfrm>
          <a:prstGeom prst="wedgeRoundRectCallout">
            <a:avLst>
              <a:gd name="adj1" fmla="val -57939"/>
              <a:gd name="adj2" fmla="val 10835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Při násobení </a:t>
            </a:r>
            <a:r>
              <a:rPr lang="cs-CZ" sz="3600" dirty="0" smtClean="0"/>
              <a:t>1 000 </a:t>
            </a:r>
            <a:r>
              <a:rPr lang="cs-CZ" sz="3600" dirty="0"/>
              <a:t>posuneme desetinnou čárku o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tři místa </a:t>
            </a:r>
            <a:r>
              <a:rPr lang="cs-CZ" sz="3600" dirty="0"/>
              <a:t>doprava</a:t>
            </a:r>
          </a:p>
        </p:txBody>
      </p:sp>
      <p:sp>
        <p:nvSpPr>
          <p:cNvPr id="19" name="Zaoblený obdélníkový popisek 18"/>
          <p:cNvSpPr/>
          <p:nvPr/>
        </p:nvSpPr>
        <p:spPr>
          <a:xfrm>
            <a:off x="5984382" y="2543920"/>
            <a:ext cx="2880320" cy="3960440"/>
          </a:xfrm>
          <a:prstGeom prst="wedgeRoundRectCallout">
            <a:avLst>
              <a:gd name="adj1" fmla="val -57939"/>
              <a:gd name="adj2" fmla="val 10835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Když za desetinnou čárkou nejsou žádné číslice, </a:t>
            </a:r>
            <a:r>
              <a:rPr lang="cs-CZ" sz="3600" b="1" dirty="0" smtClean="0"/>
              <a:t>nepíšeme ji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4377878"/>
            <a:ext cx="132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,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635896" y="5373216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24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5952849" y="2543920"/>
            <a:ext cx="2880320" cy="3960440"/>
          </a:xfrm>
          <a:prstGeom prst="wedgeRoundRectCallout">
            <a:avLst>
              <a:gd name="adj1" fmla="val -78966"/>
              <a:gd name="adj2" fmla="val 35722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Při násobení </a:t>
            </a:r>
            <a:r>
              <a:rPr lang="cs-CZ" sz="3600" dirty="0" smtClean="0"/>
              <a:t>1 000 </a:t>
            </a:r>
            <a:r>
              <a:rPr lang="cs-CZ" sz="3600" dirty="0"/>
              <a:t>posuneme desetinnou čárku o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tři místa </a:t>
            </a:r>
            <a:r>
              <a:rPr lang="cs-CZ" sz="3600" dirty="0"/>
              <a:t>doprava</a:t>
            </a:r>
          </a:p>
        </p:txBody>
      </p:sp>
      <p:sp>
        <p:nvSpPr>
          <p:cNvPr id="26" name="Zaoblený obdélníkový popisek 25"/>
          <p:cNvSpPr/>
          <p:nvPr/>
        </p:nvSpPr>
        <p:spPr>
          <a:xfrm>
            <a:off x="5970017" y="2543920"/>
            <a:ext cx="2880320" cy="3960440"/>
          </a:xfrm>
          <a:prstGeom prst="wedgeRoundRectCallout">
            <a:avLst>
              <a:gd name="adj1" fmla="val -79790"/>
              <a:gd name="adj2" fmla="val 35722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Když za desetinnou čárkou nejsou žádné číslice, </a:t>
            </a:r>
            <a:r>
              <a:rPr lang="cs-CZ" sz="3600" b="1" dirty="0" smtClean="0"/>
              <a:t>nepíšeme ji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5373216"/>
            <a:ext cx="132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,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5940152" y="2564904"/>
            <a:ext cx="2880320" cy="3960440"/>
          </a:xfrm>
          <a:prstGeom prst="wedgeRoundRectCallout">
            <a:avLst>
              <a:gd name="adj1" fmla="val -79790"/>
              <a:gd name="adj2" fmla="val 35722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Když desetinnou čárku posouváme do prázdna, </a:t>
            </a:r>
            <a:r>
              <a:rPr lang="cs-CZ" sz="3600" b="1" dirty="0" smtClean="0"/>
              <a:t>doplníme si nuly 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283968" y="5373216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spc="-400" dirty="0" smtClean="0">
                <a:solidFill>
                  <a:srgbClr val="073E87"/>
                </a:solidFill>
              </a:rPr>
              <a:t>00</a:t>
            </a:r>
            <a:endParaRPr lang="cs-CZ" sz="5400" spc="-400" dirty="0">
              <a:solidFill>
                <a:srgbClr val="073E87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51920" y="5373216"/>
            <a:ext cx="132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,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43502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1.49861E-6 C 0.00122 0.03053 -0.00555 0.0444 0.00886 0.05851 C 0.01233 0.05782 0.02049 0.05759 0.02466 0.05435 C 0.02778 0.05204 0.03334 0.04625 0.03334 0.04649 C 0.04028 0.03169 0.03594 0.01365 0.04462 -1.49861E-6 " pathEditMode="relative" rAng="0" ptsTypes="ffffA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2" y="29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39 0.05435 -0.00955 0.05551 0.01945 0.05181 C 0.0276 0.04857 0.03021 0.03932 0.03247 0.02937 C 0.03299 0.02429 0.03316 0.01897 0.03385 0.01388 C 0.03438 0.01041 0.03629 0.00347 0.03629 0.00347 C 0.04254 0.01573 0.03542 0.0495 0.04931 0.05528 C 0.05382 0.06453 0.05538 0.06013 0.06233 0.05713 C 0.07639 0.03839 0.07135 0.0451 0.07135 0.00509 " pathEditMode="relative" ptsTypes="fffffffA">
                                      <p:cBhvr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52 0.01318 -0.00347 0.04718 0.01163 0.05365 C 0.02274 0.0636 0.03594 0.06128 0.04028 0.0451 C 0.04062 0.03423 0.04045 0.02313 0.04149 0.01226 C 0.04167 0.01017 0.04253 0.00694 0.0441 0.00694 C 0.04566 0.00694 0.04583 0.01041 0.0467 0.01226 C 0.04722 0.02544 0.04531 0.03931 0.04809 0.05203 C 0.04878 0.05527 0.05312 0.05319 0.05573 0.05365 C 0.06458 0.05573 0.07344 0.05828 0.08177 0.06244 C 0.08594 0.04394 0.0908 0.0185 0.07795 0.00694 C 0.08055 0.01827 0.07743 0.03029 0.08698 0.03469 C 0.08819 0.05296 0.08542 0.05388 0.09601 0.05897 C 0.09757 0.05851 0.10521 0.05758 0.10642 0.05365 C 0.11059 0.03978 0.10903 0.02012 0.10903 0.00532 " pathEditMode="relative" ptsTypes="fffffffffffffA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3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52 0.01318 -0.00347 0.04718 0.01163 0.05365 C 0.02274 0.0636 0.03594 0.06128 0.04028 0.0451 C 0.04062 0.03423 0.04045 0.02313 0.04149 0.01226 C 0.04167 0.01017 0.04253 0.00694 0.0441 0.00694 C 0.04566 0.00694 0.04583 0.01041 0.0467 0.01226 C 0.04722 0.02544 0.04531 0.03931 0.04809 0.05203 C 0.04878 0.05527 0.05312 0.05319 0.05573 0.05365 C 0.06458 0.05573 0.07344 0.05828 0.08177 0.06244 C 0.08594 0.04394 0.0908 0.0185 0.07795 0.00694 C 0.08055 0.01827 0.07743 0.03029 0.08698 0.03469 C 0.08819 0.05296 0.08542 0.05388 0.09601 0.05897 C 0.09757 0.05851 0.10521 0.05758 0.10642 0.05365 C 0.11059 0.03978 0.10903 0.02012 0.10903 0.00532 " pathEditMode="relative" ptsTypes="fffffffffffffA">
                                      <p:cBhvr>
                                        <p:cTn id="11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52 0.01318 -0.00347 0.04718 0.01163 0.05365 C 0.02274 0.0636 0.03594 0.06128 0.04028 0.0451 C 0.04062 0.03423 0.04045 0.02313 0.04149 0.01226 C 0.04167 0.01017 0.04253 0.00694 0.0441 0.00694 C 0.04566 0.00694 0.04583 0.01041 0.0467 0.01226 C 0.04722 0.02544 0.04531 0.03931 0.04809 0.05203 C 0.04878 0.05527 0.05312 0.05319 0.05573 0.05365 C 0.06458 0.05573 0.07344 0.05828 0.08177 0.06244 C 0.08594 0.04394 0.0908 0.0185 0.07795 0.00694 C 0.08055 0.01827 0.07743 0.03029 0.08698 0.03469 C 0.08819 0.05296 0.08542 0.05388 0.09601 0.05897 C 0.09757 0.05851 0.10521 0.05758 0.10642 0.05365 C 0.11059 0.03978 0.10903 0.02012 0.10903 0.00532 " pathEditMode="relative" ptsTypes="fffffffffffffA">
                                      <p:cBhvr>
                                        <p:cTn id="14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xit" presetSubtype="3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2" presetClass="exit" presetSubtype="3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10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  <p:bldP spid="6" grpId="0"/>
      <p:bldP spid="7" grpId="0"/>
      <p:bldP spid="9" grpId="0" animBg="1"/>
      <p:bldP spid="9" grpId="1" animBg="1"/>
      <p:bldP spid="12" grpId="0"/>
      <p:bldP spid="12" grpId="1"/>
      <p:bldP spid="13" grpId="0" animBg="1"/>
      <p:bldP spid="13" grpId="1" animBg="1"/>
      <p:bldP spid="15" grpId="0"/>
      <p:bldP spid="15" grpId="1"/>
      <p:bldP spid="16" grpId="0" animBg="1"/>
      <p:bldP spid="16" grpId="1" animBg="1"/>
      <p:bldP spid="19" grpId="0" animBg="1"/>
      <p:bldP spid="19" grpId="1" animBg="1"/>
      <p:bldP spid="18" grpId="0"/>
      <p:bldP spid="18" grpId="1"/>
      <p:bldP spid="18" grpId="2"/>
      <p:bldP spid="24" grpId="0"/>
      <p:bldP spid="25" grpId="0" animBg="1"/>
      <p:bldP spid="25" grpId="1" animBg="1"/>
      <p:bldP spid="26" grpId="0" animBg="1"/>
      <p:bldP spid="26" grpId="1" animBg="1"/>
      <p:bldP spid="27" grpId="0"/>
      <p:bldP spid="27" grpId="1"/>
      <p:bldP spid="27" grpId="2"/>
      <p:bldP spid="27" grpId="3"/>
      <p:bldP spid="28" grpId="0" animBg="1"/>
      <p:bldP spid="28" grpId="1" animBg="1"/>
      <p:bldP spid="29" grpId="0"/>
      <p:bldP spid="30" grpId="0"/>
      <p:bldP spid="30" grpId="1"/>
      <p:bldP spid="30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12,43 . </a:t>
            </a:r>
            <a:r>
              <a:rPr lang="cs-CZ" sz="3600" dirty="0" smtClean="0"/>
              <a:t>10 =</a:t>
            </a:r>
          </a:p>
          <a:p>
            <a:pPr marL="0" indent="0">
              <a:buNone/>
            </a:pPr>
            <a:r>
              <a:rPr lang="cs-CZ" sz="3600" smtClean="0"/>
              <a:t>12,43 . </a:t>
            </a:r>
            <a:r>
              <a:rPr lang="cs-CZ" sz="3600" dirty="0" smtClean="0"/>
              <a:t>100 = </a:t>
            </a:r>
          </a:p>
          <a:p>
            <a:pPr marL="0" indent="0">
              <a:buNone/>
            </a:pPr>
            <a:r>
              <a:rPr lang="cs-CZ" sz="3600" smtClean="0"/>
              <a:t>12,43 . </a:t>
            </a:r>
            <a:r>
              <a:rPr lang="cs-CZ" sz="3600" dirty="0" smtClean="0"/>
              <a:t>1 000 = </a:t>
            </a:r>
          </a:p>
          <a:p>
            <a:pPr marL="0" indent="0">
              <a:buNone/>
            </a:pPr>
            <a:r>
              <a:rPr lang="cs-CZ" sz="3600" smtClean="0"/>
              <a:t>12,4 . </a:t>
            </a:r>
            <a:r>
              <a:rPr lang="cs-CZ" sz="3600" dirty="0"/>
              <a:t>1 000 = 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smtClean="0"/>
              <a:t>0,25 . </a:t>
            </a:r>
            <a:r>
              <a:rPr lang="cs-CZ" sz="3600" dirty="0" smtClean="0"/>
              <a:t>10 = </a:t>
            </a:r>
          </a:p>
          <a:p>
            <a:pPr marL="0" indent="0">
              <a:buNone/>
            </a:pPr>
            <a:r>
              <a:rPr lang="cs-CZ" sz="3600" smtClean="0"/>
              <a:t>0,25 . </a:t>
            </a:r>
            <a:r>
              <a:rPr lang="cs-CZ" sz="3600" dirty="0" smtClean="0"/>
              <a:t>1 000 = </a:t>
            </a:r>
            <a:endParaRPr lang="cs-CZ" sz="3600" dirty="0"/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desetinných čísel deseti, stem a tisícem - příklady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2422629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124,3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36168" y="3080353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1 243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915816" y="3738077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12 430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699792" y="439580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12 400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95736" y="5053525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2,5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771800" y="5711247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250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5517232"/>
            <a:ext cx="1872208" cy="93610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Zobrazit výsledky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919684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23" grpId="0"/>
      <p:bldP spid="31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dirty="0" smtClean="0"/>
              <a:t>24 000 : 10 =</a:t>
            </a:r>
          </a:p>
          <a:p>
            <a:pPr marL="0" indent="0">
              <a:buNone/>
            </a:pPr>
            <a:r>
              <a:rPr lang="cs-CZ" sz="5400" dirty="0" smtClean="0"/>
              <a:t>24 000 : 100 = </a:t>
            </a:r>
          </a:p>
          <a:p>
            <a:pPr marL="0" indent="0">
              <a:buNone/>
            </a:pPr>
            <a:r>
              <a:rPr lang="cs-CZ" sz="5400" dirty="0" smtClean="0"/>
              <a:t>24 000 : 1 000 = 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 – dělení přirozených čísel deseti, stem a tisícem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2420888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2 400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3356992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2 40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4377878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24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6012160" y="2636912"/>
            <a:ext cx="2880320" cy="1944216"/>
          </a:xfrm>
          <a:prstGeom prst="wedgeRoundRectCallout">
            <a:avLst>
              <a:gd name="adj1" fmla="val -64124"/>
              <a:gd name="adj2" fmla="val 17301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Jak určíme výsledky?</a:t>
            </a:r>
            <a:endParaRPr lang="cs-CZ" sz="4000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5940152" y="2631583"/>
            <a:ext cx="2880320" cy="2880320"/>
          </a:xfrm>
          <a:prstGeom prst="wedgeRoundRectCallout">
            <a:avLst>
              <a:gd name="adj1" fmla="val -62887"/>
              <a:gd name="adj2" fmla="val -38940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Při dělení</a:t>
            </a:r>
            <a:br>
              <a:rPr lang="cs-CZ" sz="4000" dirty="0" smtClean="0"/>
            </a:br>
            <a:r>
              <a:rPr lang="cs-CZ" sz="4000" dirty="0" smtClean="0"/>
              <a:t>10 </a:t>
            </a:r>
            <a:br>
              <a:rPr lang="cs-CZ" sz="4000" dirty="0" smtClean="0"/>
            </a:br>
            <a:r>
              <a:rPr lang="cs-CZ" sz="4000" dirty="0" smtClean="0"/>
              <a:t>ubereme jednu nulu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73289" y="2420888"/>
            <a:ext cx="1200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D1D1"/>
                </a:solidFill>
              </a:rPr>
              <a:t>0</a:t>
            </a:r>
            <a:endParaRPr lang="cs-CZ" sz="5400" dirty="0">
              <a:solidFill>
                <a:srgbClr val="FFD1D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55683" y="2420888"/>
            <a:ext cx="1200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0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6010869" y="2636912"/>
            <a:ext cx="2880320" cy="2880320"/>
          </a:xfrm>
          <a:prstGeom prst="wedgeRoundRectCallout">
            <a:avLst>
              <a:gd name="adj1" fmla="val -66185"/>
              <a:gd name="adj2" fmla="val -595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Při </a:t>
            </a:r>
            <a:r>
              <a:rPr lang="cs-CZ" sz="4000" dirty="0"/>
              <a:t>dělení</a:t>
            </a:r>
            <a:br>
              <a:rPr lang="cs-CZ" sz="4000" dirty="0"/>
            </a:br>
            <a:r>
              <a:rPr lang="cs-CZ" sz="4000" dirty="0" smtClean="0"/>
              <a:t>100 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ubereme </a:t>
            </a:r>
            <a:r>
              <a:rPr lang="cs-CZ" sz="4000" dirty="0" smtClean="0"/>
              <a:t>dvě nuly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91773" y="3405250"/>
            <a:ext cx="1200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D1D1"/>
                </a:solidFill>
              </a:rPr>
              <a:t>00</a:t>
            </a:r>
            <a:endParaRPr lang="cs-CZ" sz="5400" dirty="0">
              <a:solidFill>
                <a:srgbClr val="FFD1D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55683" y="3405250"/>
            <a:ext cx="132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00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6012160" y="2661751"/>
            <a:ext cx="2880320" cy="2880320"/>
          </a:xfrm>
          <a:prstGeom prst="wedgeRoundRectCallout">
            <a:avLst>
              <a:gd name="adj1" fmla="val -62887"/>
              <a:gd name="adj2" fmla="val 27027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Při </a:t>
            </a:r>
            <a:r>
              <a:rPr lang="cs-CZ" sz="4000" dirty="0"/>
              <a:t>dělení</a:t>
            </a:r>
            <a:br>
              <a:rPr lang="cs-CZ" sz="4000" dirty="0"/>
            </a:br>
            <a:r>
              <a:rPr lang="cs-CZ" sz="4000" dirty="0" smtClean="0"/>
              <a:t>1 000 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ubereme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tři nuly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16367" y="4399395"/>
            <a:ext cx="13352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D1D1"/>
                </a:solidFill>
              </a:rPr>
              <a:t>000</a:t>
            </a:r>
            <a:endParaRPr lang="cs-CZ" sz="5400" dirty="0">
              <a:solidFill>
                <a:srgbClr val="FFD1D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11801" y="4389753"/>
            <a:ext cx="132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000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6344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6" grpId="0"/>
      <p:bldP spid="7" grpId="0"/>
      <p:bldP spid="8" grpId="0" animBg="1"/>
      <p:bldP spid="8" grpId="1" animBg="1"/>
      <p:bldP spid="9" grpId="0" animBg="1"/>
      <p:bldP spid="9" grpId="1" animBg="1"/>
      <p:bldP spid="11" grpId="0"/>
      <p:bldP spid="12" grpId="0"/>
      <p:bldP spid="13" grpId="0" animBg="1"/>
      <p:bldP spid="13" grpId="1" animBg="1"/>
      <p:bldP spid="14" grpId="0"/>
      <p:bldP spid="15" grpId="0"/>
      <p:bldP spid="16" grpId="0" animBg="1"/>
      <p:bldP spid="16" grpId="1" animBg="1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5400" dirty="0" smtClean="0"/>
              <a:t>241,5 : 10 =</a:t>
            </a:r>
          </a:p>
          <a:p>
            <a:pPr marL="0" indent="0">
              <a:buNone/>
            </a:pPr>
            <a:r>
              <a:rPr lang="cs-CZ" sz="5400" dirty="0" smtClean="0"/>
              <a:t>241,5 : 100 = </a:t>
            </a:r>
          </a:p>
          <a:p>
            <a:pPr marL="0" indent="0">
              <a:buNone/>
            </a:pPr>
            <a:r>
              <a:rPr lang="cs-CZ" sz="5400" dirty="0" smtClean="0"/>
              <a:t>241,5 : 1 000 = </a:t>
            </a:r>
          </a:p>
          <a:p>
            <a:pPr marL="0" indent="0">
              <a:buNone/>
            </a:pPr>
            <a:r>
              <a:rPr lang="cs-CZ" sz="5400" dirty="0" smtClean="0"/>
              <a:t>2,4 : </a:t>
            </a:r>
            <a:r>
              <a:rPr lang="cs-CZ" sz="5400" dirty="0"/>
              <a:t>1 000 = </a:t>
            </a:r>
          </a:p>
          <a:p>
            <a:pPr marL="0" indent="0">
              <a:buNone/>
            </a:pP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Dělení </a:t>
            </a:r>
            <a:r>
              <a:rPr lang="cs-CZ" dirty="0"/>
              <a:t>desetinných </a:t>
            </a:r>
            <a:r>
              <a:rPr lang="cs-CZ" dirty="0" smtClean="0"/>
              <a:t>čísel deseti, stem a tisícem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2420888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2415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3356992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>
                <a:solidFill>
                  <a:srgbClr val="073E87"/>
                </a:solidFill>
              </a:rPr>
              <a:t>2415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439859" y="4377878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>
                <a:solidFill>
                  <a:srgbClr val="073E87"/>
                </a:solidFill>
              </a:rPr>
              <a:t>2415</a:t>
            </a:r>
          </a:p>
        </p:txBody>
      </p:sp>
      <p:sp>
        <p:nvSpPr>
          <p:cNvPr id="9" name="Zaoblený obdélníkový popisek 8"/>
          <p:cNvSpPr/>
          <p:nvPr/>
        </p:nvSpPr>
        <p:spPr>
          <a:xfrm>
            <a:off x="5920652" y="2543920"/>
            <a:ext cx="2880320" cy="3960440"/>
          </a:xfrm>
          <a:prstGeom prst="wedgeRoundRectCallout">
            <a:avLst>
              <a:gd name="adj1" fmla="val -83914"/>
              <a:gd name="adj2" fmla="val -39952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Při dělení </a:t>
            </a:r>
            <a:br>
              <a:rPr lang="cs-CZ" sz="3600" dirty="0" smtClean="0"/>
            </a:br>
            <a:r>
              <a:rPr lang="cs-CZ" sz="3600" dirty="0" smtClean="0"/>
              <a:t>10 posuneme desetinnou čárku o jedno místo doleva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51734" y="2420888"/>
            <a:ext cx="1200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,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5892425" y="2543920"/>
            <a:ext cx="2880320" cy="3960440"/>
          </a:xfrm>
          <a:prstGeom prst="wedgeRoundRectCallout">
            <a:avLst>
              <a:gd name="adj1" fmla="val -73606"/>
              <a:gd name="adj2" fmla="val -17688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Při </a:t>
            </a:r>
            <a:r>
              <a:rPr lang="cs-CZ" sz="3600" dirty="0" smtClean="0"/>
              <a:t>dělení 100 </a:t>
            </a:r>
            <a:r>
              <a:rPr lang="cs-CZ" sz="3600" dirty="0"/>
              <a:t>posuneme desetinnou čárku o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dvě místa doleva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91735" y="3359084"/>
            <a:ext cx="132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,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5920652" y="2543920"/>
            <a:ext cx="2880320" cy="3960440"/>
          </a:xfrm>
          <a:prstGeom prst="wedgeRoundRectCallout">
            <a:avLst>
              <a:gd name="adj1" fmla="val -54641"/>
              <a:gd name="adj2" fmla="val 8736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Při </a:t>
            </a:r>
            <a:r>
              <a:rPr lang="cs-CZ" sz="3600" dirty="0" smtClean="0"/>
              <a:t>dělení </a:t>
            </a:r>
            <a:br>
              <a:rPr lang="cs-CZ" sz="3600" dirty="0" smtClean="0"/>
            </a:br>
            <a:r>
              <a:rPr lang="cs-CZ" sz="3600" dirty="0" smtClean="0"/>
              <a:t>1 000 </a:t>
            </a:r>
            <a:r>
              <a:rPr lang="cs-CZ" sz="3600" dirty="0"/>
              <a:t>posuneme desetinnou čárku o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tři místa doleva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39807" y="4377878"/>
            <a:ext cx="13204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,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5" name="Zaoblený obdélníkový popisek 24"/>
          <p:cNvSpPr/>
          <p:nvPr/>
        </p:nvSpPr>
        <p:spPr>
          <a:xfrm>
            <a:off x="5940152" y="2564904"/>
            <a:ext cx="2880320" cy="3960440"/>
          </a:xfrm>
          <a:prstGeom prst="wedgeRoundRectCallout">
            <a:avLst>
              <a:gd name="adj1" fmla="val -65360"/>
              <a:gd name="adj2" fmla="val 33023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Při </a:t>
            </a:r>
            <a:r>
              <a:rPr lang="cs-CZ" sz="3600" dirty="0" smtClean="0"/>
              <a:t>dělení </a:t>
            </a:r>
            <a:br>
              <a:rPr lang="cs-CZ" sz="3600" dirty="0" smtClean="0"/>
            </a:br>
            <a:r>
              <a:rPr lang="cs-CZ" sz="3600" dirty="0" smtClean="0"/>
              <a:t>1 000 </a:t>
            </a:r>
            <a:r>
              <a:rPr lang="cs-CZ" sz="3600" dirty="0"/>
              <a:t>posuneme desetinnou čárku o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tři místa doleva</a:t>
            </a:r>
            <a:endParaRPr lang="cs-CZ" sz="3600" dirty="0"/>
          </a:p>
        </p:txBody>
      </p:sp>
      <p:sp>
        <p:nvSpPr>
          <p:cNvPr id="26" name="Zaoblený obdélníkový popisek 25"/>
          <p:cNvSpPr/>
          <p:nvPr/>
        </p:nvSpPr>
        <p:spPr>
          <a:xfrm>
            <a:off x="5940152" y="2564904"/>
            <a:ext cx="2880320" cy="3960440"/>
          </a:xfrm>
          <a:prstGeom prst="wedgeRoundRectCallout">
            <a:avLst>
              <a:gd name="adj1" fmla="val -55877"/>
              <a:gd name="adj2" fmla="val 7836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Když před desetinnou čárkou nejsou žádné číslice, doplníme 0</a:t>
            </a:r>
            <a:endParaRPr lang="cs-CZ" sz="3600" b="1" dirty="0"/>
          </a:p>
        </p:txBody>
      </p:sp>
      <p:sp>
        <p:nvSpPr>
          <p:cNvPr id="28" name="Zaoblený obdélníkový popisek 27"/>
          <p:cNvSpPr/>
          <p:nvPr/>
        </p:nvSpPr>
        <p:spPr>
          <a:xfrm>
            <a:off x="5940152" y="2564904"/>
            <a:ext cx="2880320" cy="3960440"/>
          </a:xfrm>
          <a:prstGeom prst="wedgeRoundRectCallout">
            <a:avLst>
              <a:gd name="adj1" fmla="val -63711"/>
              <a:gd name="adj2" fmla="val 36921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Když desetinnou čárku posouváme do prázdna, </a:t>
            </a:r>
            <a:r>
              <a:rPr lang="cs-CZ" sz="3600" b="1" dirty="0" smtClean="0"/>
              <a:t>doplníme si nuly 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4377878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0	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635896" y="5449673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0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754799" y="5457998"/>
            <a:ext cx="33267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24	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27798" y="5530006"/>
            <a:ext cx="1200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,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022844" y="5457998"/>
            <a:ext cx="33267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073E87"/>
                </a:solidFill>
              </a:rPr>
              <a:t>00</a:t>
            </a:r>
            <a:endParaRPr lang="cs-CZ" sz="5400" dirty="0">
              <a:solidFill>
                <a:srgbClr val="073E87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29314" y="5529107"/>
            <a:ext cx="1200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5400" dirty="0" smtClean="0">
                <a:solidFill>
                  <a:srgbClr val="FF0000"/>
                </a:solidFill>
              </a:rPr>
              <a:t>,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5940152" y="2564904"/>
            <a:ext cx="2880320" cy="3960440"/>
          </a:xfrm>
          <a:prstGeom prst="wedgeRoundRectCallout">
            <a:avLst>
              <a:gd name="adj1" fmla="val -64536"/>
              <a:gd name="adj2" fmla="val 37821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Když před desetinnou čárkou nejsou žádné číslice, </a:t>
            </a:r>
            <a:r>
              <a:rPr lang="cs-CZ" sz="3600" b="1" dirty="0" smtClean="0"/>
              <a:t>doplníme 0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2482193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34875E-6 C -1.94444E-6 0.00301 0.00816 0.05551 -0.00659 0.06245 C -0.01423 0.0606 -0.01666 0.06037 -0.02083 0.05204 C -0.02396 0.0384 -0.02864 0.02498 -0.02864 0.01041 " pathEditMode="relative" ptsTypes="fff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035 0.00162 -0.00105 0.00324 -0.00122 0.00509 C -0.00191 0.0155 -0.00105 0.02614 -0.00261 0.03631 C -0.0033 0.04048 -0.00782 0.04672 -0.00782 0.04672 C -0.01077 0.05875 -0.00782 0.05597 -0.01424 0.05875 C -0.02032 0.0569 -0.02257 0.05551 -0.02605 0.04834 C -0.02639 0.04672 -0.02709 0.0451 -0.02726 0.04325 C -0.02796 0.03354 -0.02657 0.02336 -0.02865 0.01388 C -0.02987 0.00833 -0.02917 0.02544 -0.02987 0.03123 C -0.03004 0.03354 -0.03073 0.03585 -0.03125 0.03816 C -0.0316 0.03978 -0.0316 0.04186 -0.03247 0.04325 C -0.03334 0.04487 -0.03507 0.04556 -0.03629 0.04672 C -0.03941 0.05273 -0.04237 0.05273 -0.04549 0.05875 C -0.05452 0.05713 -0.05764 0.05852 -0.05973 0.04672 C -0.06042 0.03655 -0.06233 0.02568 -0.06233 0.0155 " pathEditMode="relative" ptsTypes="ffffffffffffffA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2.86772E-6 C 0.00399 0.01758 0.00191 0.00694 -0.00035 0.0451 C -0.00052 0.04996 -0.00035 0.05551 -0.00313 0.05898 C -0.00434 0.06036 -0.0059 0.06013 -0.00747 0.06059 C -0.01476 0.05874 -0.01719 0.05805 -0.02136 0.05019 C -0.02222 0.04672 -0.02361 0.04348 -0.02413 0.03978 C -0.02448 0.03701 -0.02483 0.034 -0.02535 0.03122 C -0.02622 0.02775 -0.02813 0.02082 -0.02813 0.02105 C -0.03247 0.03562 -0.03351 0.05273 -0.04063 0.06568 C -0.04479 0.06476 -0.04896 0.06499 -0.05174 0.06059 C -0.05417 0.05689 -0.05486 0.04764 -0.05608 0.04325 C -0.05868 0.03215 -0.0592 0.02174 -0.06441 0.01226 C -0.06875 0.02891 -0.06754 0.03423 -0.07535 0.04857 C -0.07709 0.05158 -0.07622 0.0562 -0.07813 0.05898 C -0.0816 0.06453 -0.08959 0.06522 -0.09479 0.06753 C -0.10261 0.05805 -0.10139 0.04417 -0.10729 0.03284 C -0.10816 0.02822 -0.10903 0.02359 -0.11007 0.0192 C -0.11042 0.01735 -0.11146 0.01388 -0.11146 0.01411 " pathEditMode="relative" rAng="0" ptsTypes="fffffffffffffffffA"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47" y="33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087 0.02544 0.00573 0.04001 -0.00781 0.0518 C -0.01042 0.05134 -0.0132 0.05134 -0.01563 0.05018 C -0.02587 0.04579 -0.02847 0.01619 -0.03386 0.00509 C -0.03386 0.00509 -0.03455 0.0111 -0.03507 0.01388 C -0.03629 0.02058 -0.03646 0.01781 -0.03889 0.02428 C -0.04132 0.03076 -0.04323 0.03423 -0.0467 0.03978 C -0.05035 0.04556 -0.04965 0.04926 -0.05451 0.05365 C -0.0559 0.0525 -0.05747 0.0518 -0.05851 0.05018 C -0.06059 0.04695 -0.06372 0.03978 -0.06372 0.03978 C -0.0658 0.0303 -0.06406 0.03631 -0.07014 0.02428 C -0.07101 0.02243 -0.07188 0.02081 -0.07274 0.01896 C -0.07361 0.01735 -0.07535 0.01388 -0.07535 0.01388 C -0.0757 0.01203 -0.07604 0.01041 -0.07656 0.00856 C -0.07691 0.00694 -0.07761 0.00162 -0.07795 0.00347 C -0.07917 0.00971 -0.0783 0.01619 -0.07917 0.02243 C -0.08056 0.03284 -0.08368 0.03562 -0.08837 0.04325 C -0.09288 0.05042 -0.08854 0.04718 -0.09479 0.05018 C -0.0974 0.04949 -0.10035 0.05018 -0.10261 0.04833 C -0.10382 0.04741 -0.10313 0.04487 -0.10382 0.04325 C -0.10642 0.03677 -0.1099 0.02868 -0.11302 0.02243 C -0.11615 0.01018 -0.11406 0.01503 -0.11823 0.00694 C -0.11962 0.00093 -0.1184 0.00278 -0.12083 0 " pathEditMode="relative" ptsTypes="ffffffffffffffffffffffA">
                                      <p:cBhvr>
                                        <p:cTn id="10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087 0.02544 0.00573 0.04001 -0.00781 0.0518 C -0.01042 0.05134 -0.0132 0.05134 -0.01563 0.05018 C -0.02587 0.04579 -0.02847 0.01619 -0.03386 0.00509 C -0.03386 0.00509 -0.03455 0.0111 -0.03507 0.01388 C -0.03629 0.02058 -0.03646 0.01781 -0.03889 0.02428 C -0.04132 0.03076 -0.04323 0.03423 -0.0467 0.03978 C -0.05035 0.04556 -0.04965 0.04926 -0.05451 0.05365 C -0.0559 0.0525 -0.05747 0.0518 -0.05851 0.05018 C -0.06059 0.04695 -0.06372 0.03978 -0.06372 0.03978 C -0.0658 0.0303 -0.06406 0.03631 -0.07014 0.02428 C -0.07101 0.02243 -0.07188 0.02081 -0.07274 0.01896 C -0.07361 0.01735 -0.07535 0.01388 -0.07535 0.01388 C -0.0757 0.01203 -0.07604 0.01041 -0.07656 0.00856 C -0.07691 0.00694 -0.07761 0.00162 -0.07795 0.00347 C -0.07917 0.00971 -0.0783 0.01619 -0.07917 0.02243 C -0.08056 0.03284 -0.08368 0.03562 -0.08837 0.04325 C -0.09288 0.05042 -0.08854 0.04718 -0.09479 0.05018 C -0.0974 0.04949 -0.10035 0.05018 -0.10261 0.04833 C -0.10382 0.04741 -0.10313 0.04487 -0.10382 0.04325 C -0.10642 0.03677 -0.1099 0.02868 -0.11302 0.02243 C -0.11615 0.01018 -0.11406 0.01503 -0.11823 0.00694 C -0.11962 0.00093 -0.1184 0.00278 -0.12083 0 " pathEditMode="relative" ptsTypes="ffffffffffffffffffffffA">
                                      <p:cBhvr>
                                        <p:cTn id="12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6" grpId="0"/>
      <p:bldP spid="7" grpId="0"/>
      <p:bldP spid="9" grpId="0" animBg="1"/>
      <p:bldP spid="9" grpId="1" animBg="1"/>
      <p:bldP spid="12" grpId="0"/>
      <p:bldP spid="12" grpId="1"/>
      <p:bldP spid="13" grpId="0" animBg="1"/>
      <p:bldP spid="13" grpId="1" animBg="1"/>
      <p:bldP spid="15" grpId="0"/>
      <p:bldP spid="15" grpId="1"/>
      <p:bldP spid="16" grpId="0" animBg="1"/>
      <p:bldP spid="16" grpId="1" animBg="1"/>
      <p:bldP spid="18" grpId="0"/>
      <p:bldP spid="18" grpId="1"/>
      <p:bldP spid="25" grpId="0" animBg="1"/>
      <p:bldP spid="25" grpId="1" animBg="1"/>
      <p:bldP spid="26" grpId="0" animBg="1"/>
      <p:bldP spid="26" grpId="1" animBg="1"/>
      <p:bldP spid="28" grpId="0" animBg="1"/>
      <p:bldP spid="28" grpId="1" animBg="1"/>
      <p:bldP spid="22" grpId="0"/>
      <p:bldP spid="23" grpId="0"/>
      <p:bldP spid="31" grpId="0"/>
      <p:bldP spid="32" grpId="0"/>
      <p:bldP spid="32" grpId="1"/>
      <p:bldP spid="33" grpId="0"/>
      <p:bldP spid="34" grpId="0"/>
      <p:bldP spid="34" grpId="1"/>
      <p:bldP spid="19" grpId="0" animBg="1"/>
      <p:bldP spid="19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12,43 : 10 =</a:t>
            </a:r>
          </a:p>
          <a:p>
            <a:pPr marL="0" indent="0">
              <a:buNone/>
            </a:pPr>
            <a:r>
              <a:rPr lang="cs-CZ" sz="3600" dirty="0" smtClean="0"/>
              <a:t>617,3 : 100 = </a:t>
            </a:r>
          </a:p>
          <a:p>
            <a:pPr marL="0" indent="0">
              <a:buNone/>
            </a:pPr>
            <a:r>
              <a:rPr lang="cs-CZ" sz="3600" dirty="0" smtClean="0"/>
              <a:t>9 272,5 : 1 000 = </a:t>
            </a:r>
          </a:p>
          <a:p>
            <a:pPr marL="0" indent="0">
              <a:buNone/>
            </a:pPr>
            <a:r>
              <a:rPr lang="cs-CZ" sz="3600" dirty="0" smtClean="0"/>
              <a:t>152,4 : 1 000 = </a:t>
            </a:r>
          </a:p>
          <a:p>
            <a:pPr marL="0" indent="0">
              <a:buNone/>
            </a:pPr>
            <a:r>
              <a:rPr lang="cs-CZ" sz="3600" dirty="0" smtClean="0"/>
              <a:t>0,25 : 10 = </a:t>
            </a:r>
          </a:p>
          <a:p>
            <a:pPr marL="0" indent="0">
              <a:buNone/>
            </a:pPr>
            <a:r>
              <a:rPr lang="cs-CZ" sz="3600" dirty="0" smtClean="0"/>
              <a:t>0,25 : 1 000 = 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Dělení desetinných </a:t>
            </a:r>
            <a:r>
              <a:rPr lang="cs-CZ" dirty="0" smtClean="0"/>
              <a:t>čísel deseti, stem a tisícem - příklady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2422629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1,243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36168" y="3080353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6,173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275856" y="3738077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9,272 5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915816" y="439580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0,152 4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95736" y="5053525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0,025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771800" y="5711247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0,000 25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5517232"/>
            <a:ext cx="1872208" cy="93610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Zobrazit výsledky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740724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23" grpId="0"/>
      <p:bldP spid="31" grpId="0"/>
      <p:bldP spid="32" grpId="0"/>
      <p:bldP spid="33" grpId="0"/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Jakým způsobem násobíme přirozená čísla deseti, stem a tisícem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Jakým způsobem násobíme </a:t>
            </a:r>
            <a:r>
              <a:rPr lang="cs-CZ" sz="2800" dirty="0" smtClean="0">
                <a:latin typeface="Calibri" pitchFamily="34" charset="0"/>
              </a:rPr>
              <a:t>desetinná čísla </a:t>
            </a:r>
            <a:r>
              <a:rPr lang="cs-CZ" sz="2800" dirty="0">
                <a:latin typeface="Calibri" pitchFamily="34" charset="0"/>
              </a:rPr>
              <a:t>deseti, stem a </a:t>
            </a:r>
            <a:r>
              <a:rPr lang="cs-CZ" sz="2800" dirty="0" smtClean="0">
                <a:latin typeface="Calibri" pitchFamily="34" charset="0"/>
              </a:rPr>
              <a:t>tisícem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Jakým způsobem </a:t>
            </a:r>
            <a:r>
              <a:rPr lang="cs-CZ" sz="2800" dirty="0" smtClean="0">
                <a:latin typeface="Calibri" pitchFamily="34" charset="0"/>
              </a:rPr>
              <a:t>dělíme přirozená </a:t>
            </a:r>
            <a:r>
              <a:rPr lang="cs-CZ" sz="2800" dirty="0">
                <a:latin typeface="Calibri" pitchFamily="34" charset="0"/>
              </a:rPr>
              <a:t>čísla deseti, stem a tisícem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Jakým způsobem dělíme </a:t>
            </a:r>
            <a:r>
              <a:rPr lang="cs-CZ" sz="2800" dirty="0" smtClean="0">
                <a:latin typeface="Calibri" pitchFamily="34" charset="0"/>
              </a:rPr>
              <a:t>desetinná </a:t>
            </a:r>
            <a:r>
              <a:rPr lang="cs-CZ" sz="2800" dirty="0">
                <a:latin typeface="Calibri" pitchFamily="34" charset="0"/>
              </a:rPr>
              <a:t>čísla deseti, stem a tisícem</a:t>
            </a:r>
          </a:p>
          <a:p>
            <a:pPr>
              <a:buFont typeface="Arial" pitchFamily="34" charset="0"/>
              <a:buChar char="•"/>
            </a:pP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10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1,158 . 10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0,115 8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115,8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11,58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>
                <a:latin typeface="Calibri" pitchFamily="34" charset="0"/>
              </a:rPr>
              <a:t>14,125 . 100 =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141,25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0,141 25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1 412,5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>
                <a:latin typeface="Calibri" pitchFamily="34" charset="0"/>
              </a:rPr>
              <a:t>7,698 . 1000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0,007 698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769,8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7 698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>
                <a:latin typeface="Calibri" pitchFamily="34" charset="0"/>
              </a:rPr>
              <a:t>97,6 : 10 =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0,976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976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9,76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>
                <a:latin typeface="Calibri" pitchFamily="34" charset="0"/>
              </a:rPr>
              <a:t>987,1 : 100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98 710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0,897 1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9,871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 smtClean="0">
                <a:latin typeface="Calibri" pitchFamily="34" charset="0"/>
              </a:rPr>
              <a:t>9 818,6 : 1000 =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98,186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9 818 600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9,818 6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>
                <a:latin typeface="Calibri" pitchFamily="34" charset="0"/>
              </a:rPr>
              <a:t>6,7 . 100 =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0,067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670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 smtClean="0">
                <a:latin typeface="Calibri" pitchFamily="34" charset="0"/>
              </a:rPr>
              <a:t>6,3 . 1000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</m:t>
                      </m:r>
                      <m:r>
                        <m:rPr>
                          <m:nor/>
                        </m:rPr>
                        <a:rPr lang="cs-CZ" sz="28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,006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8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</m:t>
                      </m:r>
                      <m:r>
                        <m:rPr>
                          <m:nor/>
                        </m:rPr>
                        <a:rPr lang="cs-CZ" sz="28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6 300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9"/>
            </a:pPr>
            <a:r>
              <a:rPr lang="cs-CZ" sz="3200" dirty="0" smtClean="0">
                <a:latin typeface="Calibri" pitchFamily="34" charset="0"/>
              </a:rPr>
              <a:t>6,1 : 100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0,61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6 100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0,061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739635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10"/>
            </a:pPr>
            <a:r>
              <a:rPr lang="cs-CZ" sz="3200" dirty="0" smtClean="0">
                <a:latin typeface="Calibri" pitchFamily="34" charset="0"/>
              </a:rPr>
              <a:t>   12,7 : 1 000 =</a:t>
            </a:r>
            <a:endParaRPr lang="cs-CZ" sz="3200" dirty="0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0,127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12 700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0,012 7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499924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</a:t>
            </a:r>
            <a:r>
              <a:rPr lang="cs-CZ"/>
              <a:t>, </a:t>
            </a:r>
            <a:r>
              <a:rPr lang="cs-CZ" smtClean="0"/>
              <a:t>Jiří. </a:t>
            </a:r>
            <a:r>
              <a:rPr lang="cs-CZ" i="1" dirty="0"/>
              <a:t>Matematika </a:t>
            </a:r>
            <a:r>
              <a:rPr lang="cs-CZ" i="1"/>
              <a:t>pro </a:t>
            </a:r>
            <a:r>
              <a:rPr lang="cs-CZ" i="1" smtClean="0"/>
              <a:t>6. </a:t>
            </a:r>
            <a:r>
              <a:rPr lang="cs-CZ" i="1" dirty="0"/>
              <a:t>ročník základní školy</a:t>
            </a:r>
            <a:r>
              <a:rPr lang="cs-CZ" i="1"/>
              <a:t>, </a:t>
            </a:r>
            <a:r>
              <a:rPr lang="cs-CZ" i="1" smtClean="0"/>
              <a:t>1. díl</a:t>
            </a:r>
            <a:r>
              <a:rPr lang="cs-CZ" smtClean="0"/>
              <a:t>. </a:t>
            </a:r>
            <a:r>
              <a:rPr lang="cs-CZ" dirty="0"/>
              <a:t>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</a:t>
            </a:r>
            <a:r>
              <a:rPr lang="cs-CZ"/>
              <a:t>, </a:t>
            </a:r>
            <a:r>
              <a:rPr lang="cs-CZ" smtClean="0"/>
              <a:t>Jiří. </a:t>
            </a:r>
            <a:r>
              <a:rPr lang="cs-CZ" i="1" dirty="0"/>
              <a:t>Pracovní sešit z matematiky - Soubor úloh </a:t>
            </a:r>
            <a:r>
              <a:rPr lang="cs-CZ" i="1"/>
              <a:t>pro </a:t>
            </a:r>
            <a:r>
              <a:rPr lang="cs-CZ" i="1" smtClean="0"/>
              <a:t>6. </a:t>
            </a:r>
            <a:r>
              <a:rPr lang="cs-CZ" i="1" dirty="0"/>
              <a:t>ročník </a:t>
            </a:r>
            <a:r>
              <a:rPr lang="cs-CZ" i="1"/>
              <a:t>základní </a:t>
            </a:r>
            <a:r>
              <a:rPr lang="cs-CZ" i="1" smtClean="0"/>
              <a:t>školy</a:t>
            </a:r>
            <a:r>
              <a:rPr lang="cs-CZ" smtClean="0"/>
              <a:t>. </a:t>
            </a:r>
            <a:r>
              <a:rPr lang="cs-CZ" dirty="0"/>
              <a:t>Praha: Prometheus, 2007, </a:t>
            </a:r>
            <a:r>
              <a:rPr lang="cs-CZ"/>
              <a:t>ISBN </a:t>
            </a:r>
            <a:r>
              <a:rPr lang="cs-CZ" smtClean="0"/>
              <a:t>978-80-7196-288-5.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smtClean="0"/>
              <a:t>:  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1339</TotalTime>
  <Words>818</Words>
  <Application>Microsoft Office PowerPoint</Application>
  <PresentationFormat>Předvádění na obrazovce (4:3)</PresentationFormat>
  <Paragraphs>202</Paragraphs>
  <Slides>22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Vlnění</vt:lpstr>
      <vt:lpstr>Základní škola a Mateřská škola Bílá Třemešná, okres Trutnov</vt:lpstr>
      <vt:lpstr>Anotace</vt:lpstr>
      <vt:lpstr> Násobení a dělení desetinných čísel deseti, stem a tisícem</vt:lpstr>
      <vt:lpstr>Opakování – násobení přirozených čísel deseti, stem a tisícem</vt:lpstr>
      <vt:lpstr>Násobení desetinných čísel deseti, stem a tisícem</vt:lpstr>
      <vt:lpstr>Násobení desetinných čísel deseti, stem a tisícem - příklady</vt:lpstr>
      <vt:lpstr>Opakování – dělení přirozených čísel deseti, stem a tisícem</vt:lpstr>
      <vt:lpstr>Dělení desetinných čísel deseti, stem a tisícem</vt:lpstr>
      <vt:lpstr>Dělení desetinných čísel deseti, stem a tisícem - příklady</vt:lpstr>
      <vt:lpstr>Co jsme se dozvěděli?</vt:lpstr>
      <vt:lpstr>Závěrečné opakování</vt:lpstr>
      <vt:lpstr>1,158 . 10 =</vt:lpstr>
      <vt:lpstr>14,125 . 100 = </vt:lpstr>
      <vt:lpstr>7,698 . 1000 =</vt:lpstr>
      <vt:lpstr>97,6 : 10 = </vt:lpstr>
      <vt:lpstr>987,1 : 100 =</vt:lpstr>
      <vt:lpstr>9 818,6 : 1000 = </vt:lpstr>
      <vt:lpstr>6,7 . 100 = </vt:lpstr>
      <vt:lpstr>6,3 . 1000 =</vt:lpstr>
      <vt:lpstr>6,1 : 100 =</vt:lpstr>
      <vt:lpstr>   12,7 : 1 000 =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177</cp:revision>
  <dcterms:created xsi:type="dcterms:W3CDTF">2013-05-10T12:01:16Z</dcterms:created>
  <dcterms:modified xsi:type="dcterms:W3CDTF">2014-01-15T19:44:22Z</dcterms:modified>
</cp:coreProperties>
</file>